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63" r:id="rId5"/>
    <p:sldId id="2147479018" r:id="rId6"/>
    <p:sldId id="2147479069" r:id="rId7"/>
    <p:sldId id="2147479048" r:id="rId8"/>
    <p:sldId id="2147479140" r:id="rId9"/>
    <p:sldId id="2147479051" r:id="rId10"/>
    <p:sldId id="2147479052" r:id="rId11"/>
    <p:sldId id="2147479053" r:id="rId12"/>
    <p:sldId id="2147479054" r:id="rId13"/>
    <p:sldId id="2147479055" r:id="rId14"/>
    <p:sldId id="2147479056" r:id="rId15"/>
    <p:sldId id="2147479068" r:id="rId16"/>
    <p:sldId id="2147479057" r:id="rId17"/>
    <p:sldId id="2147479063" r:id="rId18"/>
    <p:sldId id="2147479065" r:id="rId19"/>
    <p:sldId id="2147479064" r:id="rId20"/>
    <p:sldId id="2147479070" r:id="rId21"/>
    <p:sldId id="2147479071" r:id="rId22"/>
    <p:sldId id="2147479072" r:id="rId23"/>
    <p:sldId id="2147479132" r:id="rId24"/>
    <p:sldId id="2147479134" r:id="rId25"/>
    <p:sldId id="2147479139" r:id="rId26"/>
    <p:sldId id="2147479138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598052-5E3B-4F91-AFCD-2BFD35281B33}">
          <p14:sldIdLst>
            <p14:sldId id="263"/>
            <p14:sldId id="2147479018"/>
            <p14:sldId id="2147479069"/>
            <p14:sldId id="2147479048"/>
            <p14:sldId id="2147479140"/>
            <p14:sldId id="2147479051"/>
            <p14:sldId id="2147479052"/>
            <p14:sldId id="2147479053"/>
            <p14:sldId id="2147479054"/>
            <p14:sldId id="2147479055"/>
            <p14:sldId id="2147479056"/>
            <p14:sldId id="2147479068"/>
            <p14:sldId id="2147479057"/>
            <p14:sldId id="2147479063"/>
            <p14:sldId id="2147479065"/>
            <p14:sldId id="2147479064"/>
            <p14:sldId id="2147479070"/>
            <p14:sldId id="2147479071"/>
            <p14:sldId id="2147479072"/>
            <p14:sldId id="2147479132"/>
            <p14:sldId id="2147479134"/>
            <p14:sldId id="2147479139"/>
            <p14:sldId id="214747913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B8890B-3FFA-293B-7F20-D1C973BF9898}" name="Kevin Carden" initials="KC" userId="S::KCarden@power-gem.com::88b8c7ce-aa80-4442-a97f-e6f946058f32" providerId="AD"/>
  <p188:author id="{F0093D44-B09C-1F5B-9F8E-5A0D66B2216B}" name="Joe DeMatteo" initials="JD" userId="S::jdematteo@power-gem.com::1aa8b08e-e2da-4787-bdaa-44ca7e30edcb" providerId="AD"/>
  <p188:author id="{8443ED59-20C7-4FDF-8DCA-8A14D1AA1C8C}" name="Microsoft Office User" initials="MOU" userId="Microsoft Office User" providerId="None"/>
  <p188:author id="{D6A1CA60-B23B-1027-DFFF-4EDD73F4CCF1}" name="Sam Collins" initials="SC" userId="S::SCollins@power-gem.com::0a0bc988-a5ea-4ea5-9769-bc34481df643" providerId="AD"/>
  <p188:author id="{A7115CA6-14DE-1D79-2676-C9F1BC385454}" name="Bunny Tharpe" initials="BT" userId="JTSPH8Y9pScFBbewUCWPb9SgOMINd2x/ZzeiNQ8uh0o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8E9"/>
    <a:srgbClr val="FEFAFF"/>
    <a:srgbClr val="005C77"/>
    <a:srgbClr val="025D77"/>
    <a:srgbClr val="D4E100"/>
    <a:srgbClr val="041F1D"/>
    <a:srgbClr val="003C37"/>
    <a:srgbClr val="004A3B"/>
    <a:srgbClr val="008A51"/>
    <a:srgbClr val="231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1" autoAdjust="0"/>
    <p:restoredTop sz="94755"/>
  </p:normalViewPr>
  <p:slideViewPr>
    <p:cSldViewPr snapToGrid="0">
      <p:cViewPr varScale="1">
        <p:scale>
          <a:sx n="118" d="100"/>
          <a:sy n="118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39" d="100"/>
          <a:sy n="139" d="100"/>
        </p:scale>
        <p:origin x="401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B28F75-D476-691B-9E10-2F92DFA005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F89AEE-BE1E-BABE-F819-07F5DE63EB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1BCAD-5D79-4949-AA31-F4883C3E768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2882C-ACDD-097B-A9A4-90DCE817E4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D58E8-7F55-840F-B882-3026B49FA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42B5-89FB-2E41-9AC3-7125A5E62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F6BB1-0275-0745-946D-AD23BB7C9551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87B4-84FD-374F-8D99-2881803C3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87B4-84FD-374F-8D99-2881803C31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2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thresholds (standards)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87B4-84FD-374F-8D99-2881803C318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2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in summary of input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87B4-84FD-374F-8D99-2881803C318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9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87B4-84FD-374F-8D99-2881803C318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0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reweighting adjusts the monthly risk balance as December outages</a:t>
            </a:r>
          </a:p>
          <a:p>
            <a:r>
              <a:rPr lang="en-US" dirty="0"/>
              <a:t>This might require redoing the Jan Reliability Risk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87B4-84FD-374F-8D99-2881803C318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5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wer lines in a forest&#10;&#10;AI-generated content may be incorrect.">
            <a:extLst>
              <a:ext uri="{FF2B5EF4-FFF2-40B4-BE49-F238E27FC236}">
                <a16:creationId xmlns:a16="http://schemas.microsoft.com/office/drawing/2014/main" id="{58187BC3-F10A-815D-E629-33925D244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2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17667D-39A4-0BCD-DE06-B6639912818D}"/>
              </a:ext>
            </a:extLst>
          </p:cNvPr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gradFill flip="none" rotWithShape="1">
            <a:gsLst>
              <a:gs pos="16000">
                <a:schemeClr val="accent4">
                  <a:alpha val="70000"/>
                </a:schemeClr>
              </a:gs>
              <a:gs pos="55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CB945-4185-AA6B-41E4-D67FEEADA4E8}"/>
              </a:ext>
            </a:extLst>
          </p:cNvPr>
          <p:cNvSpPr/>
          <p:nvPr userDrawn="1"/>
        </p:nvSpPr>
        <p:spPr>
          <a:xfrm>
            <a:off x="364065" y="4057688"/>
            <a:ext cx="8415867" cy="708468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11901D-99C7-30AD-7151-695387451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56" y="4212206"/>
            <a:ext cx="2185916" cy="416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848" y="2571750"/>
            <a:ext cx="4100152" cy="1077218"/>
          </a:xfrm>
          <a:noFill/>
        </p:spPr>
        <p:txBody>
          <a:bodyPr wrap="square" rtlCol="0" anchor="b">
            <a:sp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361" y="4207907"/>
            <a:ext cx="5268320" cy="2862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400" dirty="0"/>
            </a:lvl1pPr>
          </a:lstStyle>
          <a:p>
            <a:pPr marL="0" lvl="0" defTabSz="457200"/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BD93A76-F7BB-E98F-E54A-119939C8D4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181" y="4466439"/>
            <a:ext cx="5276356" cy="20313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>
              <a:buNone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1927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332" y="480499"/>
            <a:ext cx="5993745" cy="3877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PowerGEM |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6390F1-C143-773C-40A0-AC5461CA22F6}"/>
              </a:ext>
            </a:extLst>
          </p:cNvPr>
          <p:cNvSpPr/>
          <p:nvPr userDrawn="1"/>
        </p:nvSpPr>
        <p:spPr>
          <a:xfrm>
            <a:off x="2843772" y="1062558"/>
            <a:ext cx="6300210" cy="4080941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30B67-C902-43CE-A7E3-CD812D6C1728}"/>
              </a:ext>
            </a:extLst>
          </p:cNvPr>
          <p:cNvCxnSpPr>
            <a:cxnSpLocks/>
          </p:cNvCxnSpPr>
          <p:nvPr userDrawn="1"/>
        </p:nvCxnSpPr>
        <p:spPr>
          <a:xfrm flipV="1">
            <a:off x="2834332" y="1062558"/>
            <a:ext cx="0" cy="4080942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808C07-9041-F63D-85B3-47E5A195E397}"/>
              </a:ext>
            </a:extLst>
          </p:cNvPr>
          <p:cNvCxnSpPr>
            <a:cxnSpLocks/>
          </p:cNvCxnSpPr>
          <p:nvPr userDrawn="1"/>
        </p:nvCxnSpPr>
        <p:spPr>
          <a:xfrm flipH="1">
            <a:off x="2834332" y="1062316"/>
            <a:ext cx="6309668" cy="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C70E085-F76C-4D91-F87D-C0C8E492FA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5905" y="0"/>
            <a:ext cx="2232070" cy="471440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45DFE-0471-610A-338D-0A3564D167AD}"/>
              </a:ext>
            </a:extLst>
          </p:cNvPr>
          <p:cNvSpPr/>
          <p:nvPr userDrawn="1"/>
        </p:nvSpPr>
        <p:spPr>
          <a:xfrm>
            <a:off x="3318641" y="321805"/>
            <a:ext cx="5507394" cy="4825537"/>
          </a:xfrm>
          <a:prstGeom prst="rect">
            <a:avLst/>
          </a:prstGeom>
          <a:solidFill>
            <a:srgbClr val="FEFAFF"/>
          </a:solidFill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65" y="661380"/>
            <a:ext cx="2677483" cy="3877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7F1DC4-0334-D341-D232-0B7ADF881A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52538"/>
            <a:ext cx="4438650" cy="30356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66" y="658368"/>
            <a:ext cx="2701132" cy="3877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PowerGEM |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0B4B13-5E6D-5E6C-E46E-504D83288DFC}"/>
              </a:ext>
            </a:extLst>
          </p:cNvPr>
          <p:cNvSpPr/>
          <p:nvPr userDrawn="1"/>
        </p:nvSpPr>
        <p:spPr>
          <a:xfrm>
            <a:off x="3318641" y="321805"/>
            <a:ext cx="5507394" cy="4825537"/>
          </a:xfrm>
          <a:prstGeom prst="rect">
            <a:avLst/>
          </a:prstGeom>
          <a:solidFill>
            <a:srgbClr val="FEFAFF"/>
          </a:solidFill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65" y="457200"/>
            <a:ext cx="8494959" cy="42473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08C695-12B9-78AA-603D-85D49E0E2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5916" y="-1"/>
            <a:ext cx="1608084" cy="51435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8141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F34FD-A18F-8CF1-2F26-72FE651938D5}"/>
              </a:ext>
            </a:extLst>
          </p:cNvPr>
          <p:cNvSpPr/>
          <p:nvPr userDrawn="1"/>
        </p:nvSpPr>
        <p:spPr>
          <a:xfrm>
            <a:off x="3051146" y="461250"/>
            <a:ext cx="6092854" cy="4682250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833596-A4B4-9FBE-6C7A-2B197E6FC8EE}"/>
              </a:ext>
            </a:extLst>
          </p:cNvPr>
          <p:cNvCxnSpPr>
            <a:cxnSpLocks/>
          </p:cNvCxnSpPr>
          <p:nvPr userDrawn="1"/>
        </p:nvCxnSpPr>
        <p:spPr>
          <a:xfrm>
            <a:off x="0" y="461250"/>
            <a:ext cx="9144000" cy="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458823-29DD-D1A8-6ECE-E86644EE9CAD}"/>
              </a:ext>
            </a:extLst>
          </p:cNvPr>
          <p:cNvCxnSpPr>
            <a:cxnSpLocks/>
          </p:cNvCxnSpPr>
          <p:nvPr userDrawn="1"/>
        </p:nvCxnSpPr>
        <p:spPr>
          <a:xfrm flipV="1">
            <a:off x="3051146" y="457469"/>
            <a:ext cx="0" cy="4686031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66" y="2533067"/>
            <a:ext cx="2393704" cy="3877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08C695-12B9-78AA-603D-85D49E0E2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293" y="457469"/>
            <a:ext cx="3041707" cy="468603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E16745-119B-FA05-2771-8EEAA5CF9845}"/>
              </a:ext>
            </a:extLst>
          </p:cNvPr>
          <p:cNvSpPr/>
          <p:nvPr userDrawn="1"/>
        </p:nvSpPr>
        <p:spPr>
          <a:xfrm>
            <a:off x="3051146" y="461251"/>
            <a:ext cx="6092854" cy="3297254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2FB1D5-A9BC-8EE6-9304-AF0A826CA878}"/>
              </a:ext>
            </a:extLst>
          </p:cNvPr>
          <p:cNvCxnSpPr>
            <a:cxnSpLocks/>
          </p:cNvCxnSpPr>
          <p:nvPr userDrawn="1"/>
        </p:nvCxnSpPr>
        <p:spPr>
          <a:xfrm>
            <a:off x="0" y="461250"/>
            <a:ext cx="9144000" cy="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FA3BCF-D4CB-1249-D928-42743769D777}"/>
              </a:ext>
            </a:extLst>
          </p:cNvPr>
          <p:cNvCxnSpPr>
            <a:cxnSpLocks/>
          </p:cNvCxnSpPr>
          <p:nvPr userDrawn="1"/>
        </p:nvCxnSpPr>
        <p:spPr>
          <a:xfrm flipV="1">
            <a:off x="3051146" y="457469"/>
            <a:ext cx="0" cy="3301035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04" y="840232"/>
            <a:ext cx="2343534" cy="1089529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08C695-12B9-78AA-603D-85D49E0E2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758503"/>
            <a:ext cx="9144000" cy="13849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5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E16745-119B-FA05-2771-8EEAA5CF9845}"/>
              </a:ext>
            </a:extLst>
          </p:cNvPr>
          <p:cNvSpPr/>
          <p:nvPr userDrawn="1"/>
        </p:nvSpPr>
        <p:spPr>
          <a:xfrm>
            <a:off x="3051146" y="461250"/>
            <a:ext cx="6092854" cy="4682249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2FB1D5-A9BC-8EE6-9304-AF0A826CA878}"/>
              </a:ext>
            </a:extLst>
          </p:cNvPr>
          <p:cNvCxnSpPr>
            <a:cxnSpLocks/>
          </p:cNvCxnSpPr>
          <p:nvPr userDrawn="1"/>
        </p:nvCxnSpPr>
        <p:spPr>
          <a:xfrm>
            <a:off x="0" y="461250"/>
            <a:ext cx="9144000" cy="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FA3BCF-D4CB-1249-D928-42743769D777}"/>
              </a:ext>
            </a:extLst>
          </p:cNvPr>
          <p:cNvCxnSpPr>
            <a:cxnSpLocks/>
          </p:cNvCxnSpPr>
          <p:nvPr userDrawn="1"/>
        </p:nvCxnSpPr>
        <p:spPr>
          <a:xfrm flipV="1">
            <a:off x="3051146" y="457469"/>
            <a:ext cx="0" cy="4686031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04" y="840232"/>
            <a:ext cx="2343534" cy="1089529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6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69752CB-44E4-36A0-7D07-41B4308543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3546" y="519462"/>
            <a:ext cx="4365057" cy="41045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5174" y="2959674"/>
            <a:ext cx="3434386" cy="424732"/>
          </a:xfrm>
          <a:noFill/>
        </p:spPr>
        <p:txBody>
          <a:bodyPr wrap="square" rtlCol="0" anchor="b">
            <a:sp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 dirty="0"/>
              <a:t>Name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1E90D-D6EF-6ADB-366A-03D270FF6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28" y="4887885"/>
            <a:ext cx="942359" cy="179497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465362-8150-A932-9B4D-EBA82F99351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0898" y="3629490"/>
            <a:ext cx="3458662" cy="23083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GB" sz="900" spc="300" dirty="0"/>
            </a:lvl1pPr>
          </a:lstStyle>
          <a:p>
            <a:pPr lvl="0">
              <a:lnSpc>
                <a:spcPct val="100000"/>
              </a:lnSpc>
            </a:pPr>
            <a:r>
              <a:rPr lang="en-GB" dirty="0"/>
              <a:t>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16520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6803A43-40E1-5DFC-1572-B4B09403C8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1"/>
            <a:ext cx="9144000" cy="25423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dirty="0"/>
              <a:t>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8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397BCE-3C6B-CC77-AA9C-44EE83275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68" y="4882081"/>
            <a:ext cx="942359" cy="1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187BC3-F10A-815D-E629-33925D244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96" b="779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17667D-39A4-0BCD-DE06-B6639912818D}"/>
              </a:ext>
            </a:extLst>
          </p:cNvPr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gradFill flip="none" rotWithShape="1">
            <a:gsLst>
              <a:gs pos="16000">
                <a:schemeClr val="accent4">
                  <a:alpha val="93000"/>
                </a:schemeClr>
              </a:gs>
              <a:gs pos="94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CB945-4185-AA6B-41E4-D67FEEADA4E8}"/>
              </a:ext>
            </a:extLst>
          </p:cNvPr>
          <p:cNvSpPr/>
          <p:nvPr userDrawn="1"/>
        </p:nvSpPr>
        <p:spPr>
          <a:xfrm>
            <a:off x="364065" y="4057688"/>
            <a:ext cx="8415867" cy="708468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11901D-99C7-30AD-7151-695387451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56" y="4212206"/>
            <a:ext cx="2185916" cy="416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848" y="2571750"/>
            <a:ext cx="4100152" cy="1077218"/>
          </a:xfrm>
          <a:noFill/>
        </p:spPr>
        <p:txBody>
          <a:bodyPr wrap="square" rtlCol="0" anchor="b">
            <a:sp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361" y="4207907"/>
            <a:ext cx="4051639" cy="2862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400" dirty="0"/>
            </a:lvl1pPr>
          </a:lstStyle>
          <a:p>
            <a:pPr marL="0" lvl="0" defTabSz="457200"/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BD93A76-F7BB-E98F-E54A-119939C8D4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181" y="4466439"/>
            <a:ext cx="4057819" cy="20313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>
              <a:buNone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04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PowerGEM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397BCE-3C6B-CC77-AA9C-44EE83275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68" y="4882081"/>
            <a:ext cx="942359" cy="1794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090022-780C-1588-22DE-E99AA2708F13}"/>
              </a:ext>
            </a:extLst>
          </p:cNvPr>
          <p:cNvSpPr/>
          <p:nvPr userDrawn="1"/>
        </p:nvSpPr>
        <p:spPr>
          <a:xfrm>
            <a:off x="2236920" y="461250"/>
            <a:ext cx="6907080" cy="4682250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2FD596-9F59-B505-CA15-9311F2BED8ED}"/>
              </a:ext>
            </a:extLst>
          </p:cNvPr>
          <p:cNvCxnSpPr>
            <a:cxnSpLocks/>
          </p:cNvCxnSpPr>
          <p:nvPr userDrawn="1"/>
        </p:nvCxnSpPr>
        <p:spPr>
          <a:xfrm>
            <a:off x="0" y="461250"/>
            <a:ext cx="9144000" cy="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D004B42-D684-32AE-7C0F-C4C3501266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97" y="143374"/>
            <a:ext cx="1088849" cy="207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43282B-6878-48C3-E022-3E9A2049A0B3}"/>
              </a:ext>
            </a:extLst>
          </p:cNvPr>
          <p:cNvCxnSpPr>
            <a:cxnSpLocks/>
          </p:cNvCxnSpPr>
          <p:nvPr userDrawn="1"/>
        </p:nvCxnSpPr>
        <p:spPr>
          <a:xfrm flipV="1">
            <a:off x="2227480" y="457469"/>
            <a:ext cx="0" cy="4686031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6769629-95C6-EA85-B773-30C604045DF8}"/>
              </a:ext>
            </a:extLst>
          </p:cNvPr>
          <p:cNvSpPr/>
          <p:nvPr userDrawn="1"/>
        </p:nvSpPr>
        <p:spPr>
          <a:xfrm>
            <a:off x="1" y="4822858"/>
            <a:ext cx="1972612" cy="320642"/>
          </a:xfrm>
          <a:prstGeom prst="rect">
            <a:avLst/>
          </a:prstGeom>
          <a:solidFill>
            <a:srgbClr val="EBE8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4CF6C0E-5A3B-5CD3-CB6F-2B1596BCD5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511" y="1482324"/>
            <a:ext cx="1730092" cy="535531"/>
          </a:xfrm>
        </p:spPr>
        <p:txBody>
          <a:bodyPr/>
          <a:lstStyle>
            <a:lvl1pPr>
              <a:defRPr lang="en-US" sz="3200" dirty="0"/>
            </a:lvl1pPr>
          </a:lstStyle>
          <a:p>
            <a:pPr marL="0" lvl="0"/>
            <a:r>
              <a:rPr lang="en-GB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54" y="214326"/>
            <a:ext cx="8658978" cy="42473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PowerGEM | 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F5A8B3-DB37-7CA9-CA63-B3F4DF653349}"/>
              </a:ext>
            </a:extLst>
          </p:cNvPr>
          <p:cNvCxnSpPr>
            <a:cxnSpLocks/>
          </p:cNvCxnSpPr>
          <p:nvPr userDrawn="1"/>
        </p:nvCxnSpPr>
        <p:spPr>
          <a:xfrm>
            <a:off x="1459058" y="4819570"/>
            <a:ext cx="0" cy="19737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522CD73-ED19-13BD-2FFA-DB80F52FBDD1}"/>
              </a:ext>
            </a:extLst>
          </p:cNvPr>
          <p:cNvSpPr/>
          <p:nvPr userDrawn="1"/>
        </p:nvSpPr>
        <p:spPr>
          <a:xfrm>
            <a:off x="-2" y="893089"/>
            <a:ext cx="9144000" cy="45719"/>
          </a:xfrm>
          <a:prstGeom prst="rect">
            <a:avLst/>
          </a:prstGeom>
          <a:gradFill>
            <a:gsLst>
              <a:gs pos="0">
                <a:srgbClr val="2C9344"/>
              </a:gs>
              <a:gs pos="100000">
                <a:srgbClr val="F7E282">
                  <a:alpha val="0"/>
                </a:srgbClr>
              </a:gs>
              <a:gs pos="25000">
                <a:srgbClr val="6FBF4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2BE8A6-ADAD-600D-C9AE-38CB9E292B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154" y="556558"/>
            <a:ext cx="8658978" cy="23775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GB" sz="105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US" sz="1800"/>
            </a:lvl5pPr>
          </a:lstStyle>
          <a:p>
            <a:pPr marL="0" lvl="0" defTabSz="457189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38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187BC3-F10A-815D-E629-33925D244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36" b="7836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17667D-39A4-0BCD-DE06-B6639912818D}"/>
              </a:ext>
            </a:extLst>
          </p:cNvPr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gradFill flip="none" rotWithShape="1">
            <a:gsLst>
              <a:gs pos="15000">
                <a:schemeClr val="accent4">
                  <a:alpha val="28108"/>
                </a:schemeClr>
              </a:gs>
              <a:gs pos="52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CB945-4185-AA6B-41E4-D67FEEADA4E8}"/>
              </a:ext>
            </a:extLst>
          </p:cNvPr>
          <p:cNvSpPr/>
          <p:nvPr userDrawn="1"/>
        </p:nvSpPr>
        <p:spPr>
          <a:xfrm>
            <a:off x="364065" y="4057688"/>
            <a:ext cx="8415867" cy="708468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11901D-99C7-30AD-7151-695387451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56" y="4212206"/>
            <a:ext cx="2185916" cy="416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848" y="2571750"/>
            <a:ext cx="4100152" cy="1077218"/>
          </a:xfrm>
          <a:noFill/>
        </p:spPr>
        <p:txBody>
          <a:bodyPr wrap="square" rtlCol="0" anchor="b">
            <a:sp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361" y="4207907"/>
            <a:ext cx="4051639" cy="2862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400" dirty="0"/>
            </a:lvl1pPr>
          </a:lstStyle>
          <a:p>
            <a:pPr marL="0" lvl="0" defTabSz="457200"/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BD93A76-F7BB-E98F-E54A-119939C8D4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181" y="4466439"/>
            <a:ext cx="4057819" cy="20313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>
              <a:buNone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533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E2B6B8-3222-5263-6548-876EFE15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" r="18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FF7480-B002-5EB7-D401-28DA4AE56E2E}"/>
              </a:ext>
            </a:extLst>
          </p:cNvPr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gradFill flip="none" rotWithShape="1">
            <a:gsLst>
              <a:gs pos="16000">
                <a:schemeClr val="accent4">
                  <a:alpha val="70000"/>
                </a:schemeClr>
              </a:gs>
              <a:gs pos="55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A3D5F4-4144-0F8F-3FAA-BFF16C68F1DD}"/>
              </a:ext>
            </a:extLst>
          </p:cNvPr>
          <p:cNvSpPr/>
          <p:nvPr userDrawn="1"/>
        </p:nvSpPr>
        <p:spPr>
          <a:xfrm>
            <a:off x="364065" y="4057688"/>
            <a:ext cx="8415867" cy="708468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7A5026-C3F4-AD01-1A50-1AA183C4F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56" y="4212206"/>
            <a:ext cx="2185916" cy="41636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8318E67-A62C-C2BD-B6B0-7D00C57E38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848" y="3064193"/>
            <a:ext cx="4100152" cy="584775"/>
          </a:xfrm>
          <a:noFill/>
        </p:spPr>
        <p:txBody>
          <a:bodyPr wrap="square" rtlCol="0" anchor="b">
            <a:sp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Divider slide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1C3B0FD-3BB2-4918-33CA-6F607CE1A0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359" y="4291122"/>
            <a:ext cx="4051639" cy="2862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400" dirty="0"/>
            </a:lvl1pPr>
          </a:lstStyle>
          <a:p>
            <a:pPr marL="0" lvl="0" defTabSz="457200"/>
            <a:r>
              <a:rPr lang="en-GB" dirty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E2B6B8-3222-5263-6548-876EFE15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2" b="78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FF7480-B002-5EB7-D401-28DA4AE56E2E}"/>
              </a:ext>
            </a:extLst>
          </p:cNvPr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gradFill flip="none" rotWithShape="1">
            <a:gsLst>
              <a:gs pos="16000">
                <a:schemeClr val="accent4">
                  <a:alpha val="70000"/>
                </a:schemeClr>
              </a:gs>
              <a:gs pos="55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A3D5F4-4144-0F8F-3FAA-BFF16C68F1DD}"/>
              </a:ext>
            </a:extLst>
          </p:cNvPr>
          <p:cNvSpPr/>
          <p:nvPr userDrawn="1"/>
        </p:nvSpPr>
        <p:spPr>
          <a:xfrm>
            <a:off x="364065" y="360784"/>
            <a:ext cx="2341813" cy="4405372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7A5026-C3F4-AD01-1A50-1AA183C4F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59" y="588981"/>
            <a:ext cx="1577826" cy="30053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8318E67-A62C-C2BD-B6B0-7D00C57E38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359" y="2494903"/>
            <a:ext cx="2036229" cy="1077218"/>
          </a:xfrm>
          <a:noFill/>
        </p:spPr>
        <p:txBody>
          <a:bodyPr wrap="square" rtlCol="0" anchor="b">
            <a:spAutoFit/>
          </a:bodyPr>
          <a:lstStyle>
            <a:lvl1pPr>
              <a:defRPr lang="en-US" sz="4000" b="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Divider slide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1C3B0FD-3BB2-4918-33CA-6F607CE1A0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359" y="3631527"/>
            <a:ext cx="2036229" cy="27238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300" dirty="0"/>
            </a:lvl1pPr>
          </a:lstStyle>
          <a:p>
            <a:pPr marL="0" lvl="0" defTabSz="457200"/>
            <a:r>
              <a:rPr lang="en-GB" dirty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E2B6B8-3222-5263-6548-876EFE15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2" b="78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FF7480-B002-5EB7-D401-28DA4AE56E2E}"/>
              </a:ext>
            </a:extLst>
          </p:cNvPr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gradFill flip="none" rotWithShape="1">
            <a:gsLst>
              <a:gs pos="16000">
                <a:schemeClr val="accent4">
                  <a:alpha val="92000"/>
                </a:schemeClr>
              </a:gs>
              <a:gs pos="90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A3D5F4-4144-0F8F-3FAA-BFF16C68F1DD}"/>
              </a:ext>
            </a:extLst>
          </p:cNvPr>
          <p:cNvSpPr/>
          <p:nvPr userDrawn="1"/>
        </p:nvSpPr>
        <p:spPr>
          <a:xfrm>
            <a:off x="364065" y="4057688"/>
            <a:ext cx="8415867" cy="708468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7A5026-C3F4-AD01-1A50-1AA183C4F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56" y="4212206"/>
            <a:ext cx="2185916" cy="41636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8318E67-A62C-C2BD-B6B0-7D00C57E38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848" y="3064193"/>
            <a:ext cx="4100152" cy="584775"/>
          </a:xfrm>
          <a:noFill/>
        </p:spPr>
        <p:txBody>
          <a:bodyPr wrap="square" rtlCol="0" anchor="b">
            <a:sp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Divider slide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1C3B0FD-3BB2-4918-33CA-6F607CE1A0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359" y="4291122"/>
            <a:ext cx="4051639" cy="2862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400" dirty="0"/>
            </a:lvl1pPr>
          </a:lstStyle>
          <a:p>
            <a:pPr marL="0" lvl="0" defTabSz="457200"/>
            <a:r>
              <a:rPr lang="en-GB" dirty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3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E2B6B8-3222-5263-6548-876EFE15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" r="22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FF7480-B002-5EB7-D401-28DA4AE56E2E}"/>
              </a:ext>
            </a:extLst>
          </p:cNvPr>
          <p:cNvSpPr/>
          <p:nvPr userDrawn="1"/>
        </p:nvSpPr>
        <p:spPr>
          <a:xfrm rot="16200000">
            <a:off x="2492923" y="-1507579"/>
            <a:ext cx="5143500" cy="8158656"/>
          </a:xfrm>
          <a:prstGeom prst="rect">
            <a:avLst/>
          </a:prstGeom>
          <a:gradFill flip="none" rotWithShape="1">
            <a:gsLst>
              <a:gs pos="16000">
                <a:schemeClr val="accent4">
                  <a:alpha val="70000"/>
                </a:schemeClr>
              </a:gs>
              <a:gs pos="55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A3D5F4-4144-0F8F-3FAA-BFF16C68F1DD}"/>
              </a:ext>
            </a:extLst>
          </p:cNvPr>
          <p:cNvSpPr/>
          <p:nvPr userDrawn="1"/>
        </p:nvSpPr>
        <p:spPr>
          <a:xfrm>
            <a:off x="6180083" y="386255"/>
            <a:ext cx="2599849" cy="4379901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7A5026-C3F4-AD01-1A50-1AA183C4F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56" y="4212206"/>
            <a:ext cx="2185916" cy="41636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8318E67-A62C-C2BD-B6B0-7D00C57E38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6742" y="2328606"/>
            <a:ext cx="2102944" cy="486287"/>
          </a:xfrm>
          <a:noFill/>
        </p:spPr>
        <p:txBody>
          <a:bodyPr wrap="square" rtlCol="0" anchor="b">
            <a:spAutoFit/>
          </a:bodyPr>
          <a:lstStyle>
            <a:lvl1pPr>
              <a:lnSpc>
                <a:spcPct val="100000"/>
              </a:lnSpc>
              <a:defRPr lang="en-US" sz="3200" b="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1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65" y="457200"/>
            <a:ext cx="8494959" cy="3877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CC763E-AA44-A0D8-00A6-A69376176E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7254" y="939800"/>
            <a:ext cx="8494959" cy="3263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5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65" y="457200"/>
            <a:ext cx="8494959" cy="3877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965" y="457200"/>
            <a:ext cx="8494959" cy="3877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lvl="0">
              <a:lnSpc>
                <a:spcPct val="80000"/>
              </a:lnSpc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965" y="939998"/>
            <a:ext cx="8494959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54139" y="4882081"/>
            <a:ext cx="2016253" cy="172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smtClean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4882081"/>
            <a:ext cx="373782" cy="172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E457DC-07A4-EB43-85A4-81D9D6697F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2BDD5-EB76-485C-5BF9-04B84449875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68" y="4882081"/>
            <a:ext cx="942359" cy="1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7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  <p:sldLayoutId id="2147483691" r:id="rId3"/>
    <p:sldLayoutId id="2147483672" r:id="rId4"/>
    <p:sldLayoutId id="2147483688" r:id="rId5"/>
    <p:sldLayoutId id="2147483689" r:id="rId6"/>
    <p:sldLayoutId id="2147483679" r:id="rId7"/>
    <p:sldLayoutId id="2147483666" r:id="rId8"/>
    <p:sldLayoutId id="2147483692" r:id="rId9"/>
    <p:sldLayoutId id="2147483685" r:id="rId10"/>
    <p:sldLayoutId id="2147483684" r:id="rId11"/>
    <p:sldLayoutId id="2147483683" r:id="rId12"/>
    <p:sldLayoutId id="2147483680" r:id="rId13"/>
    <p:sldLayoutId id="2147483681" r:id="rId14"/>
    <p:sldLayoutId id="2147483682" r:id="rId15"/>
    <p:sldLayoutId id="2147483687" r:id="rId16"/>
    <p:sldLayoutId id="2147483663" r:id="rId17"/>
    <p:sldLayoutId id="2147483677" r:id="rId18"/>
    <p:sldLayoutId id="2147483678" r:id="rId19"/>
    <p:sldLayoutId id="2147483686" r:id="rId20"/>
    <p:sldLayoutId id="2147483693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0" kern="1200" spc="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800"/>
        </a:spcAft>
        <a:buFont typeface="System Font Regular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800"/>
        </a:spcAft>
        <a:buFont typeface="Courier New" panose="02070309020205020404" pitchFamily="49" charset="0"/>
        <a:buChar char="o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800"/>
        </a:spcAft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8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A1F95-F8DF-8345-6C80-060F0303D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8" y="1894642"/>
            <a:ext cx="4100152" cy="1754326"/>
          </a:xfrm>
        </p:spPr>
        <p:txBody>
          <a:bodyPr/>
          <a:lstStyle/>
          <a:p>
            <a:r>
              <a:rPr lang="en-US" dirty="0"/>
              <a:t>Reliability Assessment – Trial Results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E9CC2C5A-5E71-AAB3-48D7-C20C9DD2D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 23, 2026</a:t>
            </a:r>
          </a:p>
        </p:txBody>
      </p:sp>
    </p:spTree>
    <p:extLst>
      <p:ext uri="{BB962C8B-B14F-4D97-AF65-F5344CB8AC3E}">
        <p14:creationId xmlns:p14="http://schemas.microsoft.com/office/powerpoint/2010/main" val="15711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3098C-F74C-6E07-AC09-00C9FD500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7842-00B9-6892-5349-0CFE4D29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0" y="253773"/>
            <a:ext cx="8494959" cy="424732"/>
          </a:xfrm>
        </p:spPr>
        <p:txBody>
          <a:bodyPr/>
          <a:lstStyle/>
          <a:p>
            <a:r>
              <a:rPr lang="en-US" dirty="0"/>
              <a:t>EUE Heat Maps – All Changes by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5E3BB-9545-7E81-6D0A-2B1D7EF0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15EDAB-D674-026D-37FE-C4F11DE48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10198"/>
            <a:ext cx="9144000" cy="1479758"/>
          </a:xfrm>
          <a:prstGeom prst="rect">
            <a:avLst/>
          </a:prstGeom>
          <a:solidFill>
            <a:srgbClr val="FEFA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C6CD70-9B7A-E9CB-6E31-26FE1E31CB57}"/>
              </a:ext>
            </a:extLst>
          </p:cNvPr>
          <p:cNvSpPr txBox="1"/>
          <p:nvPr/>
        </p:nvSpPr>
        <p:spPr>
          <a:xfrm>
            <a:off x="134155" y="3089956"/>
            <a:ext cx="7379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/>
              <a:t>All Changes</a:t>
            </a:r>
            <a:r>
              <a:rPr lang="en-US" sz="1400" dirty="0"/>
              <a:t> includes Event Duration, January Reliability Risk, and updated weatherization curves.</a:t>
            </a:r>
          </a:p>
        </p:txBody>
      </p:sp>
    </p:spTree>
    <p:extLst>
      <p:ext uri="{BB962C8B-B14F-4D97-AF65-F5344CB8AC3E}">
        <p14:creationId xmlns:p14="http://schemas.microsoft.com/office/powerpoint/2010/main" val="30949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1C51E-0893-809E-9F66-D92691AE3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9BBB-B935-1DAC-2B01-50BB1DAD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0" y="253773"/>
            <a:ext cx="8494959" cy="424732"/>
          </a:xfrm>
        </p:spPr>
        <p:txBody>
          <a:bodyPr/>
          <a:lstStyle/>
          <a:p>
            <a:r>
              <a:rPr lang="en-US" dirty="0"/>
              <a:t>EUE Heat Maps – All Changes by Weather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6859E-AC03-3278-756C-F035CB8C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45EAD-0977-2298-DF72-4AAE0345F739}"/>
              </a:ext>
            </a:extLst>
          </p:cNvPr>
          <p:cNvSpPr txBox="1"/>
          <p:nvPr/>
        </p:nvSpPr>
        <p:spPr>
          <a:xfrm>
            <a:off x="141243" y="2957035"/>
            <a:ext cx="7379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/>
              <a:t>All Changes</a:t>
            </a:r>
            <a:r>
              <a:rPr lang="en-US" sz="1400" dirty="0"/>
              <a:t> includes Event Duration, January Reliability Risk, and updated weatherization curves.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1898_up10 and 2021_back21 are day-shifted versions of their respective years, used to reallocate risk across the three winter months.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Weather years without EUE removed from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A7A81A-1963-3465-C481-824D561A0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763020"/>
            <a:ext cx="8991600" cy="20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4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FC4F08A-CAA5-5AFC-9079-EA6CAB1E1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8" y="2448639"/>
            <a:ext cx="4100152" cy="1200329"/>
          </a:xfrm>
        </p:spPr>
        <p:txBody>
          <a:bodyPr/>
          <a:lstStyle/>
          <a:p>
            <a:r>
              <a:rPr lang="en-US" dirty="0"/>
              <a:t>Weather Weighting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EF0F13F9-AD1B-CD5A-FB79-87BA155F24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ERCOT SAWG Jan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D10B9-CAAF-6594-2E05-42E3EA39CC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0938" y="4881563"/>
            <a:ext cx="373062" cy="173037"/>
          </a:xfrm>
        </p:spPr>
        <p:txBody>
          <a:bodyPr/>
          <a:lstStyle/>
          <a:p>
            <a:fld id="{1BE457DC-07A4-EB43-85A4-81D9D6697F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FA1D-0DD2-336C-058C-238951EC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5" y="420266"/>
            <a:ext cx="8494959" cy="424732"/>
          </a:xfrm>
        </p:spPr>
        <p:txBody>
          <a:bodyPr/>
          <a:lstStyle/>
          <a:p>
            <a:r>
              <a:rPr lang="en-US" dirty="0"/>
              <a:t>Weather Year Weighting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233AA-AB85-F174-A009-C0767FC3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13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34BE0AC-3E9F-9AEE-ECB3-74BAF486100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7500" y="1066926"/>
            <a:ext cx="8494713" cy="3009648"/>
          </a:xfrm>
        </p:spPr>
      </p:pic>
    </p:spTree>
    <p:extLst>
      <p:ext uri="{BB962C8B-B14F-4D97-AF65-F5344CB8AC3E}">
        <p14:creationId xmlns:p14="http://schemas.microsoft.com/office/powerpoint/2010/main" val="42881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65448-CDDF-74FB-4D45-F084B8B39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FFA2-7D87-60B5-9BEA-33026116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5" y="420266"/>
            <a:ext cx="8494959" cy="424732"/>
          </a:xfrm>
        </p:spPr>
        <p:txBody>
          <a:bodyPr/>
          <a:lstStyle/>
          <a:p>
            <a:r>
              <a:rPr lang="en-US" dirty="0"/>
              <a:t>Weather Weighting -  Net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0918D-EA72-E3A5-3366-B311DF4B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9B6E52-D200-F280-BE3B-605CE4954252}"/>
              </a:ext>
            </a:extLst>
          </p:cNvPr>
          <p:cNvSpPr txBox="1">
            <a:spLocks/>
          </p:cNvSpPr>
          <p:nvPr/>
        </p:nvSpPr>
        <p:spPr>
          <a:xfrm>
            <a:off x="317255" y="939800"/>
            <a:ext cx="2872675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System Font Regular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Wingdings" pitchFamily="2" charset="2"/>
              <a:buChar char="§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Net load regression shows similar trend to the temperature plots: peak winter net load is trending down as peak summer net load is trending up.</a:t>
            </a:r>
          </a:p>
          <a:p>
            <a:pPr marL="0" indent="0">
              <a:buNone/>
            </a:pPr>
            <a:r>
              <a:rPr lang="en-US" dirty="0" err="1"/>
              <a:t>PowerGEM</a:t>
            </a:r>
            <a:r>
              <a:rPr lang="en-US" dirty="0"/>
              <a:t> has linearly reweighted the weather years to detrend the frequency of extreme cold and hot temperatures.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C6F651-D4A6-5926-5B3B-30C263CA45D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89697" y="939800"/>
            <a:ext cx="5628660" cy="3896474"/>
          </a:xfrm>
        </p:spPr>
      </p:pic>
    </p:spTree>
    <p:extLst>
      <p:ext uri="{BB962C8B-B14F-4D97-AF65-F5344CB8AC3E}">
        <p14:creationId xmlns:p14="http://schemas.microsoft.com/office/powerpoint/2010/main" val="41463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9D748-E899-5C44-874C-EE439845E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DCC9A-62E0-CDF1-02DC-762D17D9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5" y="420266"/>
            <a:ext cx="8494959" cy="424732"/>
          </a:xfrm>
        </p:spPr>
        <p:txBody>
          <a:bodyPr/>
          <a:lstStyle/>
          <a:p>
            <a:r>
              <a:rPr lang="en-US" dirty="0"/>
              <a:t>Weather Weighting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1184F-42DF-C0F0-AEF2-AAF0F15B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945FCF-0310-4448-7CB5-71612F006FB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28464" y="939800"/>
            <a:ext cx="7672785" cy="3263900"/>
          </a:xfrm>
        </p:spPr>
      </p:pic>
    </p:spTree>
    <p:extLst>
      <p:ext uri="{BB962C8B-B14F-4D97-AF65-F5344CB8AC3E}">
        <p14:creationId xmlns:p14="http://schemas.microsoft.com/office/powerpoint/2010/main" val="21898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24C22-DF06-DBAA-AA61-E813EED3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9DA7-37B4-7C51-2761-95FCB5C82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5" y="420266"/>
            <a:ext cx="8494959" cy="424732"/>
          </a:xfrm>
        </p:spPr>
        <p:txBody>
          <a:bodyPr/>
          <a:lstStyle/>
          <a:p>
            <a:r>
              <a:rPr lang="en-US" dirty="0"/>
              <a:t>Weather Weighting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227A8-F025-2ED0-E341-1DC53B25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EFD96A-B965-A33E-BE31-44A2C91258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02382" y="251285"/>
            <a:ext cx="5386750" cy="4332346"/>
          </a:xfr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A173239-2AA1-D59F-38FE-257AC0BC3955}"/>
              </a:ext>
            </a:extLst>
          </p:cNvPr>
          <p:cNvSpPr txBox="1">
            <a:spLocks/>
          </p:cNvSpPr>
          <p:nvPr/>
        </p:nvSpPr>
        <p:spPr>
          <a:xfrm>
            <a:off x="317255" y="939800"/>
            <a:ext cx="2872675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System Font Regular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Wingdings" pitchFamily="2" charset="2"/>
              <a:buChar char="§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Applying recency weighting to weather years reduces overall system-wide LOLE by down-weighting major winter events from the 1980s. </a:t>
            </a:r>
          </a:p>
          <a:p>
            <a:pPr marL="0" indent="0">
              <a:buNone/>
            </a:pPr>
            <a:r>
              <a:rPr lang="en-US" dirty="0"/>
              <a:t>This reduction is partially offset by increased weighting on higher-LOLE years such as 2011, 2013, 2021, and 2023.</a:t>
            </a:r>
          </a:p>
        </p:txBody>
      </p:sp>
    </p:spTree>
    <p:extLst>
      <p:ext uri="{BB962C8B-B14F-4D97-AF65-F5344CB8AC3E}">
        <p14:creationId xmlns:p14="http://schemas.microsoft.com/office/powerpoint/2010/main" val="208038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15792-75AC-4437-78C3-939868B4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5" y="420266"/>
            <a:ext cx="8494959" cy="424732"/>
          </a:xfrm>
        </p:spPr>
        <p:txBody>
          <a:bodyPr/>
          <a:lstStyle/>
          <a:p>
            <a:r>
              <a:rPr lang="en-US" dirty="0"/>
              <a:t>Reweighted EUE Heat Map – By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98950-2F94-D9BC-932E-5631D3D6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00ED33-FCD9-74F2-8D0B-C50436887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4019"/>
            <a:ext cx="9144000" cy="1495461"/>
          </a:xfrm>
          <a:prstGeom prst="rect">
            <a:avLst/>
          </a:prstGeom>
          <a:solidFill>
            <a:srgbClr val="FEFAFF"/>
          </a:solidFill>
        </p:spPr>
      </p:pic>
    </p:spTree>
    <p:extLst>
      <p:ext uri="{BB962C8B-B14F-4D97-AF65-F5344CB8AC3E}">
        <p14:creationId xmlns:p14="http://schemas.microsoft.com/office/powerpoint/2010/main" val="132491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98754-AE34-7E3A-ED5B-48BB4A208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783C-EC82-21C2-2388-93AC9835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5" y="420266"/>
            <a:ext cx="8494959" cy="424732"/>
          </a:xfrm>
        </p:spPr>
        <p:txBody>
          <a:bodyPr/>
          <a:lstStyle/>
          <a:p>
            <a:r>
              <a:rPr lang="en-US" dirty="0"/>
              <a:t>Reweighted EUE Heat Map – By Weather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79BA6-A4D1-FBFD-9950-D626A41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94783-0343-AE9D-BADA-BFA828BBA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5613"/>
            <a:ext cx="9144000" cy="22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FD7FF-3AE9-F60A-AC3A-2901858B6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D36211A-3417-1A2E-C2A6-A3C7A1B14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8" y="2448639"/>
            <a:ext cx="4100152" cy="1200329"/>
          </a:xfrm>
        </p:spPr>
        <p:txBody>
          <a:bodyPr/>
          <a:lstStyle/>
          <a:p>
            <a:r>
              <a:rPr lang="en-US" dirty="0"/>
              <a:t>Zonal Reliability Model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A0DC1F3E-F656-1E87-F68F-C451299492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ERCOT SAWG Jan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EF381-1B7B-D523-A954-34BBDDA1FD0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0938" y="4881563"/>
            <a:ext cx="373062" cy="173037"/>
          </a:xfrm>
        </p:spPr>
        <p:txBody>
          <a:bodyPr/>
          <a:lstStyle/>
          <a:p>
            <a:fld id="{1BE457DC-07A4-EB43-85A4-81D9D6697F6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09759C-1003-E6EB-36B7-E07EA8DEA6EE}"/>
              </a:ext>
            </a:extLst>
          </p:cNvPr>
          <p:cNvSpPr txBox="1">
            <a:spLocks/>
          </p:cNvSpPr>
          <p:nvPr/>
        </p:nvSpPr>
        <p:spPr>
          <a:xfrm>
            <a:off x="5184165" y="1246074"/>
            <a:ext cx="1617349" cy="701731"/>
          </a:xfrm>
          <a:prstGeom prst="rect">
            <a:avLst/>
          </a:prstGeom>
        </p:spPr>
        <p:txBody>
          <a:bodyPr anchor="b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Heat Maps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1D4665-1767-E2BA-8889-6595A30AAE98}"/>
              </a:ext>
            </a:extLst>
          </p:cNvPr>
          <p:cNvSpPr/>
          <p:nvPr/>
        </p:nvSpPr>
        <p:spPr>
          <a:xfrm>
            <a:off x="2692394" y="1255169"/>
            <a:ext cx="157294" cy="6769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10C6073-3AF9-7811-7B75-FF09CB4E40BA}"/>
              </a:ext>
            </a:extLst>
          </p:cNvPr>
          <p:cNvSpPr txBox="1">
            <a:spLocks/>
          </p:cNvSpPr>
          <p:nvPr/>
        </p:nvSpPr>
        <p:spPr>
          <a:xfrm>
            <a:off x="2422214" y="1649928"/>
            <a:ext cx="524513" cy="31393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EFAFF"/>
                </a:solidFill>
              </a:rPr>
              <a:t>1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E8ED1A-7C01-3596-A39C-02AFB364525D}"/>
              </a:ext>
            </a:extLst>
          </p:cNvPr>
          <p:cNvSpPr txBox="1">
            <a:spLocks/>
          </p:cNvSpPr>
          <p:nvPr/>
        </p:nvSpPr>
        <p:spPr>
          <a:xfrm>
            <a:off x="2909525" y="1354280"/>
            <a:ext cx="1617349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Reliability Standards Trial Assessment 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1F18A6-A839-43F0-8B5E-7D9C1FD94D4B}"/>
              </a:ext>
            </a:extLst>
          </p:cNvPr>
          <p:cNvSpPr/>
          <p:nvPr/>
        </p:nvSpPr>
        <p:spPr>
          <a:xfrm>
            <a:off x="4951036" y="1250966"/>
            <a:ext cx="157294" cy="6769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EF11D87-5F84-F641-8D16-C116D2FEE037}"/>
              </a:ext>
            </a:extLst>
          </p:cNvPr>
          <p:cNvSpPr txBox="1">
            <a:spLocks/>
          </p:cNvSpPr>
          <p:nvPr/>
        </p:nvSpPr>
        <p:spPr>
          <a:xfrm>
            <a:off x="4768873" y="1649928"/>
            <a:ext cx="524513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EFAFF"/>
                </a:solidFill>
              </a:rPr>
              <a:t>2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DA77786-CBF4-D918-6B3F-6164B380BB65}"/>
              </a:ext>
            </a:extLst>
          </p:cNvPr>
          <p:cNvSpPr txBox="1">
            <a:spLocks/>
          </p:cNvSpPr>
          <p:nvPr/>
        </p:nvSpPr>
        <p:spPr>
          <a:xfrm>
            <a:off x="2954651" y="2628351"/>
            <a:ext cx="1617349" cy="2585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Weather Weighting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CE9DBB-3E9D-03B6-8219-2C31BA05AA22}"/>
              </a:ext>
            </a:extLst>
          </p:cNvPr>
          <p:cNvSpPr/>
          <p:nvPr/>
        </p:nvSpPr>
        <p:spPr>
          <a:xfrm>
            <a:off x="2680577" y="2180215"/>
            <a:ext cx="157294" cy="6769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491E16A-DC1B-E0C4-CFDA-DB320BDBC4A7}"/>
              </a:ext>
            </a:extLst>
          </p:cNvPr>
          <p:cNvSpPr txBox="1">
            <a:spLocks/>
          </p:cNvSpPr>
          <p:nvPr/>
        </p:nvSpPr>
        <p:spPr>
          <a:xfrm>
            <a:off x="2498414" y="2579177"/>
            <a:ext cx="524513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EFAFF"/>
                </a:solidFill>
              </a:rPr>
              <a:t>3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CFA0DA0-2A91-80C3-C930-DEB9F3498BED}"/>
              </a:ext>
            </a:extLst>
          </p:cNvPr>
          <p:cNvSpPr txBox="1">
            <a:spLocks/>
          </p:cNvSpPr>
          <p:nvPr/>
        </p:nvSpPr>
        <p:spPr>
          <a:xfrm>
            <a:off x="4768873" y="2618591"/>
            <a:ext cx="524513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EFAFF"/>
                </a:solidFill>
              </a:rPr>
              <a:t>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826EBD-8FD5-6A9E-30C7-DB88CDA7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4882081"/>
            <a:ext cx="373782" cy="172694"/>
          </a:xfrm>
        </p:spPr>
        <p:txBody>
          <a:bodyPr/>
          <a:lstStyle/>
          <a:p>
            <a:fld id="{1BE457DC-07A4-EB43-85A4-81D9D6697F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5C0FB634-C36B-BEDA-B915-7EA90F04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11" y="1482324"/>
            <a:ext cx="1730092" cy="53553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3951F-9A19-0435-3BBE-E3DF116D2A2B}"/>
              </a:ext>
            </a:extLst>
          </p:cNvPr>
          <p:cNvSpPr txBox="1">
            <a:spLocks/>
          </p:cNvSpPr>
          <p:nvPr/>
        </p:nvSpPr>
        <p:spPr>
          <a:xfrm>
            <a:off x="2508784" y="3570023"/>
            <a:ext cx="524513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EFAFF"/>
                </a:solidFill>
              </a:rPr>
              <a:t>5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DBABD50-CD8A-177B-960D-28FF0DB8547B}"/>
              </a:ext>
            </a:extLst>
          </p:cNvPr>
          <p:cNvSpPr txBox="1">
            <a:spLocks/>
          </p:cNvSpPr>
          <p:nvPr/>
        </p:nvSpPr>
        <p:spPr>
          <a:xfrm>
            <a:off x="5184165" y="2571380"/>
            <a:ext cx="2376868" cy="2585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Zonal Reliability Modeling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3F2A98-F609-06E2-0D4E-C78841339D2D}"/>
              </a:ext>
            </a:extLst>
          </p:cNvPr>
          <p:cNvSpPr/>
          <p:nvPr/>
        </p:nvSpPr>
        <p:spPr>
          <a:xfrm>
            <a:off x="4949590" y="2180215"/>
            <a:ext cx="157294" cy="6769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C914FB5-CB9B-CCF4-C0A4-B43CEEF7E0EC}"/>
              </a:ext>
            </a:extLst>
          </p:cNvPr>
          <p:cNvSpPr txBox="1">
            <a:spLocks/>
          </p:cNvSpPr>
          <p:nvPr/>
        </p:nvSpPr>
        <p:spPr>
          <a:xfrm>
            <a:off x="4768873" y="2572120"/>
            <a:ext cx="524513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EFA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664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47038-CE90-2D03-74D4-A320364B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B8497-7D7D-1B1C-7942-7015A809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Zonal Reliability Study Objectives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5494B-82AD-0EEC-8909-612D5455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D0A337-C88C-39FF-3AEF-098A20609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4" y="1103239"/>
            <a:ext cx="8240237" cy="3575918"/>
          </a:xfrm>
        </p:spPr>
        <p:txBody>
          <a:bodyPr>
            <a:normAutofit/>
          </a:bodyPr>
          <a:lstStyle/>
          <a:p>
            <a:r>
              <a:rPr lang="en-US" sz="1500" dirty="0"/>
              <a:t>Perform clustering analysis using </a:t>
            </a:r>
            <a:r>
              <a:rPr lang="en-US" sz="1500" dirty="0" err="1"/>
              <a:t>PowerGEM’s</a:t>
            </a:r>
            <a:r>
              <a:rPr lang="en-US" sz="1500" dirty="0"/>
              <a:t> TARA model to identify clusters with similar effects on flow-gates</a:t>
            </a:r>
          </a:p>
          <a:p>
            <a:r>
              <a:rPr lang="en-US" sz="1500" dirty="0"/>
              <a:t>Perform transfer limit analysis using TARA to identify zone-to-zone constraints and simultaneous import and export constraints</a:t>
            </a:r>
          </a:p>
          <a:p>
            <a:r>
              <a:rPr lang="en-US" sz="1500" dirty="0"/>
              <a:t>Run SERVM simulations to analyze the change in reliability for 2026 when moving from single zone representation of ERCOT to the clustered representation. </a:t>
            </a:r>
          </a:p>
        </p:txBody>
      </p:sp>
    </p:spTree>
    <p:extLst>
      <p:ext uri="{BB962C8B-B14F-4D97-AF65-F5344CB8AC3E}">
        <p14:creationId xmlns:p14="http://schemas.microsoft.com/office/powerpoint/2010/main" val="2074260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38470-3402-4AB9-166D-E2D450215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E6612-0748-18B7-914C-DE01101A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F6C08-6E8F-F92D-8938-247C14F7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70D7AF-9E3A-124D-BDB5-F8ED47FF8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5" y="1103239"/>
            <a:ext cx="2684984" cy="2609069"/>
          </a:xfrm>
        </p:spPr>
        <p:txBody>
          <a:bodyPr>
            <a:normAutofit/>
          </a:bodyPr>
          <a:lstStyle/>
          <a:p>
            <a:r>
              <a:rPr lang="en-US" sz="1500" dirty="0"/>
              <a:t>13 clusters were initially identified by </a:t>
            </a:r>
            <a:r>
              <a:rPr lang="en-US" sz="1500" dirty="0" err="1"/>
              <a:t>PowerGEM</a:t>
            </a:r>
            <a:endParaRPr lang="en-US" sz="1500" dirty="0"/>
          </a:p>
          <a:p>
            <a:r>
              <a:rPr lang="en-US" sz="1500" dirty="0" err="1"/>
              <a:t>PowerGEM</a:t>
            </a:r>
            <a:r>
              <a:rPr lang="en-US" sz="1500" dirty="0"/>
              <a:t> worked with ERCOT and ultimately consolidated several zones</a:t>
            </a:r>
          </a:p>
          <a:p>
            <a:r>
              <a:rPr lang="en-US" sz="1500" dirty="0"/>
              <a:t>Final clustering includes 8 zones</a:t>
            </a: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A61B3-D4F4-1735-D82A-4E016BAA6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262" y="1047750"/>
            <a:ext cx="40290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7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287FC-7C46-55A3-9DC2-E877E6550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41447-C37B-10DF-8FD8-D9EE4987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Transfer Limits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FC755-2761-FF95-1D61-FE96CB7B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22</a:t>
            </a:fld>
            <a:endParaRPr lang="en-US" dirty="0"/>
          </a:p>
        </p:txBody>
      </p:sp>
      <p:pic>
        <p:nvPicPr>
          <p:cNvPr id="12" name="Content Placeholder 11" descr="A diagram of a cluster&#10;&#10;AI-generated content may be incorrect.">
            <a:extLst>
              <a:ext uri="{FF2B5EF4-FFF2-40B4-BE49-F238E27FC236}">
                <a16:creationId xmlns:a16="http://schemas.microsoft.com/office/drawing/2014/main" id="{D68C00AC-FC17-4063-4D4F-0012579AC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481" y="1493982"/>
            <a:ext cx="3425816" cy="326390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13" name="Picture 12" descr="A diagram of a cluster&#10;&#10;AI-generated content may be incorrect.">
            <a:extLst>
              <a:ext uri="{FF2B5EF4-FFF2-40B4-BE49-F238E27FC236}">
                <a16:creationId xmlns:a16="http://schemas.microsoft.com/office/drawing/2014/main" id="{4E10D086-F097-C361-F904-8D876E46C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87" y="1493982"/>
            <a:ext cx="3444084" cy="326390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EB63EC-5F86-931D-FC03-BB4128A6211C}"/>
              </a:ext>
            </a:extLst>
          </p:cNvPr>
          <p:cNvSpPr txBox="1">
            <a:spLocks/>
          </p:cNvSpPr>
          <p:nvPr/>
        </p:nvSpPr>
        <p:spPr>
          <a:xfrm>
            <a:off x="389481" y="1093357"/>
            <a:ext cx="2684984" cy="351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System Font Regular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Wingdings" pitchFamily="2" charset="2"/>
              <a:buChar char="§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500" dirty="0"/>
              <a:t>Summer Transfer Limits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D2F658-3ED4-31C8-5BE0-4A0730DD8AD1}"/>
              </a:ext>
            </a:extLst>
          </p:cNvPr>
          <p:cNvSpPr txBox="1">
            <a:spLocks/>
          </p:cNvSpPr>
          <p:nvPr/>
        </p:nvSpPr>
        <p:spPr>
          <a:xfrm>
            <a:off x="4864499" y="1093357"/>
            <a:ext cx="2684984" cy="351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System Font Regular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Wingdings" pitchFamily="2" charset="2"/>
              <a:buChar char="§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500" dirty="0"/>
              <a:t>Winter Transfer Limits</a:t>
            </a:r>
          </a:p>
        </p:txBody>
      </p:sp>
    </p:spTree>
    <p:extLst>
      <p:ext uri="{BB962C8B-B14F-4D97-AF65-F5344CB8AC3E}">
        <p14:creationId xmlns:p14="http://schemas.microsoft.com/office/powerpoint/2010/main" val="3448723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36832-B9DD-1D78-0834-99DF55622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Zonal Model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32C6C-E82B-8702-B7A1-7E8B10982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66" y="939998"/>
            <a:ext cx="2907244" cy="3263504"/>
          </a:xfrm>
        </p:spPr>
        <p:txBody>
          <a:bodyPr/>
          <a:lstStyle/>
          <a:p>
            <a:r>
              <a:rPr lang="en-US" dirty="0"/>
              <a:t>Copper Sheet scenario was from an intermediate study (does not match any of the studies previously discussed)</a:t>
            </a:r>
          </a:p>
          <a:p>
            <a:r>
              <a:rPr lang="en-US" dirty="0"/>
              <a:t>Aggregated constraints do not reflect emergency mitigation opportunities that would be available to operations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82155-DD9B-4FF8-A7A4-AD426A32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23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1D7FEF-60CB-70B6-27BD-A391C3AF2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33" y="1610404"/>
            <a:ext cx="6856476" cy="28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3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AFF77-8A05-0364-4DF7-F52A12AC0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6517FD0-69CF-081D-6286-CFDBEE4FA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8" y="1340644"/>
            <a:ext cx="4100152" cy="2308324"/>
          </a:xfrm>
        </p:spPr>
        <p:txBody>
          <a:bodyPr/>
          <a:lstStyle/>
          <a:p>
            <a:r>
              <a:rPr lang="en-US" dirty="0"/>
              <a:t>Reliability Standards Trial Assessment Results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AC892330-1F93-21A6-01A5-3EEE3E6EB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ERCOT SAWG Jan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740DF-490E-918D-25A7-AB28260FA5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0938" y="4881563"/>
            <a:ext cx="373062" cy="173037"/>
          </a:xfrm>
        </p:spPr>
        <p:txBody>
          <a:bodyPr/>
          <a:lstStyle/>
          <a:p>
            <a:fld id="{1BE457DC-07A4-EB43-85A4-81D9D6697F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62411-5EA6-7BCF-5008-1DBFBBC9C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BDCA-87E9-BFB6-41D7-A7DB3C43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0" y="253773"/>
            <a:ext cx="8494959" cy="424732"/>
          </a:xfrm>
        </p:spPr>
        <p:txBody>
          <a:bodyPr/>
          <a:lstStyle/>
          <a:p>
            <a:r>
              <a:rPr lang="en-US" dirty="0"/>
              <a:t>Reliability Standard 2026 Trial Assessment Results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875DA-43FB-1A0F-FF1F-79109693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100BB-FBE7-C04E-1172-377258C32F13}"/>
              </a:ext>
            </a:extLst>
          </p:cNvPr>
          <p:cNvSpPr txBox="1"/>
          <p:nvPr/>
        </p:nvSpPr>
        <p:spPr>
          <a:xfrm>
            <a:off x="324520" y="859982"/>
            <a:ext cx="8654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PowerGEM incorporated modeling updates base on the 2025 methodology enhancement studies to produce the final trial results (“Final Study”)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table below shows the incremental reliability standard criteria impacts of the methodology enhancements.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en-US" sz="1600" dirty="0"/>
              <a:t>PowerGEM has estimated 15 GW of perfect capacity to bring the </a:t>
            </a:r>
            <a:r>
              <a:rPr lang="en-US" sz="1600" i="1" dirty="0"/>
              <a:t>Final Study </a:t>
            </a:r>
            <a:r>
              <a:rPr lang="en-US" sz="1600" dirty="0"/>
              <a:t>in compliance with the three reliability criteria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F77326-CA6D-7FCE-3753-DDD19FAE8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510880"/>
              </p:ext>
            </p:extLst>
          </p:nvPr>
        </p:nvGraphicFramePr>
        <p:xfrm>
          <a:off x="464693" y="2444646"/>
          <a:ext cx="8354786" cy="2371303"/>
        </p:xfrm>
        <a:graphic>
          <a:graphicData uri="http://schemas.openxmlformats.org/drawingml/2006/table">
            <a:tbl>
              <a:tblPr/>
              <a:tblGrid>
                <a:gridCol w="3176559">
                  <a:extLst>
                    <a:ext uri="{9D8B030D-6E8A-4147-A177-3AD203B41FA5}">
                      <a16:colId xmlns:a16="http://schemas.microsoft.com/office/drawing/2014/main" val="958250132"/>
                    </a:ext>
                  </a:extLst>
                </a:gridCol>
                <a:gridCol w="1581027">
                  <a:extLst>
                    <a:ext uri="{9D8B030D-6E8A-4147-A177-3AD203B41FA5}">
                      <a16:colId xmlns:a16="http://schemas.microsoft.com/office/drawing/2014/main" val="1124737937"/>
                    </a:ext>
                  </a:extLst>
                </a:gridCol>
                <a:gridCol w="1885629">
                  <a:extLst>
                    <a:ext uri="{9D8B030D-6E8A-4147-A177-3AD203B41FA5}">
                      <a16:colId xmlns:a16="http://schemas.microsoft.com/office/drawing/2014/main" val="3748829561"/>
                    </a:ext>
                  </a:extLst>
                </a:gridCol>
                <a:gridCol w="1711571">
                  <a:extLst>
                    <a:ext uri="{9D8B030D-6E8A-4147-A177-3AD203B41FA5}">
                      <a16:colId xmlns:a16="http://schemas.microsoft.com/office/drawing/2014/main" val="2426050370"/>
                    </a:ext>
                  </a:extLst>
                </a:gridCol>
              </a:tblGrid>
              <a:tr h="2964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Cumulative Assumption Changes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LOLE (events / year)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1% Exceedance Duration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1% Exceedance Depth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408701"/>
                  </a:ext>
                </a:extLst>
              </a:tr>
              <a:tr h="2964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Reliability Standard (Benchmark)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hours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GW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758604"/>
                  </a:ext>
                </a:extLst>
              </a:tr>
              <a:tr h="2964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 Base Case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hours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GW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719738"/>
                  </a:ext>
                </a:extLst>
              </a:tr>
              <a:tr h="5928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 Duration Update +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Reliability Risk Shift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hours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GW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16036"/>
                  </a:ext>
                </a:extLst>
              </a:tr>
              <a:tr h="2964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Reduced Weatherization Benefit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hours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GW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51062"/>
                  </a:ext>
                </a:extLst>
              </a:tr>
              <a:tr h="2964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- Weather Years Reweighted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hours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GW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254922"/>
                  </a:ext>
                </a:extLst>
              </a:tr>
              <a:tr h="2964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FINAL Compliant Portfolio (+15 GW)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hours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 GW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469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9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EA9FF-2C92-D3AC-68BD-99F4DCDF7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7794CCB0-83A2-CFE2-026C-184CD4AF6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8" y="3002637"/>
            <a:ext cx="4100152" cy="646331"/>
          </a:xfrm>
        </p:spPr>
        <p:txBody>
          <a:bodyPr/>
          <a:lstStyle/>
          <a:p>
            <a:r>
              <a:rPr lang="en-US" dirty="0"/>
              <a:t>Heat Maps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ACC433CB-1D3D-5E27-4421-EEFF94226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ERCOT SAWG Jan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42F9-5E5C-CFAF-3685-4736E83326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0938" y="4881563"/>
            <a:ext cx="373062" cy="173037"/>
          </a:xfrm>
        </p:spPr>
        <p:txBody>
          <a:bodyPr/>
          <a:lstStyle/>
          <a:p>
            <a:fld id="{1BE457DC-07A4-EB43-85A4-81D9D6697F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1FB49-646A-B91B-4239-9E099BEAD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61CAD-F24F-7C66-EBC8-8ADEE28C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0" y="253773"/>
            <a:ext cx="8494959" cy="424732"/>
          </a:xfrm>
        </p:spPr>
        <p:txBody>
          <a:bodyPr/>
          <a:lstStyle/>
          <a:p>
            <a:r>
              <a:rPr lang="en-US" dirty="0"/>
              <a:t>EUE Heat Maps – Base Case by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36560-470F-040D-050A-EBB783E4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4D7EC7-4D99-B0D2-33ED-B1D6BEB3A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628042"/>
            <a:ext cx="8763000" cy="1887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BACCD1-754B-8919-6A14-736E7A2E3741}"/>
              </a:ext>
            </a:extLst>
          </p:cNvPr>
          <p:cNvSpPr txBox="1"/>
          <p:nvPr/>
        </p:nvSpPr>
        <p:spPr>
          <a:xfrm>
            <a:off x="82746" y="3595647"/>
            <a:ext cx="7379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/>
              <a:t>Base Case</a:t>
            </a:r>
            <a:r>
              <a:rPr lang="en-US" sz="1400" dirty="0"/>
              <a:t> includes standard ERCOT model prior to the Reliability Assessment Trial</a:t>
            </a:r>
          </a:p>
        </p:txBody>
      </p:sp>
    </p:spTree>
    <p:extLst>
      <p:ext uri="{BB962C8B-B14F-4D97-AF65-F5344CB8AC3E}">
        <p14:creationId xmlns:p14="http://schemas.microsoft.com/office/powerpoint/2010/main" val="266056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54C3A-0520-E757-A864-8249F8C8C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D4D5F-6364-CB47-F704-2DEB1504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0" y="253773"/>
            <a:ext cx="8494959" cy="424732"/>
          </a:xfrm>
        </p:spPr>
        <p:txBody>
          <a:bodyPr/>
          <a:lstStyle/>
          <a:p>
            <a:r>
              <a:rPr lang="en-US" dirty="0"/>
              <a:t>EUE Heat Maps – Base Case by Weather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8F3AC-05B6-AAFC-2C95-E1E925F6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D235A-FE17-3B44-D39C-B9C399E04EEA}"/>
              </a:ext>
            </a:extLst>
          </p:cNvPr>
          <p:cNvSpPr txBox="1"/>
          <p:nvPr/>
        </p:nvSpPr>
        <p:spPr>
          <a:xfrm>
            <a:off x="207534" y="3150575"/>
            <a:ext cx="7379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/>
              <a:t>Base Case</a:t>
            </a:r>
            <a:r>
              <a:rPr lang="en-US" sz="1400" dirty="0"/>
              <a:t> includes standard ERCOT model prior to the Reliability Assessment Trial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Weather years without EUE removed from results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9324DE5-0158-1623-CC7C-2989B6C56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357861"/>
              </p:ext>
            </p:extLst>
          </p:nvPr>
        </p:nvGraphicFramePr>
        <p:xfrm>
          <a:off x="207534" y="1422068"/>
          <a:ext cx="8771584" cy="1471035"/>
        </p:xfrm>
        <a:graphic>
          <a:graphicData uri="http://schemas.openxmlformats.org/drawingml/2006/table">
            <a:tbl>
              <a:tblPr/>
              <a:tblGrid>
                <a:gridCol w="449824">
                  <a:extLst>
                    <a:ext uri="{9D8B030D-6E8A-4147-A177-3AD203B41FA5}">
                      <a16:colId xmlns:a16="http://schemas.microsoft.com/office/drawing/2014/main" val="714474491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3903213110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580397250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1872078852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1708933482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681847985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4204380562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1778799050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1113701243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4183303195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1014694753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2170240358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2322277217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701962589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1770258415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2220647452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4289611634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409410687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2082320842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3323459888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2580061790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742976765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4197913098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1410338023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2456563892"/>
                    </a:ext>
                  </a:extLst>
                </a:gridCol>
              </a:tblGrid>
              <a:tr h="36578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Base Case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497620"/>
                  </a:ext>
                </a:extLst>
              </a:tr>
              <a:tr h="18420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1983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56090"/>
                  </a:ext>
                </a:extLst>
              </a:tr>
              <a:tr h="18420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1984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469321"/>
                  </a:ext>
                </a:extLst>
              </a:tr>
              <a:tr h="18420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1985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801900"/>
                  </a:ext>
                </a:extLst>
              </a:tr>
              <a:tr h="18420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1989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372800"/>
                  </a:ext>
                </a:extLst>
              </a:tr>
              <a:tr h="18420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524295"/>
                  </a:ext>
                </a:extLst>
              </a:tr>
              <a:tr h="18420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0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0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4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4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CA76D-25F3-5375-943E-59F9F6CDD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44E99-B70A-95A6-6614-6DFCF3C1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0" y="253773"/>
            <a:ext cx="8494959" cy="424732"/>
          </a:xfrm>
        </p:spPr>
        <p:txBody>
          <a:bodyPr/>
          <a:lstStyle/>
          <a:p>
            <a:r>
              <a:rPr lang="en-US" dirty="0"/>
              <a:t>EUE Heat Maps – Updated Event Duration By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F26E1-D223-5BCE-FA34-9DE51546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C0C48-6E8E-BD21-9B8E-13927D957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27" y="1629541"/>
            <a:ext cx="8834545" cy="1884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84EC8B-88B3-61A7-3738-30119C93F871}"/>
              </a:ext>
            </a:extLst>
          </p:cNvPr>
          <p:cNvSpPr txBox="1"/>
          <p:nvPr/>
        </p:nvSpPr>
        <p:spPr>
          <a:xfrm>
            <a:off x="154727" y="3567938"/>
            <a:ext cx="7379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/>
              <a:t>Event Duration Case </a:t>
            </a:r>
            <a:r>
              <a:rPr lang="en-US" sz="1400" dirty="0"/>
              <a:t>includes updated weather outage analysis performed by </a:t>
            </a:r>
            <a:r>
              <a:rPr lang="en-US" sz="1400" dirty="0" err="1"/>
              <a:t>PowerGEM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915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673DE-FFEA-5AE9-DFDF-8537B1D44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EA56-567D-394D-7F56-143B49BD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0" y="253773"/>
            <a:ext cx="8494959" cy="424732"/>
          </a:xfrm>
        </p:spPr>
        <p:txBody>
          <a:bodyPr/>
          <a:lstStyle/>
          <a:p>
            <a:r>
              <a:rPr lang="en-US" dirty="0"/>
              <a:t>EUE Heat Maps – Updated Event Duration by Weather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23331-445C-E632-6088-A20C3ED0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A5C38-7821-FC4E-DAC3-44F1E69D24E4}"/>
              </a:ext>
            </a:extLst>
          </p:cNvPr>
          <p:cNvSpPr txBox="1"/>
          <p:nvPr/>
        </p:nvSpPr>
        <p:spPr>
          <a:xfrm>
            <a:off x="154727" y="2988836"/>
            <a:ext cx="7379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/>
              <a:t>Event Duration Case </a:t>
            </a:r>
            <a:r>
              <a:rPr lang="en-US" sz="1400" dirty="0"/>
              <a:t>includes updated weather outage analysis performed by </a:t>
            </a:r>
            <a:r>
              <a:rPr lang="en-US" sz="1400" dirty="0" err="1"/>
              <a:t>PowerGEM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Weather years without EUE removed from results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771FF1-C8AC-BAC6-C244-E32229A12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888462"/>
              </p:ext>
            </p:extLst>
          </p:nvPr>
        </p:nvGraphicFramePr>
        <p:xfrm>
          <a:off x="154727" y="1328907"/>
          <a:ext cx="8714767" cy="1242843"/>
        </p:xfrm>
        <a:graphic>
          <a:graphicData uri="http://schemas.openxmlformats.org/drawingml/2006/table">
            <a:tbl>
              <a:tblPr/>
              <a:tblGrid>
                <a:gridCol w="446911">
                  <a:extLst>
                    <a:ext uri="{9D8B030D-6E8A-4147-A177-3AD203B41FA5}">
                      <a16:colId xmlns:a16="http://schemas.microsoft.com/office/drawing/2014/main" val="3139586258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4182234925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3579876421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3856901458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2992865180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4076724757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3805962394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177263700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1865006766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2083274676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665923484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1913640272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1087146354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3124675361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1686148782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3736743162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473297113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3094389689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4083763279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3313019583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3795564904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1990239395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2593492354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1799401722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1091873049"/>
                    </a:ext>
                  </a:extLst>
                </a:gridCol>
              </a:tblGrid>
              <a:tr h="30904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Base Case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79726"/>
                  </a:ext>
                </a:extLst>
              </a:tr>
              <a:tr h="1556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1983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942625"/>
                  </a:ext>
                </a:extLst>
              </a:tr>
              <a:tr h="1556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1984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337732"/>
                  </a:ext>
                </a:extLst>
              </a:tr>
              <a:tr h="1556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1985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597336"/>
                  </a:ext>
                </a:extLst>
              </a:tr>
              <a:tr h="1556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1989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358927"/>
                  </a:ext>
                </a:extLst>
              </a:tr>
              <a:tr h="1556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727456"/>
                  </a:ext>
                </a:extLst>
              </a:tr>
              <a:tr h="1556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2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2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3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6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3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359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0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werGEM">
  <a:themeElements>
    <a:clrScheme name="PowerGem 1">
      <a:dk1>
        <a:srgbClr val="221D20"/>
      </a:dk1>
      <a:lt1>
        <a:srgbClr val="EAE7E9"/>
      </a:lt1>
      <a:dk2>
        <a:srgbClr val="221D20"/>
      </a:dk2>
      <a:lt2>
        <a:srgbClr val="EAE7E9"/>
      </a:lt2>
      <a:accent1>
        <a:srgbClr val="008A50"/>
      </a:accent1>
      <a:accent2>
        <a:srgbClr val="004A3B"/>
      </a:accent2>
      <a:accent3>
        <a:srgbClr val="003C37"/>
      </a:accent3>
      <a:accent4>
        <a:srgbClr val="031E1D"/>
      </a:accent4>
      <a:accent5>
        <a:srgbClr val="D3E100"/>
      </a:accent5>
      <a:accent6>
        <a:srgbClr val="005C76"/>
      </a:accent6>
      <a:hlink>
        <a:srgbClr val="008A50"/>
      </a:hlink>
      <a:folHlink>
        <a:srgbClr val="004A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rpose xmlns="f813ad53-0089-472f-927a-aaa204104d5a">Presentations</Purpos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A95ED2FB4FF240AAF22CF071277A55" ma:contentTypeVersion="5" ma:contentTypeDescription="Create a new document." ma:contentTypeScope="" ma:versionID="8056941e03738ff538538b06901f140d">
  <xsd:schema xmlns:xsd="http://www.w3.org/2001/XMLSchema" xmlns:xs="http://www.w3.org/2001/XMLSchema" xmlns:p="http://schemas.microsoft.com/office/2006/metadata/properties" xmlns:ns2="f813ad53-0089-472f-927a-aaa204104d5a" targetNamespace="http://schemas.microsoft.com/office/2006/metadata/properties" ma:root="true" ma:fieldsID="ba62db49e91886e9b513c5fcd2147398" ns2:_="">
    <xsd:import namespace="f813ad53-0089-472f-927a-aaa204104d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Purpo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3ad53-0089-472f-927a-aaa204104d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Purpose" ma:index="12" nillable="true" ma:displayName="Purpose" ma:format="Dropdown" ma:internalName="Purpo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500E32-0D20-424D-84FD-2BEBC10F3A82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f813ad53-0089-472f-927a-aaa204104d5a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5671641-B574-44AD-9115-FCEBF4898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13ad53-0089-472f-927a-aaa204104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788E76-9C9D-416B-A5F0-8AB1926CA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14625</TotalTime>
  <Words>1323</Words>
  <Application>Microsoft Office PowerPoint</Application>
  <PresentationFormat>On-screen Show (16:9)</PresentationFormat>
  <Paragraphs>480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Arial</vt:lpstr>
      <vt:lpstr>Calibri</vt:lpstr>
      <vt:lpstr>Courier New</vt:lpstr>
      <vt:lpstr>System Font Regular</vt:lpstr>
      <vt:lpstr>Wingdings</vt:lpstr>
      <vt:lpstr>PowerGEM</vt:lpstr>
      <vt:lpstr>Reliability Assessment – Trial Results</vt:lpstr>
      <vt:lpstr>Agenda</vt:lpstr>
      <vt:lpstr>Reliability Standards Trial Assessment Results</vt:lpstr>
      <vt:lpstr>Reliability Standard 2026 Trial Assessment Results </vt:lpstr>
      <vt:lpstr>Heat Maps</vt:lpstr>
      <vt:lpstr>EUE Heat Maps – Base Case by Month</vt:lpstr>
      <vt:lpstr>EUE Heat Maps – Base Case by Weather Year</vt:lpstr>
      <vt:lpstr>EUE Heat Maps – Updated Event Duration By Month</vt:lpstr>
      <vt:lpstr>EUE Heat Maps – Updated Event Duration by Weather Year</vt:lpstr>
      <vt:lpstr>EUE Heat Maps – All Changes by Month</vt:lpstr>
      <vt:lpstr>EUE Heat Maps – All Changes by Weather Year</vt:lpstr>
      <vt:lpstr>Weather Weighting</vt:lpstr>
      <vt:lpstr>Weather Year Weighting</vt:lpstr>
      <vt:lpstr>Weather Weighting -  Net Load</vt:lpstr>
      <vt:lpstr>Weather Weighting</vt:lpstr>
      <vt:lpstr>Weather Weighting</vt:lpstr>
      <vt:lpstr>Reweighted EUE Heat Map – By Month</vt:lpstr>
      <vt:lpstr>Reweighted EUE Heat Map – By Weather Year</vt:lpstr>
      <vt:lpstr>Zonal Reliability Model</vt:lpstr>
      <vt:lpstr>Zonal Reliability Study Objectives</vt:lpstr>
      <vt:lpstr>Clustering Results</vt:lpstr>
      <vt:lpstr>Seasonal Transfer Limits</vt:lpstr>
      <vt:lpstr>Zonal Model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Elina Unger</dc:creator>
  <cp:lastModifiedBy>Warnken, Pete</cp:lastModifiedBy>
  <cp:revision>354</cp:revision>
  <dcterms:created xsi:type="dcterms:W3CDTF">2024-04-17T12:54:41Z</dcterms:created>
  <dcterms:modified xsi:type="dcterms:W3CDTF">2026-01-23T14:53:59Z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0x0101001AA95ED2FB4FF240AAF22CF071277A55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2026-01-23T14:24:21Z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2629e2d1-58b3-4056-9499-ee7d99d8dd0f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10, 3, 0, 1</vt:lpwstr>
  </property>
</Properties>
</file>