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  <p:sldMasterId id="2147483665" r:id="rId7"/>
  </p:sldMasterIdLst>
  <p:notesMasterIdLst>
    <p:notesMasterId r:id="rId22"/>
  </p:notesMasterIdLst>
  <p:handoutMasterIdLst>
    <p:handoutMasterId r:id="rId23"/>
  </p:handoutMasterIdLst>
  <p:sldIdLst>
    <p:sldId id="260" r:id="rId8"/>
    <p:sldId id="2688" r:id="rId9"/>
    <p:sldId id="2711" r:id="rId10"/>
    <p:sldId id="2751" r:id="rId11"/>
    <p:sldId id="2753" r:id="rId12"/>
    <p:sldId id="2752" r:id="rId13"/>
    <p:sldId id="2710" r:id="rId14"/>
    <p:sldId id="2701" r:id="rId15"/>
    <p:sldId id="2756" r:id="rId16"/>
    <p:sldId id="2758" r:id="rId17"/>
    <p:sldId id="2757" r:id="rId18"/>
    <p:sldId id="2754" r:id="rId19"/>
    <p:sldId id="2745" r:id="rId20"/>
    <p:sldId id="2699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42" d="100"/>
          <a:sy n="142" d="100"/>
        </p:scale>
        <p:origin x="3204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11038-C648-4BF3-8167-6AE1FF3EFDF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20C27A-FD2A-445A-A719-6C03AF8940F3}">
      <dgm:prSet phldrT="[Text]"/>
      <dgm:spPr>
        <a:solidFill>
          <a:srgbClr val="5B6770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70D27D20-9B5C-4ACA-A932-25F2CF915F48}" type="parTrans" cxnId="{A5351B5C-9190-4E1A-BDA3-BCFD1EA44514}">
      <dgm:prSet/>
      <dgm:spPr/>
      <dgm:t>
        <a:bodyPr/>
        <a:lstStyle/>
        <a:p>
          <a:endParaRPr lang="en-US"/>
        </a:p>
      </dgm:t>
    </dgm:pt>
    <dgm:pt modelId="{6F8B888A-19D7-43C8-BC5E-9BDE549DF313}" type="sibTrans" cxnId="{A5351B5C-9190-4E1A-BDA3-BCFD1EA44514}">
      <dgm:prSet/>
      <dgm:spPr/>
      <dgm:t>
        <a:bodyPr/>
        <a:lstStyle/>
        <a:p>
          <a:endParaRPr lang="en-US"/>
        </a:p>
      </dgm:t>
    </dgm:pt>
    <dgm:pt modelId="{E0CEC3AC-4F65-405E-9DD2-9D5A494B4AC7}">
      <dgm:prSet phldrT="[Text]"/>
      <dgm:spPr>
        <a:solidFill>
          <a:srgbClr val="00AEC7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EAB6D17A-4709-4A18-AFBB-0789B952020D}" type="parTrans" cxnId="{6C928428-284E-4E7D-9683-6F55F36228FB}">
      <dgm:prSet/>
      <dgm:spPr/>
      <dgm:t>
        <a:bodyPr/>
        <a:lstStyle/>
        <a:p>
          <a:endParaRPr lang="en-US"/>
        </a:p>
      </dgm:t>
    </dgm:pt>
    <dgm:pt modelId="{E80F0502-7CC7-44FF-B609-B9414F795B8A}" type="sibTrans" cxnId="{6C928428-284E-4E7D-9683-6F55F36228FB}">
      <dgm:prSet/>
      <dgm:spPr/>
      <dgm:t>
        <a:bodyPr/>
        <a:lstStyle/>
        <a:p>
          <a:endParaRPr lang="en-US"/>
        </a:p>
      </dgm:t>
    </dgm:pt>
    <dgm:pt modelId="{187606C4-A5C3-49B4-8A18-BB38CA4215D5}">
      <dgm:prSet phldrT="[Text]"/>
      <dgm:spPr>
        <a:solidFill>
          <a:srgbClr val="093C61"/>
        </a:solidFill>
      </dgm:spPr>
      <dgm:t>
        <a:bodyPr/>
        <a:lstStyle/>
        <a:p>
          <a:r>
            <a:rPr lang="en-US"/>
            <a:t>Click to edit Master subtitle style</a:t>
          </a:r>
        </a:p>
      </dgm:t>
    </dgm:pt>
    <dgm:pt modelId="{58AE02CB-D91D-41B6-A813-B4F035391B83}" type="parTrans" cxnId="{72D59750-5757-41CF-AF05-6C57B64FB7ED}">
      <dgm:prSet/>
      <dgm:spPr/>
      <dgm:t>
        <a:bodyPr/>
        <a:lstStyle/>
        <a:p>
          <a:endParaRPr lang="en-US"/>
        </a:p>
      </dgm:t>
    </dgm:pt>
    <dgm:pt modelId="{3CFCF34C-096A-4329-BCDD-0A8D1A075934}" type="sibTrans" cxnId="{72D59750-5757-41CF-AF05-6C57B64FB7ED}">
      <dgm:prSet/>
      <dgm:spPr/>
      <dgm:t>
        <a:bodyPr/>
        <a:lstStyle/>
        <a:p>
          <a:endParaRPr lang="en-US"/>
        </a:p>
      </dgm:t>
    </dgm:pt>
    <dgm:pt modelId="{075A3D39-E191-4C23-AF82-FED389D4714A}" type="pres">
      <dgm:prSet presAssocID="{32E11038-C648-4BF3-8167-6AE1FF3EFDF1}" presName="Name0" presStyleCnt="0">
        <dgm:presLayoutVars>
          <dgm:chMax val="7"/>
          <dgm:chPref val="7"/>
          <dgm:dir/>
        </dgm:presLayoutVars>
      </dgm:prSet>
      <dgm:spPr/>
    </dgm:pt>
    <dgm:pt modelId="{80725D32-2ED8-4B1F-81A2-9F7C840C4E0C}" type="pres">
      <dgm:prSet presAssocID="{32E11038-C648-4BF3-8167-6AE1FF3EFDF1}" presName="Name1" presStyleCnt="0"/>
      <dgm:spPr/>
    </dgm:pt>
    <dgm:pt modelId="{B6A82959-4BD9-4D99-A596-9C774D74AB1C}" type="pres">
      <dgm:prSet presAssocID="{32E11038-C648-4BF3-8167-6AE1FF3EFDF1}" presName="cycle" presStyleCnt="0"/>
      <dgm:spPr/>
    </dgm:pt>
    <dgm:pt modelId="{A2FCC776-BF52-47C4-92E4-17467F9AE6E1}" type="pres">
      <dgm:prSet presAssocID="{32E11038-C648-4BF3-8167-6AE1FF3EFDF1}" presName="srcNode" presStyleLbl="node1" presStyleIdx="0" presStyleCnt="3"/>
      <dgm:spPr/>
    </dgm:pt>
    <dgm:pt modelId="{6304DB4F-C21D-43CE-BC19-7FC9FE4143EB}" type="pres">
      <dgm:prSet presAssocID="{32E11038-C648-4BF3-8167-6AE1FF3EFDF1}" presName="conn" presStyleLbl="parChTrans1D2" presStyleIdx="0" presStyleCnt="1"/>
      <dgm:spPr/>
    </dgm:pt>
    <dgm:pt modelId="{0AC5C796-425F-48EC-9CE3-FF43A9E945D1}" type="pres">
      <dgm:prSet presAssocID="{32E11038-C648-4BF3-8167-6AE1FF3EFDF1}" presName="extraNode" presStyleLbl="node1" presStyleIdx="0" presStyleCnt="3"/>
      <dgm:spPr/>
    </dgm:pt>
    <dgm:pt modelId="{FEDB5C55-0F80-4976-AD26-0CEE89BEB7EA}" type="pres">
      <dgm:prSet presAssocID="{32E11038-C648-4BF3-8167-6AE1FF3EFDF1}" presName="dstNode" presStyleLbl="node1" presStyleIdx="0" presStyleCnt="3"/>
      <dgm:spPr/>
    </dgm:pt>
    <dgm:pt modelId="{89592E09-CC88-4904-BF5E-1629C8C5E634}" type="pres">
      <dgm:prSet presAssocID="{BA20C27A-FD2A-445A-A719-6C03AF8940F3}" presName="text_1" presStyleLbl="node1" presStyleIdx="0" presStyleCnt="3">
        <dgm:presLayoutVars>
          <dgm:bulletEnabled val="1"/>
        </dgm:presLayoutVars>
      </dgm:prSet>
      <dgm:spPr/>
    </dgm:pt>
    <dgm:pt modelId="{9A21976F-30D0-4847-9028-5756044BAAC3}" type="pres">
      <dgm:prSet presAssocID="{BA20C27A-FD2A-445A-A719-6C03AF8940F3}" presName="accent_1" presStyleCnt="0"/>
      <dgm:spPr/>
    </dgm:pt>
    <dgm:pt modelId="{36E4D279-9DCF-4996-B9DB-80023277EC34}" type="pres">
      <dgm:prSet presAssocID="{BA20C27A-FD2A-445A-A719-6C03AF8940F3}" presName="accentRepeatNode" presStyleLbl="solidFgAcc1" presStyleIdx="0" presStyleCnt="3"/>
      <dgm:spPr>
        <a:ln w="50800">
          <a:solidFill>
            <a:srgbClr val="5B6770"/>
          </a:solidFill>
        </a:ln>
      </dgm:spPr>
    </dgm:pt>
    <dgm:pt modelId="{FA8E3AD4-7354-43A8-B93D-74F840B6AEF6}" type="pres">
      <dgm:prSet presAssocID="{E0CEC3AC-4F65-405E-9DD2-9D5A494B4AC7}" presName="text_2" presStyleLbl="node1" presStyleIdx="1" presStyleCnt="3">
        <dgm:presLayoutVars>
          <dgm:bulletEnabled val="1"/>
        </dgm:presLayoutVars>
      </dgm:prSet>
      <dgm:spPr/>
    </dgm:pt>
    <dgm:pt modelId="{FDAFDD12-87AE-496F-A9BD-D8FA3C5C588E}" type="pres">
      <dgm:prSet presAssocID="{E0CEC3AC-4F65-405E-9DD2-9D5A494B4AC7}" presName="accent_2" presStyleCnt="0"/>
      <dgm:spPr/>
    </dgm:pt>
    <dgm:pt modelId="{CE0FEE12-C9DD-48AF-B095-635EAD24EB23}" type="pres">
      <dgm:prSet presAssocID="{E0CEC3AC-4F65-405E-9DD2-9D5A494B4AC7}" presName="accentRepeatNode" presStyleLbl="solidFgAcc1" presStyleIdx="1" presStyleCnt="3"/>
      <dgm:spPr>
        <a:ln w="50800">
          <a:solidFill>
            <a:srgbClr val="00AEC7"/>
          </a:solidFill>
        </a:ln>
      </dgm:spPr>
    </dgm:pt>
    <dgm:pt modelId="{30EB52CC-4F02-4C80-AAF8-62BFF5A038EA}" type="pres">
      <dgm:prSet presAssocID="{187606C4-A5C3-49B4-8A18-BB38CA4215D5}" presName="text_3" presStyleLbl="node1" presStyleIdx="2" presStyleCnt="3">
        <dgm:presLayoutVars>
          <dgm:bulletEnabled val="1"/>
        </dgm:presLayoutVars>
      </dgm:prSet>
      <dgm:spPr/>
    </dgm:pt>
    <dgm:pt modelId="{C8B76DD7-65EF-4958-B29D-8E09C2D14548}" type="pres">
      <dgm:prSet presAssocID="{187606C4-A5C3-49B4-8A18-BB38CA4215D5}" presName="accent_3" presStyleCnt="0"/>
      <dgm:spPr/>
    </dgm:pt>
    <dgm:pt modelId="{E96C1AF3-5332-4D40-8E92-7C851D843D9E}" type="pres">
      <dgm:prSet presAssocID="{187606C4-A5C3-49B4-8A18-BB38CA4215D5}" presName="accentRepeatNode" presStyleLbl="solidFgAcc1" presStyleIdx="2" presStyleCnt="3"/>
      <dgm:spPr>
        <a:ln w="50800">
          <a:solidFill>
            <a:srgbClr val="093C61"/>
          </a:solidFill>
        </a:ln>
      </dgm:spPr>
    </dgm:pt>
  </dgm:ptLst>
  <dgm:cxnLst>
    <dgm:cxn modelId="{6C928428-284E-4E7D-9683-6F55F36228FB}" srcId="{32E11038-C648-4BF3-8167-6AE1FF3EFDF1}" destId="{E0CEC3AC-4F65-405E-9DD2-9D5A494B4AC7}" srcOrd="1" destOrd="0" parTransId="{EAB6D17A-4709-4A18-AFBB-0789B952020D}" sibTransId="{E80F0502-7CC7-44FF-B609-B9414F795B8A}"/>
    <dgm:cxn modelId="{57C00C33-A140-4336-BF90-35942F94805A}" type="presOf" srcId="{187606C4-A5C3-49B4-8A18-BB38CA4215D5}" destId="{30EB52CC-4F02-4C80-AAF8-62BFF5A038EA}" srcOrd="0" destOrd="0" presId="urn:microsoft.com/office/officeart/2008/layout/VerticalCurvedList"/>
    <dgm:cxn modelId="{A5351B5C-9190-4E1A-BDA3-BCFD1EA44514}" srcId="{32E11038-C648-4BF3-8167-6AE1FF3EFDF1}" destId="{BA20C27A-FD2A-445A-A719-6C03AF8940F3}" srcOrd="0" destOrd="0" parTransId="{70D27D20-9B5C-4ACA-A932-25F2CF915F48}" sibTransId="{6F8B888A-19D7-43C8-BC5E-9BDE549DF313}"/>
    <dgm:cxn modelId="{53883844-14BD-4351-A151-F1F21DB11AA2}" type="presOf" srcId="{E0CEC3AC-4F65-405E-9DD2-9D5A494B4AC7}" destId="{FA8E3AD4-7354-43A8-B93D-74F840B6AEF6}" srcOrd="0" destOrd="0" presId="urn:microsoft.com/office/officeart/2008/layout/VerticalCurvedList"/>
    <dgm:cxn modelId="{72D59750-5757-41CF-AF05-6C57B64FB7ED}" srcId="{32E11038-C648-4BF3-8167-6AE1FF3EFDF1}" destId="{187606C4-A5C3-49B4-8A18-BB38CA4215D5}" srcOrd="2" destOrd="0" parTransId="{58AE02CB-D91D-41B6-A813-B4F035391B83}" sibTransId="{3CFCF34C-096A-4329-BCDD-0A8D1A075934}"/>
    <dgm:cxn modelId="{EBE72F74-33D1-4060-A3B4-F3A60F68D2DE}" type="presOf" srcId="{BA20C27A-FD2A-445A-A719-6C03AF8940F3}" destId="{89592E09-CC88-4904-BF5E-1629C8C5E634}" srcOrd="0" destOrd="0" presId="urn:microsoft.com/office/officeart/2008/layout/VerticalCurvedList"/>
    <dgm:cxn modelId="{44A009B9-4C6E-4056-A237-21B77C751944}" type="presOf" srcId="{32E11038-C648-4BF3-8167-6AE1FF3EFDF1}" destId="{075A3D39-E191-4C23-AF82-FED389D4714A}" srcOrd="0" destOrd="0" presId="urn:microsoft.com/office/officeart/2008/layout/VerticalCurvedList"/>
    <dgm:cxn modelId="{C12810DE-047C-44F0-893C-5DBF7D150250}" type="presOf" srcId="{6F8B888A-19D7-43C8-BC5E-9BDE549DF313}" destId="{6304DB4F-C21D-43CE-BC19-7FC9FE4143EB}" srcOrd="0" destOrd="0" presId="urn:microsoft.com/office/officeart/2008/layout/VerticalCurvedList"/>
    <dgm:cxn modelId="{C8DF18D6-9728-4B9E-8416-9844D37BED16}" type="presParOf" srcId="{075A3D39-E191-4C23-AF82-FED389D4714A}" destId="{80725D32-2ED8-4B1F-81A2-9F7C840C4E0C}" srcOrd="0" destOrd="0" presId="urn:microsoft.com/office/officeart/2008/layout/VerticalCurvedList"/>
    <dgm:cxn modelId="{E35D8989-C4EB-4877-88F9-278C7A5D79BE}" type="presParOf" srcId="{80725D32-2ED8-4B1F-81A2-9F7C840C4E0C}" destId="{B6A82959-4BD9-4D99-A596-9C774D74AB1C}" srcOrd="0" destOrd="0" presId="urn:microsoft.com/office/officeart/2008/layout/VerticalCurvedList"/>
    <dgm:cxn modelId="{2E10BBB5-BB5F-4213-81D6-299D4ED932F9}" type="presParOf" srcId="{B6A82959-4BD9-4D99-A596-9C774D74AB1C}" destId="{A2FCC776-BF52-47C4-92E4-17467F9AE6E1}" srcOrd="0" destOrd="0" presId="urn:microsoft.com/office/officeart/2008/layout/VerticalCurvedList"/>
    <dgm:cxn modelId="{5B23B201-EE0E-41FD-994F-D36FF4AEDA82}" type="presParOf" srcId="{B6A82959-4BD9-4D99-A596-9C774D74AB1C}" destId="{6304DB4F-C21D-43CE-BC19-7FC9FE4143EB}" srcOrd="1" destOrd="0" presId="urn:microsoft.com/office/officeart/2008/layout/VerticalCurvedList"/>
    <dgm:cxn modelId="{44830F56-0B6E-4957-B591-535E7C4AE88E}" type="presParOf" srcId="{B6A82959-4BD9-4D99-A596-9C774D74AB1C}" destId="{0AC5C796-425F-48EC-9CE3-FF43A9E945D1}" srcOrd="2" destOrd="0" presId="urn:microsoft.com/office/officeart/2008/layout/VerticalCurvedList"/>
    <dgm:cxn modelId="{B512C53B-041E-4F05-874B-6C14137472B2}" type="presParOf" srcId="{B6A82959-4BD9-4D99-A596-9C774D74AB1C}" destId="{FEDB5C55-0F80-4976-AD26-0CEE89BEB7EA}" srcOrd="3" destOrd="0" presId="urn:microsoft.com/office/officeart/2008/layout/VerticalCurvedList"/>
    <dgm:cxn modelId="{B5267D50-E7E0-4BB1-BFA8-A827CCA77309}" type="presParOf" srcId="{80725D32-2ED8-4B1F-81A2-9F7C840C4E0C}" destId="{89592E09-CC88-4904-BF5E-1629C8C5E634}" srcOrd="1" destOrd="0" presId="urn:microsoft.com/office/officeart/2008/layout/VerticalCurvedList"/>
    <dgm:cxn modelId="{B277B9AB-1A22-46B8-AB75-EA271659F9A9}" type="presParOf" srcId="{80725D32-2ED8-4B1F-81A2-9F7C840C4E0C}" destId="{9A21976F-30D0-4847-9028-5756044BAAC3}" srcOrd="2" destOrd="0" presId="urn:microsoft.com/office/officeart/2008/layout/VerticalCurvedList"/>
    <dgm:cxn modelId="{F63A9C37-6ADA-42F7-9567-B5030E7619A5}" type="presParOf" srcId="{9A21976F-30D0-4847-9028-5756044BAAC3}" destId="{36E4D279-9DCF-4996-B9DB-80023277EC34}" srcOrd="0" destOrd="0" presId="urn:microsoft.com/office/officeart/2008/layout/VerticalCurvedList"/>
    <dgm:cxn modelId="{F0AF24C9-085E-4E7F-84AF-44BDBD83C8D6}" type="presParOf" srcId="{80725D32-2ED8-4B1F-81A2-9F7C840C4E0C}" destId="{FA8E3AD4-7354-43A8-B93D-74F840B6AEF6}" srcOrd="3" destOrd="0" presId="urn:microsoft.com/office/officeart/2008/layout/VerticalCurvedList"/>
    <dgm:cxn modelId="{53C3BAA1-3CEB-4E9B-B244-D18A0E21044B}" type="presParOf" srcId="{80725D32-2ED8-4B1F-81A2-9F7C840C4E0C}" destId="{FDAFDD12-87AE-496F-A9BD-D8FA3C5C588E}" srcOrd="4" destOrd="0" presId="urn:microsoft.com/office/officeart/2008/layout/VerticalCurvedList"/>
    <dgm:cxn modelId="{D9AAB689-C278-446B-B50B-F0121693A922}" type="presParOf" srcId="{FDAFDD12-87AE-496F-A9BD-D8FA3C5C588E}" destId="{CE0FEE12-C9DD-48AF-B095-635EAD24EB23}" srcOrd="0" destOrd="0" presId="urn:microsoft.com/office/officeart/2008/layout/VerticalCurvedList"/>
    <dgm:cxn modelId="{6BE5BE6F-02B9-4318-9BB9-B7CD1051F0D2}" type="presParOf" srcId="{80725D32-2ED8-4B1F-81A2-9F7C840C4E0C}" destId="{30EB52CC-4F02-4C80-AAF8-62BFF5A038EA}" srcOrd="5" destOrd="0" presId="urn:microsoft.com/office/officeart/2008/layout/VerticalCurvedList"/>
    <dgm:cxn modelId="{37A2E405-9B83-4313-96A7-0A679F777B18}" type="presParOf" srcId="{80725D32-2ED8-4B1F-81A2-9F7C840C4E0C}" destId="{C8B76DD7-65EF-4958-B29D-8E09C2D14548}" srcOrd="6" destOrd="0" presId="urn:microsoft.com/office/officeart/2008/layout/VerticalCurvedList"/>
    <dgm:cxn modelId="{BA1CF7BF-1B96-48C4-ADB0-9317E5BC7454}" type="presParOf" srcId="{C8B76DD7-65EF-4958-B29D-8E09C2D14548}" destId="{E96C1AF3-5332-4D40-8E92-7C851D843D9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04DB4F-C21D-43CE-BC19-7FC9FE4143EB}">
      <dsp:nvSpPr>
        <dsp:cNvPr id="0" name=""/>
        <dsp:cNvSpPr/>
      </dsp:nvSpPr>
      <dsp:spPr>
        <a:xfrm>
          <a:off x="-6201673" y="-949060"/>
          <a:ext cx="7384521" cy="7384521"/>
        </a:xfrm>
        <a:prstGeom prst="blockArc">
          <a:avLst>
            <a:gd name="adj1" fmla="val 18900000"/>
            <a:gd name="adj2" fmla="val 2700000"/>
            <a:gd name="adj3" fmla="val 293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592E09-CC88-4904-BF5E-1629C8C5E634}">
      <dsp:nvSpPr>
        <dsp:cNvPr id="0" name=""/>
        <dsp:cNvSpPr/>
      </dsp:nvSpPr>
      <dsp:spPr>
        <a:xfrm>
          <a:off x="761512" y="548640"/>
          <a:ext cx="10541975" cy="1097280"/>
        </a:xfrm>
        <a:prstGeom prst="rect">
          <a:avLst/>
        </a:prstGeom>
        <a:solidFill>
          <a:srgbClr val="5B677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548640"/>
        <a:ext cx="10541975" cy="1097280"/>
      </dsp:txXfrm>
    </dsp:sp>
    <dsp:sp modelId="{36E4D279-9DCF-4996-B9DB-80023277EC34}">
      <dsp:nvSpPr>
        <dsp:cNvPr id="0" name=""/>
        <dsp:cNvSpPr/>
      </dsp:nvSpPr>
      <dsp:spPr>
        <a:xfrm>
          <a:off x="75712" y="41148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5B677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E3AD4-7354-43A8-B93D-74F840B6AEF6}">
      <dsp:nvSpPr>
        <dsp:cNvPr id="0" name=""/>
        <dsp:cNvSpPr/>
      </dsp:nvSpPr>
      <dsp:spPr>
        <a:xfrm>
          <a:off x="1160373" y="2194560"/>
          <a:ext cx="10143114" cy="1097280"/>
        </a:xfrm>
        <a:prstGeom prst="rect">
          <a:avLst/>
        </a:prstGeom>
        <a:solidFill>
          <a:srgbClr val="00AEC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1160373" y="2194560"/>
        <a:ext cx="10143114" cy="1097280"/>
      </dsp:txXfrm>
    </dsp:sp>
    <dsp:sp modelId="{CE0FEE12-C9DD-48AF-B095-635EAD24EB23}">
      <dsp:nvSpPr>
        <dsp:cNvPr id="0" name=""/>
        <dsp:cNvSpPr/>
      </dsp:nvSpPr>
      <dsp:spPr>
        <a:xfrm>
          <a:off x="474573" y="205740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0AEC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EB52CC-4F02-4C80-AAF8-62BFF5A038EA}">
      <dsp:nvSpPr>
        <dsp:cNvPr id="0" name=""/>
        <dsp:cNvSpPr/>
      </dsp:nvSpPr>
      <dsp:spPr>
        <a:xfrm>
          <a:off x="761512" y="3840480"/>
          <a:ext cx="10541975" cy="1097280"/>
        </a:xfrm>
        <a:prstGeom prst="rect">
          <a:avLst/>
        </a:prstGeom>
        <a:solidFill>
          <a:srgbClr val="093C6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0966" tIns="127000" rIns="127000" bIns="1270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000" kern="1200"/>
            <a:t>Click to edit Master subtitle style</a:t>
          </a:r>
        </a:p>
      </dsp:txBody>
      <dsp:txXfrm>
        <a:off x="761512" y="3840480"/>
        <a:ext cx="10541975" cy="1097280"/>
      </dsp:txXfrm>
    </dsp:sp>
    <dsp:sp modelId="{E96C1AF3-5332-4D40-8E92-7C851D843D9E}">
      <dsp:nvSpPr>
        <dsp:cNvPr id="0" name=""/>
        <dsp:cNvSpPr/>
      </dsp:nvSpPr>
      <dsp:spPr>
        <a:xfrm>
          <a:off x="75712" y="3703320"/>
          <a:ext cx="1371600" cy="137160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0800" cap="flat" cmpd="sng" algn="ctr">
          <a:solidFill>
            <a:srgbClr val="093C6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793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430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Master" Target="../slideMasters/slideMaster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30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762001"/>
            <a:ext cx="11379200" cy="5280822"/>
          </a:xfrm>
          <a:prstGeom prst="rect">
            <a:avLst/>
          </a:prstGeom>
        </p:spPr>
        <p:txBody>
          <a:bodyPr lIns="274320" tIns="182880" rIns="274320" bIns="182880"/>
          <a:lstStyle>
            <a:lvl1pPr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rgbClr val="5B6770"/>
                </a:solidFill>
              </a:defRPr>
            </a:lvl2pPr>
            <a:lvl3pPr>
              <a:defRPr sz="1600">
                <a:solidFill>
                  <a:srgbClr val="5B6770"/>
                </a:solidFill>
              </a:defRPr>
            </a:lvl3pPr>
            <a:lvl4pPr>
              <a:defRPr sz="1400">
                <a:solidFill>
                  <a:srgbClr val="5B6770"/>
                </a:solidFill>
              </a:defRPr>
            </a:lvl4pPr>
            <a:lvl5pPr>
              <a:defRPr sz="1200">
                <a:solidFill>
                  <a:srgbClr val="5B6770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271C7-351C-6A53-1BD1-4B6987F11F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751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08BA54D-6CCD-C3E8-6751-1276B8364E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CC83710-C64D-1BD2-447D-28FF58823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8FF9252-B1FC-9936-53BB-BEE6DD5CEFB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60D07C2-2A38-B953-E52E-4EBD6A8D19A2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DBED4E2-E7A2-AE66-639C-4EE96FC0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8926B97-2A6D-A2E6-33E5-91F5C2A6F7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456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560A137-FB98-0536-3809-C26CC3FAD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10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  <a:latin typeface="+mj-lt"/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AB1D34-51BB-4778-251A-21036E98CE5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0"/>
            <a:ext cx="4876800" cy="6464808"/>
          </a:xfrm>
          <a:prstGeom prst="rect">
            <a:avLst/>
          </a:prstGeom>
          <a:solidFill>
            <a:srgbClr val="E6EBF0"/>
          </a:solidFill>
        </p:spPr>
        <p:txBody>
          <a:bodyPr lIns="274320" tIns="1051560" rIns="274320" bIns="731520"/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96BAD60-5C45-1A72-0429-2EA7A0968D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60EBBE-A2F2-20F7-8FB9-432D577E3F22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30BE998-F70B-DF4E-4F08-F7692DA494DE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EA07743-71C9-2937-9D4F-786590E10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FC980251-D77A-C3CE-5889-2579FFB6A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88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A0D26C4-F0B9-8786-63BA-3230F0D9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2746A8-CEB7-DA32-2E46-4CD875A53BEE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5B6770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81F622A-1E5B-9C1F-4B89-952F231997D8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504BE0D-CAFF-A353-053D-04E6FAB57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2514600"/>
          </a:xfrm>
          <a:prstGeom prst="rect">
            <a:avLst/>
          </a:prstGeom>
        </p:spPr>
        <p:txBody>
          <a:bodyPr lIns="274320" tIns="274320" rIns="274320" bIns="36576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A47C1F-9F12-8BE1-EFDD-1FE189FAAD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3429000"/>
            <a:ext cx="11379200" cy="26670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4BAB97C9-A225-B5FE-3934-62A46DFCC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744CFBEC-5C8F-3F37-0431-43415179E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9449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40386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800600"/>
            <a:ext cx="11379200" cy="12954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519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8BCE00-998E-E986-BAB5-DFC04DAB5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31242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811FEB3-47F2-0622-E85A-BC25AB9BF11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53684"/>
            <a:ext cx="11379200" cy="2042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2"/>
                </a:solidFill>
              </a:defRPr>
            </a:lvl2pPr>
            <a:lvl3pPr>
              <a:defRPr sz="14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4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Takeawa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0837FE-C71E-9CF6-AC64-3D795C3B5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5C917-3A9B-FEDC-2C2D-7DCD85F5C1DF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49D2196-8960-8007-C0C0-62EFA03EA586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A3345B-D5C7-2F88-8026-20E44CDC1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2DBDC06-CAF6-397A-E258-1B91B7BE4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8650E65A-77F2-BD31-7884-036E0E1C769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06400" y="4038601"/>
            <a:ext cx="11120581" cy="2057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307E5F9A-4C8E-B655-9F97-B41B055E27A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06400" y="1219202"/>
            <a:ext cx="11074400" cy="2042317"/>
          </a:xfrm>
          <a:prstGeom prst="rect">
            <a:avLst/>
          </a:prstGeom>
          <a:solidFill>
            <a:schemeClr val="bg2"/>
          </a:solidFill>
          <a:ln w="15875" cap="rnd">
            <a:solidFill>
              <a:schemeClr val="bg1">
                <a:lumMod val="85000"/>
                <a:alpha val="59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69631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Gray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BDA98D29-CFFC-C296-B023-91A03EEC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12A03F-8D2E-8532-3203-031013FA5A10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2FFCD6A5-9B36-D9E5-72F2-FBEA5B672AB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EFC8874-25EC-5A5F-D57F-0691879F1F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4168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7C7B98-DF84-E7E1-CF67-1DA50AD9067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41AE20F-67AB-7F58-E5C0-B80B60EB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BB40FEBA-A659-D520-0764-206779E237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4364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 2 (Blue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1C8B81A-95BD-E991-9B9F-3E9298BDD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1C03C-3DF7-A3DE-6887-F11B8EF5149C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FB76CBF-9431-A50C-08E3-E8EE4F236149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E0BA04B7-EE99-D736-11AC-D183C0DF7A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7213600" cy="53340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3A5A8A3F-3706-273B-1AFB-760A102730E0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823200" y="914400"/>
            <a:ext cx="3962400" cy="5181600"/>
          </a:xfrm>
          <a:prstGeom prst="rect">
            <a:avLst/>
          </a:prstGeom>
          <a:solidFill>
            <a:srgbClr val="E6EBF0"/>
          </a:solidFill>
          <a:ln w="15875" cap="rnd">
            <a:solidFill>
              <a:schemeClr val="bg1">
                <a:lumMod val="85000"/>
                <a:alpha val="62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182880" rIns="274320" bIns="182880"/>
          <a:lstStyle>
            <a:lvl1pPr marL="0" indent="0">
              <a:buNone/>
              <a:defRPr sz="1600" b="0">
                <a:solidFill>
                  <a:schemeClr val="accent1"/>
                </a:solidFill>
              </a:defRPr>
            </a:lvl1pPr>
            <a:lvl2pPr>
              <a:defRPr sz="1400">
                <a:solidFill>
                  <a:schemeClr val="tx2"/>
                </a:solidFill>
              </a:defRPr>
            </a:lvl2pPr>
            <a:lvl3pPr>
              <a:defRPr sz="12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DB59DB38-0284-35BB-FCF2-EAA64B408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9556402B-DC9D-8431-8023-AD33522805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2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ate with Captions (Aqu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06400" y="762000"/>
            <a:ext cx="6908800" cy="5486400"/>
          </a:xfrm>
          <a:prstGeom prst="rect">
            <a:avLst/>
          </a:prstGeom>
        </p:spPr>
        <p:txBody>
          <a:bodyPr lIns="274320" tIns="274320" rIns="274320" bIns="274320"/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7CE442-37B7-476C-9FE8-E96267B02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0D15576-9FF6-A891-FEC4-42E2548A9FC7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556E2A8-9379-D337-6383-63A755F631AD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3DA0FCEA-D36B-8171-D6EF-668CFAA3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435EFE1-64FF-A596-7050-A720211A5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29BC0-04FA-F2B5-5399-0E40A64D3564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15200" y="838200"/>
            <a:ext cx="4470400" cy="5410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>
            <a:solidFill>
              <a:srgbClr val="00AEC7">
                <a:alpha val="59000"/>
              </a:srgb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274320" tIns="274320" rIns="274320" bIns="274320"/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315153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hape Background with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BF0DE-C10A-1045-5990-B1FA49AF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C69C7-7D39-DEDD-BE1B-B8C046B0CA95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DE78E12-A908-1977-15C5-27DAB2FF2F2B}"/>
              </a:ext>
            </a:extLst>
          </p:cNvPr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CEE2A56D-1F8F-6D34-5142-3AFE504C0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19A953EB-673D-F477-0F68-19BB33084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18275120-314C-AFBD-B170-4B990F0EFBAF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06401" y="1066801"/>
            <a:ext cx="11379200" cy="204363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5875" cap="rnd" cmpd="sng">
            <a:solidFill>
              <a:schemeClr val="accent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2" spcCol="548640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accent2"/>
                </a:solidFill>
              </a:defRPr>
            </a:lvl2pPr>
            <a:lvl3pPr>
              <a:defRPr sz="1600">
                <a:solidFill>
                  <a:schemeClr val="accent2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6">
            <a:extLst>
              <a:ext uri="{FF2B5EF4-FFF2-40B4-BE49-F238E27FC236}">
                <a16:creationId xmlns:a16="http://schemas.microsoft.com/office/drawing/2014/main" id="{9C95B286-9A86-1DCC-052D-7E695490B198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06401" y="3574375"/>
            <a:ext cx="11379200" cy="1982081"/>
          </a:xfrm>
          <a:prstGeom prst="rect">
            <a:avLst/>
          </a:prstGeom>
          <a:solidFill>
            <a:srgbClr val="093C61"/>
          </a:solidFill>
          <a:ln w="15875" cap="rnd" cmpd="sng">
            <a:solidFill>
              <a:srgbClr val="093C61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182880" tIns="182880" rIns="182880" bIns="182880" numCol="3" spcCol="548640">
            <a:sp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 marL="914400" indent="0">
              <a:buNone/>
              <a:defRPr sz="1600">
                <a:solidFill>
                  <a:schemeClr val="bg1"/>
                </a:solidFill>
              </a:defRPr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88554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56134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762001"/>
            <a:ext cx="51816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EF78B07-4E0F-444F-3584-E6AC1A3DDB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8094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E8A51F0A-9475-9DAE-242E-33E187825E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Content Placeholder 4">
            <a:extLst>
              <a:ext uri="{FF2B5EF4-FFF2-40B4-BE49-F238E27FC236}">
                <a16:creationId xmlns:a16="http://schemas.microsoft.com/office/drawing/2014/main" id="{2EE9DFC8-B2E5-E793-2150-517381008A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06400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378E2229-F384-0D03-A606-DDA1EF9C1598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422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A025B271-82B7-1F6E-F1D4-5CDE1CA26D69}"/>
              </a:ext>
            </a:extLst>
          </p:cNvPr>
          <p:cNvSpPr>
            <a:spLocks noGrp="1"/>
          </p:cNvSpPr>
          <p:nvPr>
            <p:ph sz="half" idx="12"/>
          </p:nvPr>
        </p:nvSpPr>
        <p:spPr>
          <a:xfrm>
            <a:off x="8035639" y="762001"/>
            <a:ext cx="3759200" cy="5029201"/>
          </a:xfrm>
          <a:prstGeom prst="rect">
            <a:avLst/>
          </a:prstGeom>
        </p:spPr>
        <p:txBody>
          <a:bodyPr lIns="274320" tIns="274320" rIns="274320" bIns="274320"/>
          <a:lstStyle>
            <a:lvl1pPr>
              <a:defRPr lang="en-US" sz="2000" dirty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91968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2E64688-55C6-E357-9586-99D476DEA0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5647BB42-DB2F-5A0E-E38E-6058202FE98E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340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CFE8832-28AD-B47C-8C26-31B963CA9E5A}"/>
              </a:ext>
            </a:extLst>
          </p:cNvPr>
          <p:cNvSpPr>
            <a:spLocks noGrp="1"/>
          </p:cNvSpPr>
          <p:nvPr>
            <p:ph type="body" idx="16"/>
          </p:nvPr>
        </p:nvSpPr>
        <p:spPr>
          <a:xfrm>
            <a:off x="4267200" y="1240594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2945EFAC-694A-3BD3-547B-6671ECA1457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4293221" y="1926394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559C7A71-BBBF-254C-4D14-5F4DC1F4ED33}"/>
              </a:ext>
            </a:extLst>
          </p:cNvPr>
          <p:cNvSpPr>
            <a:spLocks noGrp="1"/>
          </p:cNvSpPr>
          <p:nvPr>
            <p:ph type="body" idx="18"/>
          </p:nvPr>
        </p:nvSpPr>
        <p:spPr>
          <a:xfrm>
            <a:off x="8000379" y="1237099"/>
            <a:ext cx="3657600" cy="57626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00AEC7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B003D11D-EC33-ECB2-82CF-2D9A887EAC5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026400" y="1922899"/>
            <a:ext cx="3657600" cy="3941006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Slide Number Placeholder 5">
            <a:extLst>
              <a:ext uri="{FF2B5EF4-FFF2-40B4-BE49-F238E27FC236}">
                <a16:creationId xmlns:a16="http://schemas.microsoft.com/office/drawing/2014/main" id="{3C43E465-E8F7-518D-DB0A-14D6D41085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543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with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F9EE3F64-5084-626C-72A7-533838A697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36825941"/>
              </p:ext>
            </p:extLst>
          </p:nvPr>
        </p:nvGraphicFramePr>
        <p:xfrm>
          <a:off x="406400" y="762000"/>
          <a:ext cx="113792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40F2B08-EC92-A561-8BE4-EDCE8DB34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1FF5FC3-0BB0-C369-E541-DAB7BF2A7B43}"/>
              </a:ext>
            </a:extLst>
          </p:cNvPr>
          <p:cNvSpPr/>
          <p:nvPr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E1BA5E2-F942-F1C0-42B8-24244D128F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230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F5400B3-30FC-250E-0E40-F769CD495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5685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3"/>
            <a:ext cx="11277600" cy="570951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1066801"/>
            <a:ext cx="11379200" cy="485323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77600" y="6324600"/>
            <a:ext cx="8128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299284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8680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32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8962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08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130430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36557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BA199AC-D2A1-091A-DA81-F6D6886C50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8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1200" y="2438405"/>
            <a:ext cx="10674157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F8914-EDD3-FC49-4CAF-D7AFEA0598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87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1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8.xml"/><Relationship Id="rId21" Type="http://schemas.openxmlformats.org/officeDocument/2006/relationships/slideLayout" Target="../slideLayouts/slideLayout26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17" Type="http://schemas.openxmlformats.org/officeDocument/2006/relationships/slideLayout" Target="../slideLayouts/slideLayout22.xml"/><Relationship Id="rId25" Type="http://schemas.openxmlformats.org/officeDocument/2006/relationships/image" Target="../media/image4.svg"/><Relationship Id="rId2" Type="http://schemas.openxmlformats.org/officeDocument/2006/relationships/slideLayout" Target="../slideLayouts/slideLayout7.xml"/><Relationship Id="rId16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5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24" Type="http://schemas.openxmlformats.org/officeDocument/2006/relationships/image" Target="../media/image3.png"/><Relationship Id="rId5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20.xml"/><Relationship Id="rId23" Type="http://schemas.openxmlformats.org/officeDocument/2006/relationships/theme" Target="../theme/theme4.xml"/><Relationship Id="rId10" Type="http://schemas.openxmlformats.org/officeDocument/2006/relationships/slideLayout" Target="../slideLayouts/slideLayout15.xml"/><Relationship Id="rId19" Type="http://schemas.openxmlformats.org/officeDocument/2006/relationships/slideLayout" Target="../slideLayouts/slideLayout2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Relationship Id="rId22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>
                <a:solidFill>
                  <a:schemeClr val="tx2"/>
                </a:solidFill>
              </a:rPr>
              <a:t>PUBLIC</a:t>
            </a:r>
            <a:endParaRPr lang="en-US" sz="1000" b="1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876800" y="0"/>
            <a:ext cx="73152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F737C3E-B8C6-3479-C42C-1589CDA47C5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07666" y="2837923"/>
            <a:ext cx="3558291" cy="145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31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164D7AF-E2F5-1599-41AA-3C3E7364C4D0}"/>
              </a:ext>
            </a:extLst>
          </p:cNvPr>
          <p:cNvSpPr/>
          <p:nvPr/>
        </p:nvSpPr>
        <p:spPr>
          <a:xfrm>
            <a:off x="11379203" y="6477005"/>
            <a:ext cx="711199" cy="381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chemeClr val="bg2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C265F66-6D17-D963-C0E8-D5570992A0F6}"/>
              </a:ext>
            </a:extLst>
          </p:cNvPr>
          <p:cNvSpPr/>
          <p:nvPr/>
        </p:nvSpPr>
        <p:spPr>
          <a:xfrm>
            <a:off x="12026174" y="6477000"/>
            <a:ext cx="165825" cy="381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01600" y="6477000"/>
            <a:ext cx="79248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926080" y="6477005"/>
            <a:ext cx="9144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2903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>
                <a:solidFill>
                  <a:schemeClr val="tx1"/>
                </a:solidFill>
              </a:rPr>
              <a:t>PUBLIC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15D4E-E4EE-28DF-8C01-159908B931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9203" y="6561138"/>
            <a:ext cx="646975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2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927BBE96-0B6E-DC6F-634C-1066027ADE9F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316238" y="6296044"/>
            <a:ext cx="1248477" cy="51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436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819400"/>
            <a:ext cx="56460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NDSWG Meeting</a:t>
            </a:r>
          </a:p>
          <a:p>
            <a:r>
              <a:rPr lang="en-US" sz="4000" dirty="0">
                <a:solidFill>
                  <a:schemeClr val="tx2"/>
                </a:solidFill>
              </a:rPr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C657A-9D32-AB3A-7AD0-08068FA0F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70E6A-D0C4-C88B-9F63-26E9D46F8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Review - Load End Use Industry Classification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5E0A5-7FF5-4E51-3DF1-2EE65C1892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6568D6-FECA-0F1F-3810-1CEA582342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Spreadsheet will be posted in NMMS Postings by the end of January</a:t>
            </a:r>
          </a:p>
          <a:p>
            <a:pPr lvl="1"/>
            <a:r>
              <a:rPr lang="en-US" dirty="0"/>
              <a:t>TSPs will submit an ICR in NMMS on or before April 1 2026 with a Production Load Date of April 22 2026</a:t>
            </a:r>
          </a:p>
          <a:p>
            <a:pPr lvl="1"/>
            <a:r>
              <a:rPr lang="en-US" dirty="0"/>
              <a:t>Please include “Load End Use Industry Classification Annual Review” on the description</a:t>
            </a:r>
          </a:p>
          <a:p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606EDFAE-D055-99EC-11AC-0CECCC6D94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3516711"/>
            <a:ext cx="11658600" cy="1727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902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85F6D8-80FB-21F3-62DA-714B91BFF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FA5F2-4D57-AF2B-0530-FB6EC2D0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Review: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8D7CC4-F5B2-34CB-20F0-6E1CE76CB6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566D5E0-BA3F-1CA6-CC91-E42792B95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Double Circuit Contingency Review</a:t>
            </a:r>
          </a:p>
          <a:p>
            <a:pPr lvl="1"/>
            <a:r>
              <a:rPr lang="en-US" dirty="0"/>
              <a:t>Kickoff email will be sent by beginning of March</a:t>
            </a:r>
          </a:p>
          <a:p>
            <a:r>
              <a:rPr lang="en-US" dirty="0"/>
              <a:t>Manual Contingency Review</a:t>
            </a:r>
          </a:p>
          <a:p>
            <a:pPr lvl="1"/>
            <a:r>
              <a:rPr lang="en-US" dirty="0"/>
              <a:t>Kickoff email will be sent by beginning of May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2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064C1-42B0-BBED-C26F-8158DFA05C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784D2-E657-965B-9329-D6582FB46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37C175-1B95-ABBB-65AB-4B1CE68434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MOD33 – 33 Modeling Data Verification Request</a:t>
            </a:r>
          </a:p>
          <a:p>
            <a:r>
              <a:rPr lang="en-US" sz="4000" dirty="0"/>
              <a:t>NDSWG Vice Chair Nomination</a:t>
            </a:r>
          </a:p>
          <a:p>
            <a:r>
              <a:rPr lang="en-US" sz="4000" dirty="0"/>
              <a:t>Annual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End Use Industry Classification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</a:t>
            </a:r>
          </a:p>
          <a:p>
            <a:r>
              <a:rPr lang="en-US" sz="4000" dirty="0">
                <a:solidFill>
                  <a:srgbClr val="FF0000"/>
                </a:solidFill>
              </a:rPr>
              <a:t>Other Topics</a:t>
            </a:r>
            <a:r>
              <a:rPr lang="en-US" sz="4000" dirty="0"/>
              <a:t>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On Site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4AD5A0-6012-136E-CEB1-D2CBD7524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851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32C9EB-2C77-A403-39F3-A050037B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948C2-F89C-E1EC-35BA-3F5E4E782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Topics: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48342D-6447-B471-EAA9-91AACFE222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r>
              <a:rPr lang="en-US" sz="4000" dirty="0"/>
              <a:t>On Site Meeting / Training</a:t>
            </a:r>
          </a:p>
          <a:p>
            <a:pPr lvl="1"/>
            <a:r>
              <a:rPr lang="en-US" sz="3800" dirty="0"/>
              <a:t>Training is scheduled for Q4 2026</a:t>
            </a:r>
          </a:p>
          <a:p>
            <a:r>
              <a:rPr lang="en-US" sz="4000" dirty="0"/>
              <a:t>UDG Workshop</a:t>
            </a:r>
          </a:p>
          <a:p>
            <a:pPr lvl="1"/>
            <a:r>
              <a:rPr lang="en-US" sz="3800" dirty="0"/>
              <a:t>Tentative schedule is Q2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0CF26E-11B7-2220-7EFB-F2D0936254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13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30FFB2-8862-56ED-12E3-B0328D9A64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1F69E-85F2-B068-B423-99EDA742F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9EE2CC-9730-95E1-158B-03DA5F42F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400" y="2667000"/>
            <a:ext cx="4622800" cy="838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/>
              <a:t>Open Discussion…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F6D98B-B28C-9790-8B74-E88D722557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508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EE9C3-5E28-C818-7B82-FD0FEA75A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Antitrust Admonition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2AC3B1-356E-3C8F-4FC8-A42D698DBE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8868" y="762000"/>
            <a:ext cx="10314263" cy="5410200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C2FCC-FEA1-BB84-8930-B24DF6BDF1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56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9B209-875F-1C79-2D5D-9F91F1096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DD85B-5407-576F-DC14-A852892B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9A8D3-4204-C613-570B-7A46B378CB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MOD33 – 33 Modeling Data Verification Request</a:t>
            </a:r>
          </a:p>
          <a:p>
            <a:r>
              <a:rPr lang="en-US" sz="4000" dirty="0"/>
              <a:t>NDSWG Vice Chair Nomination</a:t>
            </a:r>
          </a:p>
          <a:p>
            <a:r>
              <a:rPr lang="en-US" sz="4000" dirty="0"/>
              <a:t>Annual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End Use Industry Classification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</a:t>
            </a:r>
          </a:p>
          <a:p>
            <a:r>
              <a:rPr lang="en-US" sz="4000" dirty="0"/>
              <a:t>Other Topics: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On Site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178CD1-16BB-BA56-E657-E5CD05A6F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70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E5930-501B-11A0-313F-96D7A1DB51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8C10F9-E2A4-65FC-225D-C05354E27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81BB1-3124-EF8C-767D-B872931FD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MOD33 – 33 Modeling Data Verification Request</a:t>
            </a:r>
          </a:p>
          <a:p>
            <a:r>
              <a:rPr lang="en-US" sz="4000" dirty="0"/>
              <a:t>NDSWG Vice Chair Nomination</a:t>
            </a:r>
          </a:p>
          <a:p>
            <a:r>
              <a:rPr lang="en-US" sz="4000" dirty="0"/>
              <a:t>Annual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End Use Industry Classification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</a:t>
            </a:r>
          </a:p>
          <a:p>
            <a:r>
              <a:rPr lang="en-US" sz="4000" dirty="0"/>
              <a:t>Other Topics: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On Site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4601EC-DBC5-EA84-0354-ACCA32CA4C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16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05530-412E-8452-4E54-D9D298B34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2C84-E554-5788-962F-08C0F8E8F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47615-F952-3A3B-C99E-43CE2E491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MOD33 – 33 Modeling Data Verification Request</a:t>
            </a:r>
          </a:p>
          <a:p>
            <a:r>
              <a:rPr lang="en-US" sz="4000" dirty="0">
                <a:solidFill>
                  <a:srgbClr val="FF0000"/>
                </a:solidFill>
              </a:rPr>
              <a:t>NDSWG Vice Chair Nomination</a:t>
            </a:r>
          </a:p>
          <a:p>
            <a:r>
              <a:rPr lang="en-US" sz="4000" dirty="0"/>
              <a:t>Annual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End Use Industry Classification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</a:t>
            </a:r>
          </a:p>
          <a:p>
            <a:r>
              <a:rPr lang="en-US" sz="4000" dirty="0"/>
              <a:t>Other Topics: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On Site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C181EE-B072-D854-3010-3E3BEE5173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0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29896-A649-DD26-48BA-EF439DFC3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E1CF0-0F25-8965-1978-103D7509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EC25DA-1629-7D0D-8FD6-0D4556E13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 fontScale="92500" lnSpcReduction="10000"/>
          </a:bodyPr>
          <a:lstStyle/>
          <a:p>
            <a:r>
              <a:rPr lang="en-US" sz="4000" dirty="0"/>
              <a:t>MOD33 – 33 Modeling Data Verification Request</a:t>
            </a:r>
          </a:p>
          <a:p>
            <a:r>
              <a:rPr lang="en-US" sz="4000" dirty="0"/>
              <a:t>NDSWG Vice Chair Nomination</a:t>
            </a:r>
          </a:p>
          <a:p>
            <a:r>
              <a:rPr lang="en-US" sz="4000" dirty="0">
                <a:solidFill>
                  <a:srgbClr val="FF0000"/>
                </a:solidFill>
              </a:rPr>
              <a:t>Annual Review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600" dirty="0"/>
              <a:t>End Use Industry Classification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Double Circuit Contingency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Manual Contingency</a:t>
            </a:r>
          </a:p>
          <a:p>
            <a:r>
              <a:rPr lang="en-US" sz="4000" dirty="0"/>
              <a:t>Other Topics: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On Site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3800" dirty="0"/>
              <a:t>UDG Workshop</a:t>
            </a:r>
            <a:endParaRPr lang="en-US" sz="4000" dirty="0"/>
          </a:p>
          <a:p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DF0681-214E-4FB0-097E-15C7C8AB63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35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D4AF3-A90B-57BB-78E3-6FA720627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AA833-1BF9-3173-4A4B-1D2796BC1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Review - Load End Use Industry Classification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F3A573-1B4D-3334-2090-AAEC5C9E28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8903F4-38EE-1810-3499-CDB99419F5AF}"/>
              </a:ext>
            </a:extLst>
          </p:cNvPr>
          <p:cNvSpPr txBox="1"/>
          <p:nvPr/>
        </p:nvSpPr>
        <p:spPr>
          <a:xfrm>
            <a:off x="1066800" y="1905000"/>
            <a:ext cx="3581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Nodal Protocols 3.10.7.2(15)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28D718B1-EEDD-3EAB-C22F-E8CB90275A9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87859" y="1131294"/>
            <a:ext cx="6911885" cy="475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801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3EE91-4DC2-DFAE-6DE2-9D4ADC2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AFDCB-7B85-BEE2-EC1C-5EBA205F0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Review - Load End Use Industry Classification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8A8C7D-81A5-C96A-F4D4-AC45D12B9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762000"/>
            <a:ext cx="11379200" cy="5410199"/>
          </a:xfrm>
        </p:spPr>
        <p:txBody>
          <a:bodyPr>
            <a:normAutofit/>
          </a:bodyPr>
          <a:lstStyle/>
          <a:p>
            <a:pPr marL="400050" lvl="1" indent="0">
              <a:buNone/>
            </a:pPr>
            <a:r>
              <a:rPr lang="en-US" sz="4000" dirty="0">
                <a:solidFill>
                  <a:schemeClr val="accent2"/>
                </a:solidFill>
              </a:rPr>
              <a:t>Load End-Use Classification Categories</a:t>
            </a:r>
          </a:p>
          <a:p>
            <a:pPr lvl="2"/>
            <a:r>
              <a:rPr lang="en-US" dirty="0"/>
              <a:t>Cryptocurrency Mining</a:t>
            </a:r>
          </a:p>
          <a:p>
            <a:pPr lvl="2"/>
            <a:r>
              <a:rPr lang="en-US" dirty="0"/>
              <a:t>Data Centers (non-crypto)</a:t>
            </a:r>
          </a:p>
          <a:p>
            <a:pPr lvl="2"/>
            <a:r>
              <a:rPr lang="en-US" dirty="0"/>
              <a:t>Government and Medical</a:t>
            </a:r>
          </a:p>
          <a:p>
            <a:pPr lvl="2"/>
            <a:r>
              <a:rPr lang="en-US" dirty="0"/>
              <a:t>Hydrogen and </a:t>
            </a:r>
            <a:r>
              <a:rPr lang="en-US" dirty="0" err="1"/>
              <a:t>Electrofuel</a:t>
            </a:r>
            <a:r>
              <a:rPr lang="en-US" dirty="0"/>
              <a:t> Production</a:t>
            </a:r>
          </a:p>
          <a:p>
            <a:pPr lvl="2"/>
            <a:r>
              <a:rPr lang="en-US" dirty="0"/>
              <a:t>Oil and Chemical Refining</a:t>
            </a:r>
          </a:p>
          <a:p>
            <a:pPr lvl="2"/>
            <a:r>
              <a:rPr lang="en-US" dirty="0"/>
              <a:t>Oil and Gas Production, Processing, and Transmission</a:t>
            </a:r>
          </a:p>
          <a:p>
            <a:pPr lvl="2"/>
            <a:r>
              <a:rPr lang="en-US" dirty="0"/>
              <a:t>Steel and Aluminum Manufacturing</a:t>
            </a:r>
          </a:p>
          <a:p>
            <a:pPr lvl="2"/>
            <a:r>
              <a:rPr lang="en-US" dirty="0"/>
              <a:t>Transportation</a:t>
            </a:r>
          </a:p>
          <a:p>
            <a:pPr lvl="2"/>
            <a:r>
              <a:rPr lang="en-US" dirty="0"/>
              <a:t>Other Industrial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4C7238-4619-A670-FC5E-E6058E20CE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54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CAD9D-C171-F51D-80D9-1891714BA9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00E00-3F88-C870-4657-941FC8195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Review - Load End Use Industry Classification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97A92-69C8-B096-8DB9-5211BD95C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D7879DE-D6D3-46BD-0414-3FCB8B1EBD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Load Points that have achieved a peak demand of 25 MW or greater on or after January 1, 2025 shall be modeled on or before April 1 of the next calendar year</a:t>
            </a:r>
          </a:p>
          <a:p>
            <a:r>
              <a:rPr lang="en-US" dirty="0"/>
              <a:t>Market Notice will be sent on first week of February</a:t>
            </a:r>
          </a:p>
          <a:p>
            <a:r>
              <a:rPr lang="en-US" dirty="0"/>
              <a:t>Private Use Networks or Co-located loads will be available on ERCOT MIS ECEII Requested information folder</a:t>
            </a:r>
          </a:p>
          <a:p>
            <a:pPr lvl="1"/>
            <a:r>
              <a:rPr lang="en-US" dirty="0"/>
              <a:t>RE will submit an attachment only RSCR in RIOO RS on or before April 1 2026 with a description of “Load End Use Industry Classification Annual Review”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8972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Horizontal Theme">
  <a:themeElements>
    <a:clrScheme name="ERCOT Brand Colors">
      <a:dk1>
        <a:srgbClr val="2D3338"/>
      </a:dk1>
      <a:lt1>
        <a:srgbClr val="FFFFFF"/>
      </a:lt1>
      <a:dk2>
        <a:srgbClr val="5B6770"/>
      </a:dk2>
      <a:lt2>
        <a:srgbClr val="E6EBF0"/>
      </a:lt2>
      <a:accent1>
        <a:srgbClr val="00AEC7"/>
      </a:accent1>
      <a:accent2>
        <a:srgbClr val="7C858C"/>
      </a:accent2>
      <a:accent3>
        <a:srgbClr val="26D07C"/>
      </a:accent3>
      <a:accent4>
        <a:srgbClr val="003865"/>
      </a:accent4>
      <a:accent5>
        <a:srgbClr val="685BC7"/>
      </a:accent5>
      <a:accent6>
        <a:srgbClr val="1F8B9D"/>
      </a:accent6>
      <a:hlink>
        <a:srgbClr val="0063B4"/>
      </a:hlink>
      <a:folHlink>
        <a:srgbClr val="800080"/>
      </a:folHlink>
    </a:clrScheme>
    <a:fontScheme name="H1-Gra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EBF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FABCE5-6410-4FC5-930F-1111C63E4019}">
  <ds:schemaRefs>
    <ds:schemaRef ds:uri="c34af464-7aa1-4edd-9be4-83dffc1cb92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3340</TotalTime>
  <Words>440</Words>
  <Application>Microsoft Office PowerPoint</Application>
  <PresentationFormat>Widescreen</PresentationFormat>
  <Paragraphs>103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1_Custom Design</vt:lpstr>
      <vt:lpstr>Office Theme</vt:lpstr>
      <vt:lpstr>2_Custom Design</vt:lpstr>
      <vt:lpstr>Horizontal Theme</vt:lpstr>
      <vt:lpstr>PowerPoint Presentation</vt:lpstr>
      <vt:lpstr>Antitrust Admonition</vt:lpstr>
      <vt:lpstr>Topics</vt:lpstr>
      <vt:lpstr>Topics</vt:lpstr>
      <vt:lpstr>Topics</vt:lpstr>
      <vt:lpstr>Topics</vt:lpstr>
      <vt:lpstr>Annual Review - Load End Use Industry Classification</vt:lpstr>
      <vt:lpstr>Annual Review - Load End Use Industry Classification</vt:lpstr>
      <vt:lpstr>Annual Review - Load End Use Industry Classification</vt:lpstr>
      <vt:lpstr>Annual Review - Load End Use Industry Classification</vt:lpstr>
      <vt:lpstr>Annual Review:</vt:lpstr>
      <vt:lpstr>Topics</vt:lpstr>
      <vt:lpstr>Other Topics:</vt:lpstr>
      <vt:lpstr>Other Topics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Rochie Guiyab</cp:lastModifiedBy>
  <cp:revision>16</cp:revision>
  <cp:lastPrinted>2016-01-21T20:53:15Z</cp:lastPrinted>
  <dcterms:created xsi:type="dcterms:W3CDTF">2016-01-21T15:20:31Z</dcterms:created>
  <dcterms:modified xsi:type="dcterms:W3CDTF">2026-01-21T20:47:31Z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2024-04-15T18:06:42Z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e51fc623-24ea-4f11-b528-23f2c0609a93</vt:lpwstr>
  </property>
  <property fmtid="{D5CDD505-2E9C-101B-9397-08002B2CF9AE}" pid="9" name="MSIP_Label_7084cbda-52b8-46fb-a7b7-cb5bd465ed85_ContentBits">
    <vt:lpwstr>0</vt:lpwstr>
  </property>
</Properties>
</file>