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303" r:id="rId9"/>
    <p:sldId id="294" r:id="rId10"/>
    <p:sldId id="62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78D637-2893-40DD-86B1-561AC3CAFE89}" v="13" dt="2026-01-22T15:13:11.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660"/>
  </p:normalViewPr>
  <p:slideViewPr>
    <p:cSldViewPr snapToGrid="0">
      <p:cViewPr varScale="1">
        <p:scale>
          <a:sx n="102" d="100"/>
          <a:sy n="102" d="100"/>
        </p:scale>
        <p:origin x="111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undo custSel addSld delSld modSld sldOrd">
      <pc:chgData name="Badri, Sreenivas" userId="0b43dccd-042e-4be0-871d-afa1d90d6a2e" providerId="ADAL" clId="{467F39DD-4CFE-45E1-AA25-A1A8C9F836D1}" dt="2026-01-22T15:13:11.011" v="2885"/>
      <pc:docMkLst>
        <pc:docMk/>
      </pc:docMkLst>
      <pc:sldChg chg="del">
        <pc:chgData name="Badri, Sreenivas" userId="0b43dccd-042e-4be0-871d-afa1d90d6a2e" providerId="ADAL" clId="{467F39DD-4CFE-45E1-AA25-A1A8C9F836D1}" dt="2026-01-22T13:27:58.381" v="729" actId="47"/>
        <pc:sldMkLst>
          <pc:docMk/>
          <pc:sldMk cId="1991423322" sldId="257"/>
        </pc:sldMkLst>
      </pc:sldChg>
      <pc:sldChg chg="del">
        <pc:chgData name="Badri, Sreenivas" userId="0b43dccd-042e-4be0-871d-afa1d90d6a2e" providerId="ADAL" clId="{467F39DD-4CFE-45E1-AA25-A1A8C9F836D1}" dt="2026-01-22T13:27:58.899" v="730" actId="47"/>
        <pc:sldMkLst>
          <pc:docMk/>
          <pc:sldMk cId="1526547425" sldId="258"/>
        </pc:sldMkLst>
      </pc:sldChg>
      <pc:sldChg chg="del">
        <pc:chgData name="Badri, Sreenivas" userId="0b43dccd-042e-4be0-871d-afa1d90d6a2e" providerId="ADAL" clId="{467F39DD-4CFE-45E1-AA25-A1A8C9F836D1}" dt="2026-01-22T13:27:59.465" v="731" actId="47"/>
        <pc:sldMkLst>
          <pc:docMk/>
          <pc:sldMk cId="143231800" sldId="259"/>
        </pc:sldMkLst>
      </pc:sldChg>
      <pc:sldChg chg="modSp mod">
        <pc:chgData name="Badri, Sreenivas" userId="0b43dccd-042e-4be0-871d-afa1d90d6a2e" providerId="ADAL" clId="{467F39DD-4CFE-45E1-AA25-A1A8C9F836D1}" dt="2026-01-22T00:14:37.966" v="50" actId="20577"/>
        <pc:sldMkLst>
          <pc:docMk/>
          <pc:sldMk cId="730603795" sldId="260"/>
        </pc:sldMkLst>
        <pc:spChg chg="mod">
          <ac:chgData name="Badri, Sreenivas" userId="0b43dccd-042e-4be0-871d-afa1d90d6a2e" providerId="ADAL" clId="{467F39DD-4CFE-45E1-AA25-A1A8C9F836D1}" dt="2026-01-22T00:14:37.966" v="50" actId="20577"/>
          <ac:spMkLst>
            <pc:docMk/>
            <pc:sldMk cId="730603795" sldId="260"/>
            <ac:spMk id="7" creationId="{00000000-0000-0000-0000-000000000000}"/>
          </ac:spMkLst>
        </pc:spChg>
      </pc:sldChg>
      <pc:sldChg chg="modSp mod">
        <pc:chgData name="Badri, Sreenivas" userId="0b43dccd-042e-4be0-871d-afa1d90d6a2e" providerId="ADAL" clId="{467F39DD-4CFE-45E1-AA25-A1A8C9F836D1}" dt="2026-01-22T12:21:21.866" v="335" actId="20577"/>
        <pc:sldMkLst>
          <pc:docMk/>
          <pc:sldMk cId="1834024318" sldId="269"/>
        </pc:sldMkLst>
        <pc:spChg chg="mod">
          <ac:chgData name="Badri, Sreenivas" userId="0b43dccd-042e-4be0-871d-afa1d90d6a2e" providerId="ADAL" clId="{467F39DD-4CFE-45E1-AA25-A1A8C9F836D1}" dt="2026-01-22T11:41:16.805" v="151" actId="20577"/>
          <ac:spMkLst>
            <pc:docMk/>
            <pc:sldMk cId="1834024318" sldId="269"/>
            <ac:spMk id="2" creationId="{80799CEF-EFBC-4636-82B4-BB2BF1DD0862}"/>
          </ac:spMkLst>
        </pc:spChg>
        <pc:spChg chg="mod">
          <ac:chgData name="Badri, Sreenivas" userId="0b43dccd-042e-4be0-871d-afa1d90d6a2e" providerId="ADAL" clId="{467F39DD-4CFE-45E1-AA25-A1A8C9F836D1}" dt="2026-01-22T12:21:21.866" v="335" actId="20577"/>
          <ac:spMkLst>
            <pc:docMk/>
            <pc:sldMk cId="1834024318" sldId="269"/>
            <ac:spMk id="3" creationId="{5DD14D84-59AA-4F5F-96EE-0981A6384C79}"/>
          </ac:spMkLst>
        </pc:spChg>
      </pc:sldChg>
      <pc:sldChg chg="del">
        <pc:chgData name="Badri, Sreenivas" userId="0b43dccd-042e-4be0-871d-afa1d90d6a2e" providerId="ADAL" clId="{467F39DD-4CFE-45E1-AA25-A1A8C9F836D1}" dt="2026-01-22T13:27:56.119" v="723" actId="47"/>
        <pc:sldMkLst>
          <pc:docMk/>
          <pc:sldMk cId="269582943" sldId="291"/>
        </pc:sldMkLst>
      </pc:sldChg>
      <pc:sldChg chg="del">
        <pc:chgData name="Badri, Sreenivas" userId="0b43dccd-042e-4be0-871d-afa1d90d6a2e" providerId="ADAL" clId="{467F39DD-4CFE-45E1-AA25-A1A8C9F836D1}" dt="2026-01-22T13:27:56.632" v="724" actId="47"/>
        <pc:sldMkLst>
          <pc:docMk/>
          <pc:sldMk cId="3734040007" sldId="292"/>
        </pc:sldMkLst>
      </pc:sldChg>
      <pc:sldChg chg="del">
        <pc:chgData name="Badri, Sreenivas" userId="0b43dccd-042e-4be0-871d-afa1d90d6a2e" providerId="ADAL" clId="{467F39DD-4CFE-45E1-AA25-A1A8C9F836D1}" dt="2026-01-22T13:27:57.198" v="726" actId="47"/>
        <pc:sldMkLst>
          <pc:docMk/>
          <pc:sldMk cId="850453171" sldId="293"/>
        </pc:sldMkLst>
      </pc:sldChg>
      <pc:sldChg chg="modSp mod ord">
        <pc:chgData name="Badri, Sreenivas" userId="0b43dccd-042e-4be0-871d-afa1d90d6a2e" providerId="ADAL" clId="{467F39DD-4CFE-45E1-AA25-A1A8C9F836D1}" dt="2026-01-22T14:43:35.654" v="2383" actId="20577"/>
        <pc:sldMkLst>
          <pc:docMk/>
          <pc:sldMk cId="3321558714" sldId="294"/>
        </pc:sldMkLst>
        <pc:spChg chg="mod">
          <ac:chgData name="Badri, Sreenivas" userId="0b43dccd-042e-4be0-871d-afa1d90d6a2e" providerId="ADAL" clId="{467F39DD-4CFE-45E1-AA25-A1A8C9F836D1}" dt="2026-01-22T13:56:51.102" v="1518" actId="20577"/>
          <ac:spMkLst>
            <pc:docMk/>
            <pc:sldMk cId="3321558714" sldId="294"/>
            <ac:spMk id="2" creationId="{80799CEF-EFBC-4636-82B4-BB2BF1DD0862}"/>
          </ac:spMkLst>
        </pc:spChg>
        <pc:spChg chg="mod">
          <ac:chgData name="Badri, Sreenivas" userId="0b43dccd-042e-4be0-871d-afa1d90d6a2e" providerId="ADAL" clId="{467F39DD-4CFE-45E1-AA25-A1A8C9F836D1}" dt="2026-01-22T14:43:35.654" v="2383" actId="20577"/>
          <ac:spMkLst>
            <pc:docMk/>
            <pc:sldMk cId="3321558714" sldId="294"/>
            <ac:spMk id="3" creationId="{5DD14D84-59AA-4F5F-96EE-0981A6384C79}"/>
          </ac:spMkLst>
        </pc:spChg>
      </pc:sldChg>
      <pc:sldChg chg="addSp delSp modSp mod">
        <pc:chgData name="Badri, Sreenivas" userId="0b43dccd-042e-4be0-871d-afa1d90d6a2e" providerId="ADAL" clId="{467F39DD-4CFE-45E1-AA25-A1A8C9F836D1}" dt="2026-01-22T14:44:16.467" v="2409" actId="20577"/>
        <pc:sldMkLst>
          <pc:docMk/>
          <pc:sldMk cId="620867555" sldId="295"/>
        </pc:sldMkLst>
        <pc:spChg chg="mod">
          <ac:chgData name="Badri, Sreenivas" userId="0b43dccd-042e-4be0-871d-afa1d90d6a2e" providerId="ADAL" clId="{467F39DD-4CFE-45E1-AA25-A1A8C9F836D1}" dt="2026-01-22T14:44:16.467" v="2409" actId="20577"/>
          <ac:spMkLst>
            <pc:docMk/>
            <pc:sldMk cId="620867555" sldId="295"/>
            <ac:spMk id="2" creationId="{80799CEF-EFBC-4636-82B4-BB2BF1DD0862}"/>
          </ac:spMkLst>
        </pc:spChg>
        <pc:spChg chg="mod">
          <ac:chgData name="Badri, Sreenivas" userId="0b43dccd-042e-4be0-871d-afa1d90d6a2e" providerId="ADAL" clId="{467F39DD-4CFE-45E1-AA25-A1A8C9F836D1}" dt="2026-01-22T13:27:38.287" v="698" actId="113"/>
          <ac:spMkLst>
            <pc:docMk/>
            <pc:sldMk cId="620867555" sldId="295"/>
            <ac:spMk id="3" creationId="{5DD14D84-59AA-4F5F-96EE-0981A6384C79}"/>
          </ac:spMkLst>
        </pc:spChg>
        <pc:picChg chg="add del">
          <ac:chgData name="Badri, Sreenivas" userId="0b43dccd-042e-4be0-871d-afa1d90d6a2e" providerId="ADAL" clId="{467F39DD-4CFE-45E1-AA25-A1A8C9F836D1}" dt="2026-01-22T13:21:36.411" v="575" actId="22"/>
          <ac:picMkLst>
            <pc:docMk/>
            <pc:sldMk cId="620867555" sldId="295"/>
            <ac:picMk id="6" creationId="{225497F9-3AE4-2A8B-24C6-422D03C8548E}"/>
          </ac:picMkLst>
        </pc:picChg>
      </pc:sldChg>
      <pc:sldChg chg="del">
        <pc:chgData name="Badri, Sreenivas" userId="0b43dccd-042e-4be0-871d-afa1d90d6a2e" providerId="ADAL" clId="{467F39DD-4CFE-45E1-AA25-A1A8C9F836D1}" dt="2026-01-22T13:27:58.024" v="728" actId="47"/>
        <pc:sldMkLst>
          <pc:docMk/>
          <pc:sldMk cId="672130717" sldId="297"/>
        </pc:sldMkLst>
      </pc:sldChg>
      <pc:sldChg chg="del">
        <pc:chgData name="Badri, Sreenivas" userId="0b43dccd-042e-4be0-871d-afa1d90d6a2e" providerId="ADAL" clId="{467F39DD-4CFE-45E1-AA25-A1A8C9F836D1}" dt="2026-01-22T13:27:56.993" v="725" actId="47"/>
        <pc:sldMkLst>
          <pc:docMk/>
          <pc:sldMk cId="3841283348" sldId="299"/>
        </pc:sldMkLst>
      </pc:sldChg>
      <pc:sldChg chg="del">
        <pc:chgData name="Badri, Sreenivas" userId="0b43dccd-042e-4be0-871d-afa1d90d6a2e" providerId="ADAL" clId="{467F39DD-4CFE-45E1-AA25-A1A8C9F836D1}" dt="2026-01-22T13:27:57.798" v="727" actId="47"/>
        <pc:sldMkLst>
          <pc:docMk/>
          <pc:sldMk cId="2192817222" sldId="300"/>
        </pc:sldMkLst>
      </pc:sldChg>
      <pc:sldChg chg="del">
        <pc:chgData name="Badri, Sreenivas" userId="0b43dccd-042e-4be0-871d-afa1d90d6a2e" providerId="ADAL" clId="{467F39DD-4CFE-45E1-AA25-A1A8C9F836D1}" dt="2026-01-22T13:27:59.858" v="732" actId="47"/>
        <pc:sldMkLst>
          <pc:docMk/>
          <pc:sldMk cId="2435368273" sldId="301"/>
        </pc:sldMkLst>
      </pc:sldChg>
      <pc:sldChg chg="del">
        <pc:chgData name="Badri, Sreenivas" userId="0b43dccd-042e-4be0-871d-afa1d90d6a2e" providerId="ADAL" clId="{467F39DD-4CFE-45E1-AA25-A1A8C9F836D1}" dt="2026-01-22T13:28:00.962" v="733" actId="47"/>
        <pc:sldMkLst>
          <pc:docMk/>
          <pc:sldMk cId="2587636124" sldId="302"/>
        </pc:sldMkLst>
      </pc:sldChg>
      <pc:sldChg chg="modSp add mod">
        <pc:chgData name="Badri, Sreenivas" userId="0b43dccd-042e-4be0-871d-afa1d90d6a2e" providerId="ADAL" clId="{467F39DD-4CFE-45E1-AA25-A1A8C9F836D1}" dt="2026-01-22T15:11:43.729" v="2884" actId="255"/>
        <pc:sldMkLst>
          <pc:docMk/>
          <pc:sldMk cId="3054579227" sldId="303"/>
        </pc:sldMkLst>
        <pc:spChg chg="mod">
          <ac:chgData name="Badri, Sreenivas" userId="0b43dccd-042e-4be0-871d-afa1d90d6a2e" providerId="ADAL" clId="{467F39DD-4CFE-45E1-AA25-A1A8C9F836D1}" dt="2026-01-22T13:30:16.549" v="754" actId="20577"/>
          <ac:spMkLst>
            <pc:docMk/>
            <pc:sldMk cId="3054579227" sldId="303"/>
            <ac:spMk id="2" creationId="{6CC64B4C-0705-E656-8815-91C2D21CF1E2}"/>
          </ac:spMkLst>
        </pc:spChg>
        <pc:spChg chg="mod">
          <ac:chgData name="Badri, Sreenivas" userId="0b43dccd-042e-4be0-871d-afa1d90d6a2e" providerId="ADAL" clId="{467F39DD-4CFE-45E1-AA25-A1A8C9F836D1}" dt="2026-01-22T15:11:43.729" v="2884" actId="255"/>
          <ac:spMkLst>
            <pc:docMk/>
            <pc:sldMk cId="3054579227" sldId="303"/>
            <ac:spMk id="3" creationId="{FF0551FE-58B9-FCA6-DB08-15D8B4CEEF65}"/>
          </ac:spMkLst>
        </pc:spChg>
      </pc:sldChg>
      <pc:sldChg chg="add">
        <pc:chgData name="Badri, Sreenivas" userId="0b43dccd-042e-4be0-871d-afa1d90d6a2e" providerId="ADAL" clId="{467F39DD-4CFE-45E1-AA25-A1A8C9F836D1}" dt="2026-01-22T15:13:11.011" v="2885"/>
        <pc:sldMkLst>
          <pc:docMk/>
          <pc:sldMk cId="1930866219" sldId="62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477328"/>
          </a:xfrm>
          <a:prstGeom prst="rect">
            <a:avLst/>
          </a:prstGeom>
          <a:noFill/>
        </p:spPr>
        <p:txBody>
          <a:bodyPr wrap="square" rtlCol="0">
            <a:spAutoFit/>
          </a:bodyPr>
          <a:lstStyle/>
          <a:p>
            <a:r>
              <a:rPr lang="en-US" b="1" dirty="0">
                <a:solidFill>
                  <a:srgbClr val="5B6770"/>
                </a:solidFill>
                <a:latin typeface="Arial" panose="020B0604020202020204"/>
              </a:rPr>
              <a:t>Read-Only EMS in Cloud</a:t>
            </a:r>
          </a:p>
          <a:p>
            <a:endParaRPr lang="en-US" dirty="0">
              <a:solidFill>
                <a:srgbClr val="5B6770"/>
              </a:solidFill>
              <a:latin typeface="Arial" panose="020B0604020202020204"/>
            </a:endParaRPr>
          </a:p>
          <a:p>
            <a:r>
              <a:rPr lang="en-US" dirty="0">
                <a:solidFill>
                  <a:srgbClr val="5B6770"/>
                </a:solidFill>
                <a:latin typeface="Arial" panose="020B0604020202020204"/>
              </a:rPr>
              <a:t>Sreenivas Badri</a:t>
            </a:r>
          </a:p>
          <a:p>
            <a:endParaRPr lang="en-US" dirty="0">
              <a:solidFill>
                <a:srgbClr val="5B6770"/>
              </a:solidFill>
              <a:latin typeface="Arial" panose="020B0604020202020204"/>
            </a:endParaRPr>
          </a:p>
          <a:p>
            <a:r>
              <a:rPr lang="en-US" dirty="0">
                <a:solidFill>
                  <a:srgbClr val="5B6770"/>
                </a:solidFill>
                <a:latin typeface="Arial" panose="020B0604020202020204"/>
              </a:rPr>
              <a:t>January 22, 2026</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Background – Extended Loss of EMS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38317" y="902889"/>
            <a:ext cx="11614871" cy="5052221"/>
          </a:xfrm>
        </p:spPr>
        <p:txBody>
          <a:bodyPr/>
          <a:lstStyle/>
          <a:p>
            <a:pPr>
              <a:buFont typeface="Wingdings" panose="05000000000000000000" pitchFamily="2" charset="2"/>
              <a:buChar char="§"/>
            </a:pPr>
            <a:r>
              <a:rPr lang="en-US" sz="1600" dirty="0">
                <a:solidFill>
                  <a:srgbClr val="172B4D"/>
                </a:solidFill>
              </a:rPr>
              <a:t>As part of enterprise risk assessment, ERCOT identified “extended loss of EMS” as one of key Tier 1 risk. The Texas grid today is vastly different than the grid in 2016, and the complexity to operate the grid is increasing. At the same time, the cyber threat landscape is also increasing. As a result “extended loss of EMS” is being elevated as Tier 1 risk under evolving ERCOT Enterprise Risk Management (ERM) framework.</a:t>
            </a:r>
          </a:p>
          <a:p>
            <a:pPr>
              <a:buFont typeface="Wingdings" panose="05000000000000000000" pitchFamily="2" charset="2"/>
              <a:buChar char="§"/>
            </a:pPr>
            <a:endParaRPr lang="en-US" sz="1800" dirty="0">
              <a:solidFill>
                <a:srgbClr val="172B4D"/>
              </a:solidFill>
            </a:endParaRPr>
          </a:p>
          <a:p>
            <a:pPr>
              <a:buFont typeface="Wingdings" panose="05000000000000000000" pitchFamily="2" charset="2"/>
              <a:buChar char="§"/>
            </a:pPr>
            <a:r>
              <a:rPr lang="en-US" sz="1600" dirty="0">
                <a:solidFill>
                  <a:srgbClr val="172B4D"/>
                </a:solidFill>
              </a:rPr>
              <a:t>EMS at ERCOT is designed to have local redundancy at each site. Hardware issues or application issues are often resolved by the automatic redundancy solution in place. In case of a loss of EMS, due to a variety of possible reasons (software, infrastructure or data etc.), ERCOT IT evaluates the fastest recourse to restore EMS. If restoring at the active site is not an option, ERCOT IT will fail over to the redundant site. If the backup site is not available (example Site is being patched) or if the problem extends to the backup site, then IT communicates estimated restoration time to the control room for mitigation actions.</a:t>
            </a:r>
          </a:p>
          <a:p>
            <a:pPr>
              <a:buFont typeface="Wingdings" panose="05000000000000000000" pitchFamily="2" charset="2"/>
              <a:buChar char="§"/>
            </a:pPr>
            <a:endParaRPr lang="en-US" sz="1600" dirty="0">
              <a:solidFill>
                <a:srgbClr val="172B4D"/>
              </a:solidFill>
            </a:endParaRPr>
          </a:p>
          <a:p>
            <a:pPr>
              <a:buFont typeface="Wingdings" panose="05000000000000000000" pitchFamily="2" charset="2"/>
              <a:buChar char="§"/>
            </a:pPr>
            <a:r>
              <a:rPr lang="en-US" sz="1600" dirty="0">
                <a:solidFill>
                  <a:srgbClr val="172B4D"/>
                </a:solidFill>
              </a:rPr>
              <a:t>We have defined procedures in place to mitigate loss of EMS at both active and passive sites. ERCOT control room may transfer Frequency control of the grid to a QSE providing regulation and operate in Constant Frequency Control (CFC) mode. In this mode other QSEs hold their generation unless instructed by ERCOT. During this period, no single entity has full visibility of the grid. The process is defined in Nodal Operating Guide 2.2.4.3 – ERCOT loss of AGC.</a:t>
            </a:r>
          </a:p>
          <a:p>
            <a:pPr>
              <a:buFont typeface="Wingdings" panose="05000000000000000000" pitchFamily="2" charset="2"/>
              <a:buChar char="§"/>
            </a:pPr>
            <a:endParaRPr lang="en-US" sz="1600" dirty="0">
              <a:solidFill>
                <a:srgbClr val="172B4D"/>
              </a:solidFill>
            </a:endParaRPr>
          </a:p>
          <a:p>
            <a:pPr>
              <a:buFont typeface="Wingdings" panose="05000000000000000000" pitchFamily="2" charset="2"/>
              <a:buChar char="§"/>
            </a:pPr>
            <a:r>
              <a:rPr lang="en-US" sz="1600" dirty="0">
                <a:solidFill>
                  <a:srgbClr val="172B4D"/>
                </a:solidFill>
              </a:rPr>
              <a:t>While we have a lot of redundancy, “extended loss of EMS” is an “unlikely” event, but it is an impactful risk within our Risk Framework. Last time ERCOT went into a Constant Frequency Control (CFC) mode was on 7/7/2016. Frequency Control was given to a QSE.</a:t>
            </a:r>
          </a:p>
          <a:p>
            <a:endParaRPr lang="en-US" sz="18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Read-Only EMS in Cloud - Objectives and Scope</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17075" y="667220"/>
            <a:ext cx="10836067" cy="5052221"/>
          </a:xfrm>
        </p:spPr>
        <p:txBody>
          <a:bodyPr/>
          <a:lstStyle/>
          <a:p>
            <a:pPr marL="0" indent="0" algn="l">
              <a:buNone/>
            </a:pPr>
            <a:endParaRPr lang="en-US" sz="1500" dirty="0">
              <a:solidFill>
                <a:srgbClr val="172B4D"/>
              </a:solidFill>
            </a:endParaRPr>
          </a:p>
          <a:p>
            <a:r>
              <a:rPr lang="en-US" sz="1600" dirty="0"/>
              <a:t>A small scale “Read-Only EMS” will be deployed in cloud utilizing our cloud infrastructure and make it available to Control Room and Grid Operations. It provides </a:t>
            </a:r>
            <a:r>
              <a:rPr lang="en-US" sz="1600" b="1" u="sng" dirty="0"/>
              <a:t>ERCOT control room visibility into grid </a:t>
            </a:r>
            <a:r>
              <a:rPr lang="en-US" sz="1600" dirty="0"/>
              <a:t>while a QSE is controlling the frequency when ERCOT enters CFC mode due to EMS being unavailable for extended time.</a:t>
            </a:r>
            <a:br>
              <a:rPr lang="en-US" sz="1600" dirty="0"/>
            </a:br>
            <a:endParaRPr lang="en-US" sz="1600" dirty="0"/>
          </a:p>
          <a:p>
            <a:r>
              <a:rPr lang="en-US" sz="1600" dirty="0"/>
              <a:t>“Read-Only EMS” will have ICCP, SCADA, state estimator (SE), real-time contingency analysis (RTCA), AGC and study network applications (STNET) etc. EMS applications setup and running.</a:t>
            </a:r>
          </a:p>
          <a:p>
            <a:pPr marL="0" indent="0">
              <a:buNone/>
            </a:pPr>
            <a:endParaRPr lang="en-US" sz="1600" dirty="0"/>
          </a:p>
          <a:p>
            <a:r>
              <a:rPr lang="en-US" sz="1600" b="1" u="sng" dirty="0"/>
              <a:t>Read-Only EMS does not provide control capability to control room and EMS applications output, and control signals are not sent to QSEs.</a:t>
            </a:r>
          </a:p>
          <a:p>
            <a:pPr marL="0" indent="0">
              <a:buNone/>
            </a:pPr>
            <a:endParaRPr lang="en-US" sz="1600" b="1" u="sng" dirty="0"/>
          </a:p>
          <a:p>
            <a:r>
              <a:rPr lang="en-US" sz="1600" dirty="0"/>
              <a:t>“Read-Only EMS” on cloud includes small scale TSP/QSE ICCP servers, real-time and study EMS servers. Telemetry data feed to Read-Only EMS on Cloud will be set up from on-prem EMS for testing purposes. Periodic software deployments and tests will be performed to ensure that “Read-Only EMS” on cloud is fully operational with the latest production code set. </a:t>
            </a:r>
          </a:p>
          <a:p>
            <a:pPr marL="0" indent="0">
              <a:buNone/>
            </a:pPr>
            <a:endParaRPr lang="en-US" sz="1600" dirty="0"/>
          </a:p>
          <a:p>
            <a:r>
              <a:rPr lang="en-US" sz="1600" b="1" dirty="0"/>
              <a:t>Control Room and Operations Support staff also can run studies to have visibility into voltage/thermal violations and can work with TOs and QSEs to ensure Grid reliability during extended loss of EMS.</a:t>
            </a:r>
          </a:p>
          <a:p>
            <a:endParaRPr lang="en-US" sz="1600" b="1" dirty="0"/>
          </a:p>
          <a:p>
            <a:r>
              <a:rPr lang="en-US" sz="1600" dirty="0"/>
              <a:t>ERCOT Board of Directors approved to build Read-Only EMS solution on Cloud to mitigate this Tier 1 risk.</a:t>
            </a:r>
          </a:p>
          <a:p>
            <a:endParaRPr lang="en-US" sz="1600" b="1" dirty="0"/>
          </a:p>
          <a:p>
            <a:endParaRPr lang="en-US" sz="1600" b="1" dirty="0"/>
          </a:p>
          <a:p>
            <a:pPr algn="l"/>
            <a:endParaRPr lang="en-US" sz="15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EF3A-60A2-465A-798D-10C1E056E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C64B4C-0705-E656-8815-91C2D21CF1E2}"/>
              </a:ext>
            </a:extLst>
          </p:cNvPr>
          <p:cNvSpPr>
            <a:spLocks noGrp="1"/>
          </p:cNvSpPr>
          <p:nvPr>
            <p:ph type="title"/>
          </p:nvPr>
        </p:nvSpPr>
        <p:spPr/>
        <p:txBody>
          <a:bodyPr/>
          <a:lstStyle/>
          <a:p>
            <a:r>
              <a:rPr lang="en-US" sz="2400" dirty="0"/>
              <a:t>Scenarios</a:t>
            </a:r>
          </a:p>
        </p:txBody>
      </p:sp>
      <p:sp>
        <p:nvSpPr>
          <p:cNvPr id="3" name="Content Placeholder 2">
            <a:extLst>
              <a:ext uri="{FF2B5EF4-FFF2-40B4-BE49-F238E27FC236}">
                <a16:creationId xmlns:a16="http://schemas.microsoft.com/office/drawing/2014/main" id="{FF0551FE-58B9-FCA6-DB08-15D8B4CEEF65}"/>
              </a:ext>
            </a:extLst>
          </p:cNvPr>
          <p:cNvSpPr>
            <a:spLocks noGrp="1"/>
          </p:cNvSpPr>
          <p:nvPr>
            <p:ph idx="1"/>
          </p:nvPr>
        </p:nvSpPr>
        <p:spPr>
          <a:xfrm>
            <a:off x="298221" y="625389"/>
            <a:ext cx="10836067" cy="5052221"/>
          </a:xfrm>
        </p:spPr>
        <p:txBody>
          <a:bodyPr/>
          <a:lstStyle/>
          <a:p>
            <a:pPr marL="0" indent="0">
              <a:buNone/>
            </a:pPr>
            <a:endParaRPr lang="en-US" sz="1600" dirty="0"/>
          </a:p>
          <a:p>
            <a:r>
              <a:rPr lang="en-US" sz="1600" dirty="0"/>
              <a:t>This effort shall test the following scenarios to ensure on-prem EMS and Read-Only EMS in Cloud are functional in respective scenarios.</a:t>
            </a:r>
            <a:endParaRPr lang="en-US" sz="1600" b="1" dirty="0"/>
          </a:p>
          <a:p>
            <a:r>
              <a:rPr lang="en-US" sz="1600" b="1" dirty="0"/>
              <a:t>Scenario 1 – ERCOT WAN is up but EMS is down</a:t>
            </a:r>
            <a:endParaRPr lang="en-US" sz="1600" dirty="0"/>
          </a:p>
          <a:p>
            <a:pPr marL="685800" lvl="1">
              <a:buFont typeface="Courier New" panose="02070309020205020404" pitchFamily="49" charset="0"/>
              <a:buChar char="o"/>
            </a:pPr>
            <a:r>
              <a:rPr lang="en-US" sz="1400" dirty="0"/>
              <a:t>In this scenario, Control Room uses </a:t>
            </a:r>
            <a:r>
              <a:rPr lang="en-US" sz="1400" b="1" u="sng" dirty="0"/>
              <a:t>“Read-Only EMS in Cloud” </a:t>
            </a:r>
            <a:r>
              <a:rPr lang="en-US" sz="1400" dirty="0"/>
              <a:t>and we will Utilize Cloud foundation private network to reroute the WAN traffic to “EMS in Cloud” over dedicated secure connections. </a:t>
            </a:r>
          </a:p>
          <a:p>
            <a:pPr marL="685800" lvl="1">
              <a:buFont typeface="Courier New" panose="02070309020205020404" pitchFamily="49" charset="0"/>
              <a:buChar char="o"/>
            </a:pPr>
            <a:r>
              <a:rPr lang="en-US" sz="1400" dirty="0"/>
              <a:t>This scenario does not have hard dependency on market participants system changes.</a:t>
            </a:r>
            <a:endParaRPr lang="en-US" sz="1600" dirty="0"/>
          </a:p>
          <a:p>
            <a:r>
              <a:rPr lang="en-US" sz="1600" b="1" dirty="0"/>
              <a:t>Scenario 2 – ERCOT WAN is down but EMS is up</a:t>
            </a:r>
            <a:endParaRPr lang="en-US" sz="1600" dirty="0"/>
          </a:p>
          <a:p>
            <a:pPr marL="685800" lvl="1">
              <a:buFont typeface="Courier New" panose="02070309020205020404" pitchFamily="49" charset="0"/>
              <a:buChar char="o"/>
            </a:pPr>
            <a:r>
              <a:rPr lang="en-US" sz="1400" dirty="0"/>
              <a:t>In this scenario, Control Room continue to use </a:t>
            </a:r>
            <a:r>
              <a:rPr lang="en-US" sz="1400" b="1" u="sng" dirty="0"/>
              <a:t>on-prem EMS </a:t>
            </a:r>
            <a:r>
              <a:rPr lang="en-US" sz="1400" dirty="0"/>
              <a:t>but Bypass WAN by switching to Internet (or any other secure communication methods) for ICCP Telemetry – Nodal Operating Guides section 7.1.(5).</a:t>
            </a:r>
          </a:p>
          <a:p>
            <a:pPr marL="685800" lvl="1">
              <a:buFont typeface="Courier New" panose="02070309020205020404" pitchFamily="49" charset="0"/>
              <a:buChar char="o"/>
            </a:pPr>
            <a:r>
              <a:rPr lang="en-US" sz="1400" dirty="0"/>
              <a:t>ERCOT may approve conditional use of other forms of data exchange or communications for exchange of the types of data listed in paragraph (4) above when a WAN Participant loses their connection to the ERCOT WAN. A WAN Participant may use the Internet as a tertiary communication path if the ERCOT WAN and backup communication paths are both unavailable. </a:t>
            </a:r>
          </a:p>
          <a:p>
            <a:pPr marL="685800" lvl="1">
              <a:buFont typeface="Courier New" panose="02070309020205020404" pitchFamily="49" charset="0"/>
              <a:buChar char="o"/>
            </a:pPr>
            <a:r>
              <a:rPr lang="en-US" sz="1400" dirty="0"/>
              <a:t>This scenario requires market participants (QSEs/TSPs) ICCP changes and potentially require hardware changes.</a:t>
            </a:r>
            <a:endParaRPr lang="en-US" sz="1600" b="1" dirty="0"/>
          </a:p>
          <a:p>
            <a:r>
              <a:rPr lang="en-US" sz="1600" b="1" dirty="0"/>
              <a:t>Scenario 3 – WAN and EMS are both down</a:t>
            </a:r>
          </a:p>
          <a:p>
            <a:pPr marL="685800" lvl="1">
              <a:buFont typeface="Courier New" panose="02070309020205020404" pitchFamily="49" charset="0"/>
              <a:buChar char="o"/>
            </a:pPr>
            <a:r>
              <a:rPr lang="en-US" sz="1400" dirty="0"/>
              <a:t>Control Room uses </a:t>
            </a:r>
            <a:r>
              <a:rPr lang="en-US" sz="1400" b="1" dirty="0"/>
              <a:t>“Read-Only EMS in Cloud” </a:t>
            </a:r>
            <a:r>
              <a:rPr lang="en-US" sz="1400" dirty="0"/>
              <a:t>and we switch to Internet IPs (or any other secure communication methods) for ICCP Telemetry and have QSEs/TSPs to communicate to ICCP/EMS in Cloud over internet using Nodal Operating Guides section 7.1.(5). </a:t>
            </a:r>
          </a:p>
          <a:p>
            <a:pPr marL="685800" lvl="1">
              <a:buFont typeface="Courier New" panose="02070309020205020404" pitchFamily="49" charset="0"/>
              <a:buChar char="o"/>
            </a:pPr>
            <a:r>
              <a:rPr lang="en-US" sz="1400" dirty="0"/>
              <a:t>This scenario requires market participants (QSEs/TSPs) ICCP changes and potentially require hardware changes.</a:t>
            </a:r>
          </a:p>
          <a:p>
            <a:pPr marL="400050" lvl="1" indent="0">
              <a:buNone/>
            </a:pPr>
            <a:endParaRPr lang="en-US" sz="1400" dirty="0"/>
          </a:p>
          <a:p>
            <a:pPr marL="285750"/>
            <a:r>
              <a:rPr lang="en-US" sz="1600" dirty="0"/>
              <a:t>ERCOT will have discussions with QSEs/TSPs on alternative communication methods in the event WAN services are not available (for scenario 2 and 3) before developing the solution.</a:t>
            </a:r>
          </a:p>
          <a:p>
            <a:endParaRPr lang="en-US" sz="1600" dirty="0"/>
          </a:p>
          <a:p>
            <a:endParaRPr lang="en-US" sz="1600" b="1" dirty="0"/>
          </a:p>
          <a:p>
            <a:endParaRPr lang="en-US" sz="1600" b="1" dirty="0"/>
          </a:p>
          <a:p>
            <a:pPr algn="l"/>
            <a:endParaRPr lang="en-US" sz="1500" dirty="0">
              <a:solidFill>
                <a:srgbClr val="172B4D"/>
              </a:solidFill>
            </a:endParaRPr>
          </a:p>
        </p:txBody>
      </p:sp>
      <p:sp>
        <p:nvSpPr>
          <p:cNvPr id="4" name="Slide Number Placeholder 3">
            <a:extLst>
              <a:ext uri="{FF2B5EF4-FFF2-40B4-BE49-F238E27FC236}">
                <a16:creationId xmlns:a16="http://schemas.microsoft.com/office/drawing/2014/main" id="{9B0DE7C6-0A5D-E835-2BBB-DC9F30085186}"/>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3054579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762000"/>
            <a:ext cx="10205006" cy="5052221"/>
          </a:xfrm>
        </p:spPr>
        <p:txBody>
          <a:bodyPr/>
          <a:lstStyle/>
          <a:p>
            <a:pPr algn="l"/>
            <a:r>
              <a:rPr lang="en-US" sz="1800" dirty="0">
                <a:solidFill>
                  <a:srgbClr val="172B4D"/>
                </a:solidFill>
              </a:rPr>
              <a:t>Currently this effort in Concept phase</a:t>
            </a:r>
          </a:p>
          <a:p>
            <a:pPr marL="0" indent="0" algn="l">
              <a:buNone/>
            </a:pPr>
            <a:endParaRPr lang="en-US" sz="1800" dirty="0">
              <a:solidFill>
                <a:srgbClr val="172B4D"/>
              </a:solidFill>
            </a:endParaRPr>
          </a:p>
          <a:p>
            <a:pPr algn="l"/>
            <a:r>
              <a:rPr lang="en-US" sz="1800" dirty="0">
                <a:solidFill>
                  <a:srgbClr val="172B4D"/>
                </a:solidFill>
              </a:rPr>
              <a:t>Plan to have meetings with QSEs and TSPs and collect their feedback by end of Q1 this year.</a:t>
            </a:r>
          </a:p>
          <a:p>
            <a:pPr marL="0" indent="0" algn="l">
              <a:buNone/>
            </a:pPr>
            <a:endParaRPr lang="en-US" sz="1800" dirty="0">
              <a:solidFill>
                <a:srgbClr val="172B4D"/>
              </a:solidFill>
            </a:endParaRPr>
          </a:p>
          <a:p>
            <a:pPr algn="l"/>
            <a:r>
              <a:rPr lang="en-US" sz="1800" dirty="0">
                <a:solidFill>
                  <a:srgbClr val="172B4D"/>
                </a:solidFill>
              </a:rPr>
              <a:t>Incorporate QSEs/TSPs feedback in project requirements, solution design and complete impact analysis by early Q2 this year.</a:t>
            </a:r>
          </a:p>
          <a:p>
            <a:pPr algn="l"/>
            <a:endParaRPr lang="en-US" sz="1800" dirty="0">
              <a:solidFill>
                <a:srgbClr val="172B4D"/>
              </a:solidFill>
            </a:endParaRPr>
          </a:p>
          <a:p>
            <a:pPr algn="l"/>
            <a:r>
              <a:rPr lang="en-US" sz="1800" dirty="0">
                <a:solidFill>
                  <a:srgbClr val="172B4D"/>
                </a:solidFill>
              </a:rPr>
              <a:t>Initiate the project for implementation – Q2 this year.</a:t>
            </a:r>
          </a:p>
          <a:p>
            <a:pPr algn="l"/>
            <a:endParaRPr lang="en-US" sz="1800" dirty="0">
              <a:solidFill>
                <a:srgbClr val="172B4D"/>
              </a:solidFill>
            </a:endParaRPr>
          </a:p>
          <a:p>
            <a:pPr algn="l"/>
            <a:r>
              <a:rPr lang="en-US" sz="1800" dirty="0">
                <a:solidFill>
                  <a:srgbClr val="172B4D"/>
                </a:solidFill>
              </a:rPr>
              <a:t>Implement Scenario 1 – end of this year</a:t>
            </a:r>
          </a:p>
          <a:p>
            <a:pPr marL="0" indent="0" algn="l">
              <a:buNone/>
            </a:pPr>
            <a:endParaRPr lang="en-US" sz="1800" dirty="0">
              <a:solidFill>
                <a:srgbClr val="172B4D"/>
              </a:solidFill>
            </a:endParaRPr>
          </a:p>
          <a:p>
            <a:pPr algn="l"/>
            <a:r>
              <a:rPr lang="en-US" sz="1800" dirty="0">
                <a:solidFill>
                  <a:srgbClr val="172B4D"/>
                </a:solidFill>
              </a:rPr>
              <a:t>Determine implementation timelines for Scenario 2 and 3 working with QSEs/TSPs – Q3 this year</a:t>
            </a:r>
          </a:p>
          <a:p>
            <a:pPr marL="0" indent="0" algn="l">
              <a:buNone/>
            </a:pPr>
            <a:endParaRPr lang="en-US" sz="1800" dirty="0">
              <a:solidFill>
                <a:srgbClr val="172B4D"/>
              </a:solidFill>
            </a:endParaRPr>
          </a:p>
          <a:p>
            <a:pPr marL="0" indent="0" algn="l">
              <a:buNone/>
            </a:pPr>
            <a:r>
              <a:rPr lang="en-US" sz="1800" b="1" dirty="0">
                <a:solidFill>
                  <a:srgbClr val="172B4D"/>
                </a:solidFill>
              </a:rPr>
              <a:t>*** Above timelines are tentative, subject to change based on impact analysis timelines ***</a:t>
            </a:r>
          </a:p>
          <a:p>
            <a:pPr algn="l"/>
            <a:endParaRPr lang="en-US" sz="2000" dirty="0">
              <a:solidFill>
                <a:srgbClr val="172B4D"/>
              </a:solidFill>
            </a:endParaRPr>
          </a:p>
          <a:p>
            <a:pPr algn="l"/>
            <a:endParaRPr lang="en-US" sz="2000" dirty="0">
              <a:solidFill>
                <a:srgbClr val="172B4D"/>
              </a:solidFill>
            </a:endParaRPr>
          </a:p>
          <a:p>
            <a:pPr algn="l"/>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D6869-86A1-B83B-8299-C2EB10231D1A}"/>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508D7AED-487B-8A2B-4965-52C07187891A}"/>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3" name="Content Placeholder 4">
            <a:extLst>
              <a:ext uri="{FF2B5EF4-FFF2-40B4-BE49-F238E27FC236}">
                <a16:creationId xmlns:a16="http://schemas.microsoft.com/office/drawing/2014/main" id="{15AA4E33-EDF8-098B-A82E-BAE7DACA2130}"/>
              </a:ext>
            </a:extLst>
          </p:cNvPr>
          <p:cNvSpPr txBox="1">
            <a:spLocks/>
          </p:cNvSpPr>
          <p:nvPr/>
        </p:nvSpPr>
        <p:spPr>
          <a:xfrm>
            <a:off x="2057401" y="2667000"/>
            <a:ext cx="8077199" cy="4572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230187" algn="ctr">
              <a:buNone/>
            </a:pPr>
            <a:r>
              <a:rPr lang="en-US" sz="2400" dirty="0"/>
              <a:t>Questions / Comments / Feedback</a:t>
            </a:r>
          </a:p>
        </p:txBody>
      </p:sp>
    </p:spTree>
    <p:extLst>
      <p:ext uri="{BB962C8B-B14F-4D97-AF65-F5344CB8AC3E}">
        <p14:creationId xmlns:p14="http://schemas.microsoft.com/office/powerpoint/2010/main" val="1930866219"/>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85CAEF0B-3B7B-4B90-A890-3CD15079629E}">
  <ds:schemaRefs>
    <ds:schemaRef ds:uri="http://schemas.microsoft.com/sharepoint/v3/contenttype/forms"/>
  </ds:schemaRefs>
</ds:datastoreItem>
</file>

<file path=customXml/itemProps2.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2377</TotalTime>
  <Words>1045</Words>
  <Application>Microsoft Office PowerPoint</Application>
  <PresentationFormat>Widescreen</PresentationFormat>
  <Paragraphs>66</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Courier New</vt:lpstr>
      <vt:lpstr>Wingdings</vt:lpstr>
      <vt:lpstr>1_Custom Design</vt:lpstr>
      <vt:lpstr>1_Office Theme</vt:lpstr>
      <vt:lpstr>PowerPoint Presentation</vt:lpstr>
      <vt:lpstr>Background – Extended Loss of EMS</vt:lpstr>
      <vt:lpstr>Read-Only EMS in Cloud - Objectives and Scope</vt:lpstr>
      <vt:lpstr>Scenarios</vt:lpstr>
      <vt:lpstr>Implementation Timelines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Badri, Sreenivas</cp:lastModifiedBy>
  <cp:revision>60</cp:revision>
  <dcterms:created xsi:type="dcterms:W3CDTF">2024-12-10T21:49:43Z</dcterms:created>
  <dcterms:modified xsi:type="dcterms:W3CDTF">2026-01-22T15:13:19Z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