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340" r:id="rId8"/>
    <p:sldId id="339" r:id="rId9"/>
    <p:sldId id="371" r:id="rId10"/>
    <p:sldId id="350" r:id="rId11"/>
    <p:sldId id="38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ndaw, Brian" initials="BB" lastIdx="5" clrIdx="0">
    <p:extLst>
      <p:ext uri="{19B8F6BF-5375-455C-9EA6-DF929625EA0E}">
        <p15:presenceInfo xmlns:p15="http://schemas.microsoft.com/office/powerpoint/2012/main" userId="S::Brian.Brandaw@ercot.com::04aee657-8aa0-46ae-8d87-76153d8b46f3" providerId="AD"/>
      </p:ext>
    </p:extLst>
  </p:cmAuthor>
  <p:cmAuthor id="2" name="Jinright, Susan" initials="JS" lastIdx="5" clrIdx="1">
    <p:extLst>
      <p:ext uri="{19B8F6BF-5375-455C-9EA6-DF929625EA0E}">
        <p15:presenceInfo xmlns:p15="http://schemas.microsoft.com/office/powerpoint/2012/main" userId="S::Susan.Jinright@ercot.com::2984c2d6-c956-49a0-9b02-bca874b9fc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90" autoAdjust="0"/>
    <p:restoredTop sz="96721" autoAdjust="0"/>
  </p:normalViewPr>
  <p:slideViewPr>
    <p:cSldViewPr showGuides="1">
      <p:cViewPr varScale="1">
        <p:scale>
          <a:sx n="102" d="100"/>
          <a:sy n="102" d="100"/>
        </p:scale>
        <p:origin x="1656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A578D0-81CF-2C08-1DC9-1F170E4CCA10}"/>
              </a:ext>
            </a:extLst>
          </p:cNvPr>
          <p:cNvSpPr txBox="1"/>
          <p:nvPr userDrawn="1"/>
        </p:nvSpPr>
        <p:spPr>
          <a:xfrm>
            <a:off x="2743200" y="645416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baseline="0" dirty="0">
                <a:solidFill>
                  <a:schemeClr val="tx1">
                    <a:alpha val="25000"/>
                  </a:schemeClr>
                </a:solidFill>
              </a:rPr>
              <a:t>ERCOT RTC DRAFT INFORMATION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38495" y="6558264"/>
            <a:ext cx="6158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files/docs/2025/10/15/Copy-of-DisclosureReportsColumnDefinitionsGuide_RTC_DRAFT-v2.0.xlsx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013228"/>
            <a:ext cx="5105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 Product Information: </a:t>
            </a:r>
          </a:p>
          <a:p>
            <a:r>
              <a:rPr lang="en-US" sz="2000" b="1" dirty="0">
                <a:solidFill>
                  <a:schemeClr val="tx2"/>
                </a:solidFill>
              </a:rPr>
              <a:t>Disclosure Products &amp; 2026-R1 Changes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Jamie Lavas</a:t>
            </a: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>
                <a:solidFill>
                  <a:schemeClr val="tx2"/>
                </a:solidFill>
              </a:rPr>
              <a:t>01/2026 TWG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F30CE-4239-4B5B-3605-44C9313C2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036-487C-5375-7018-380AB83A4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RTC Report Information: General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BF5DC-2047-A7DB-CE65-93166EBA3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937967"/>
            <a:ext cx="87630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Report delivery for some RTC Disclosure data products will occur after. These reports were NOT included in Market Trials.</a:t>
            </a:r>
          </a:p>
          <a:p>
            <a:pPr marL="0" indent="0">
              <a:buNone/>
            </a:pPr>
            <a:endParaRPr lang="en-US" sz="4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Product changes will consist of new reports, modified reports and report removals</a:t>
            </a:r>
          </a:p>
          <a:p>
            <a:pPr marL="0" indent="0">
              <a:buNone/>
            </a:pPr>
            <a:endParaRPr lang="en-US" sz="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Changes included here are focused on structural changes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Many products not included in this list will have logic or filter changes for RTC changes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Example: updated resource statuses</a:t>
            </a:r>
          </a:p>
          <a:p>
            <a:pPr marL="457200" lvl="1" indent="0">
              <a:buNone/>
            </a:pPr>
            <a:endParaRPr lang="en-US" sz="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60 Day Disclosure Product delivery: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First run for 60 Day SCED: 2/3/2026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First run for 60 Day DAM: 2/4/2026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Last Posting date for 60 Day SASM: 1/26/2026, for Op Day 11/27/2025</a:t>
            </a:r>
          </a:p>
          <a:p>
            <a:pPr marL="457200" lvl="1" indent="0">
              <a:buNone/>
            </a:pPr>
            <a:endParaRPr lang="en-US" sz="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</a:rPr>
              <a:t>SCED Disclosure Products: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Data must be reported for each SCED execution instead of only the 1st SCED execution of a 15-min settlement interval</a:t>
            </a: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This logic change applies to all SCED Disclosure reports – not just the ones listed here with structural changes </a:t>
            </a:r>
          </a:p>
          <a:p>
            <a:pPr marL="457200" lvl="1" indent="0">
              <a:buNone/>
            </a:pPr>
            <a:endParaRPr lang="en-US" sz="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r>
              <a:rPr lang="en-US" sz="1600" dirty="0">
                <a:latin typeface="Segoe UI" panose="020B0502040204020203" pitchFamily="34" charset="0"/>
                <a:ea typeface="Calibri" panose="020F0502020204030204" pitchFamily="34" charset="0"/>
                <a:hlinkClick r:id="rId2"/>
              </a:rPr>
              <a:t>Draft Disclosure Report Column Definitions Guide Draft v2.0 </a:t>
            </a:r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lvl="1"/>
            <a:r>
              <a:rPr lang="en-US" sz="1400" dirty="0">
                <a:latin typeface="Segoe UI" panose="020B0502040204020203" pitchFamily="34" charset="0"/>
                <a:ea typeface="Calibri" panose="020F0502020204030204" pitchFamily="34" charset="0"/>
              </a:rPr>
              <a:t>Posted to Services/Market Data Transparency/User Guide page of ERCOT.com </a:t>
            </a:r>
          </a:p>
          <a:p>
            <a:pPr marL="57150" indent="0">
              <a:buNone/>
            </a:pPr>
            <a:endParaRPr lang="en-US" sz="1400" dirty="0"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7E6475-4C20-41EC-1E83-04419CC491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93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2120-2731-9E21-51E4-C01FB118B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3FF4A-BFEA-8ADD-34E1-673817250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sz="2400" dirty="0"/>
              <a:t>RTC Disclosure Product Changes: 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0EF96-8627-80C5-225B-EF58504B3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44281"/>
            <a:ext cx="8382000" cy="4992801"/>
          </a:xfrm>
        </p:spPr>
        <p:txBody>
          <a:bodyPr/>
          <a:lstStyle/>
          <a:p>
            <a:pPr marL="0" indent="0">
              <a:buNone/>
            </a:pPr>
            <a:endParaRPr lang="en-US" sz="11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1BD9F-BE77-4457-C4E4-8AA962C3B0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A2F113-AE6A-F79F-4C09-7B4E59AF245C}"/>
              </a:ext>
            </a:extLst>
          </p:cNvPr>
          <p:cNvSpPr txBox="1">
            <a:spLocks/>
          </p:cNvSpPr>
          <p:nvPr/>
        </p:nvSpPr>
        <p:spPr>
          <a:xfrm>
            <a:off x="457200" y="3636472"/>
            <a:ext cx="8534400" cy="24359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8D1035-8D34-90B9-68E4-10F82547A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631452"/>
              </p:ext>
            </p:extLst>
          </p:nvPr>
        </p:nvGraphicFramePr>
        <p:xfrm>
          <a:off x="685801" y="1752600"/>
          <a:ext cx="7543800" cy="15128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>
                  <a:extLst>
                    <a:ext uri="{9D8B030D-6E8A-4147-A177-3AD203B41FA5}">
                      <a16:colId xmlns:a16="http://schemas.microsoft.com/office/drawing/2014/main" val="485906168"/>
                    </a:ext>
                  </a:extLst>
                </a:gridCol>
                <a:gridCol w="2563691">
                  <a:extLst>
                    <a:ext uri="{9D8B030D-6E8A-4147-A177-3AD203B41FA5}">
                      <a16:colId xmlns:a16="http://schemas.microsoft.com/office/drawing/2014/main" val="1843117842"/>
                    </a:ext>
                  </a:extLst>
                </a:gridCol>
                <a:gridCol w="1015511">
                  <a:extLst>
                    <a:ext uri="{9D8B030D-6E8A-4147-A177-3AD203B41FA5}">
                      <a16:colId xmlns:a16="http://schemas.microsoft.com/office/drawing/2014/main" val="292265206"/>
                    </a:ext>
                  </a:extLst>
                </a:gridCol>
                <a:gridCol w="652829">
                  <a:extLst>
                    <a:ext uri="{9D8B030D-6E8A-4147-A177-3AD203B41FA5}">
                      <a16:colId xmlns:a16="http://schemas.microsoft.com/office/drawing/2014/main" val="1680795450"/>
                    </a:ext>
                  </a:extLst>
                </a:gridCol>
                <a:gridCol w="797902">
                  <a:extLst>
                    <a:ext uri="{9D8B030D-6E8A-4147-A177-3AD203B41FA5}">
                      <a16:colId xmlns:a16="http://schemas.microsoft.com/office/drawing/2014/main" val="265054529"/>
                    </a:ext>
                  </a:extLst>
                </a:gridCol>
                <a:gridCol w="1523268">
                  <a:extLst>
                    <a:ext uri="{9D8B030D-6E8A-4147-A177-3AD203B41FA5}">
                      <a16:colId xmlns:a16="http://schemas.microsoft.com/office/drawing/2014/main" val="2612176562"/>
                    </a:ext>
                  </a:extLst>
                </a:gridCol>
              </a:tblGrid>
              <a:tr h="3782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Change Type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Product Name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EMIL ID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RPT ID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Data Class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First Run Date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3111379905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REMOVE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60 Day SASM Disclosure Reports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NP3-990-EX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15833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Public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92254252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MODIFY/NEW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60 Day SCED Disclosure Reports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NP3-965-ER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13052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Public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 3</a:t>
                      </a:r>
                      <a:r>
                        <a:rPr lang="en-US" sz="12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rd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, 2026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1295411759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NEW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60 Day DAM Disclosure Reports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NP3-966-ER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13051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Public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Feb 4</a:t>
                      </a:r>
                      <a:r>
                        <a:rPr lang="en-US" sz="12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, 2026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2623666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248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0EE6B-A67F-548B-987C-198AB4B90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CA30-E9CE-D9E1-99B3-865F38C11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dirty="0"/>
              <a:t>RTC Disclosure Product Package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DC2A7-091E-D9CD-1516-1B454EE51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50798"/>
            <a:ext cx="8839200" cy="499280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The following product will be DECOMMISSIONED with RTC</a:t>
            </a:r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The following ‘Child’/Output file will be REMOVED from their ‘Parent’/zip file</a:t>
            </a:r>
          </a:p>
          <a:p>
            <a:pPr marL="0" indent="0">
              <a:buNone/>
            </a:pPr>
            <a:endParaRPr lang="en-US" sz="1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Segoe UI" panose="020B0502040204020203" pitchFamily="34" charset="0"/>
                <a:ea typeface="Calibri" panose="020F0502020204030204" pitchFamily="34" charset="0"/>
              </a:rPr>
              <a:t>The following ‘Child’/Output files will be ADDED/MODIFED in existing ‘Parent’/zip files</a:t>
            </a:r>
          </a:p>
          <a:p>
            <a:pPr marL="0" indent="0">
              <a:buNone/>
            </a:pPr>
            <a:endParaRPr lang="en-US" sz="1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D88F1-77B9-CCFA-BD12-9D445DD0B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5AB70A7-D188-A11F-A182-AF31B7F87D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9727381"/>
              </p:ext>
            </p:extLst>
          </p:nvPr>
        </p:nvGraphicFramePr>
        <p:xfrm>
          <a:off x="647697" y="1347861"/>
          <a:ext cx="6705601" cy="415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4561">
                  <a:extLst>
                    <a:ext uri="{9D8B030D-6E8A-4147-A177-3AD203B41FA5}">
                      <a16:colId xmlns:a16="http://schemas.microsoft.com/office/drawing/2014/main" val="3092067992"/>
                    </a:ext>
                  </a:extLst>
                </a:gridCol>
                <a:gridCol w="568960">
                  <a:extLst>
                    <a:ext uri="{9D8B030D-6E8A-4147-A177-3AD203B41FA5}">
                      <a16:colId xmlns:a16="http://schemas.microsoft.com/office/drawing/2014/main" val="4064691450"/>
                    </a:ext>
                  </a:extLst>
                </a:gridCol>
                <a:gridCol w="5212080">
                  <a:extLst>
                    <a:ext uri="{9D8B030D-6E8A-4147-A177-3AD203B41FA5}">
                      <a16:colId xmlns:a16="http://schemas.microsoft.com/office/drawing/2014/main" val="5601991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EMIL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 err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Rpt</a:t>
                      </a:r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Product Name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26767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NP3-990-EX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15833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60-Day SASM Disclosure Reports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000365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099310F-2E98-CBBE-3D72-E80DF8C42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886029"/>
              </p:ext>
            </p:extLst>
          </p:nvPr>
        </p:nvGraphicFramePr>
        <p:xfrm>
          <a:off x="647697" y="2279966"/>
          <a:ext cx="6705601" cy="607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3">
                  <a:extLst>
                    <a:ext uri="{9D8B030D-6E8A-4147-A177-3AD203B41FA5}">
                      <a16:colId xmlns:a16="http://schemas.microsoft.com/office/drawing/2014/main" val="399687568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44954930"/>
                    </a:ext>
                  </a:extLst>
                </a:gridCol>
                <a:gridCol w="5067298">
                  <a:extLst>
                    <a:ext uri="{9D8B030D-6E8A-4147-A177-3AD203B41FA5}">
                      <a16:colId xmlns:a16="http://schemas.microsoft.com/office/drawing/2014/main" val="9777538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EMIL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 err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Rpt</a:t>
                      </a:r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Product Name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01110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NP3-965-ER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13052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60-Day SCED Disclosure Reports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03538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Dynamically Scheduled Resource and Loads Data in SCED (REMOVED)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476365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B9EA7DC-BE53-58A6-D685-C552E300E3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631346"/>
              </p:ext>
            </p:extLst>
          </p:nvPr>
        </p:nvGraphicFramePr>
        <p:xfrm>
          <a:off x="647697" y="3574407"/>
          <a:ext cx="6705601" cy="2339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6303">
                  <a:extLst>
                    <a:ext uri="{9D8B030D-6E8A-4147-A177-3AD203B41FA5}">
                      <a16:colId xmlns:a16="http://schemas.microsoft.com/office/drawing/2014/main" val="399687568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444954930"/>
                    </a:ext>
                  </a:extLst>
                </a:gridCol>
                <a:gridCol w="5143498">
                  <a:extLst>
                    <a:ext uri="{9D8B030D-6E8A-4147-A177-3AD203B41FA5}">
                      <a16:colId xmlns:a16="http://schemas.microsoft.com/office/drawing/2014/main" val="9777538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EMIL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 err="1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Rpt</a:t>
                      </a:r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ID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sng" strike="noStrike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Product Name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01110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NP3-965-ER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13052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60-Day SCED Disclosure Reports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03538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Generation Resource Data in SCED (MODIFY)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9078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Load Resource Data in SCED (MODIFY)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22468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ESR Data in SCED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3982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SCED AS Offer Updates in Operating Period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35804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 Day SCED Resource AS Offers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41324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NP3-966-ER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13051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60-Day DAM Disclosure Reports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77349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DAM AS Only Offers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38119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DAM ESR Data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0083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DAM ESR AS Offers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14448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-- 60-Day DAM AS Only Awards (NEW)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0549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255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F8AE5-95D1-7B39-1BA5-98482CAF8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F96FE-382E-C604-58D7-1123A062D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Report Impact Summary: Modifications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0EC7D-A9BE-C688-AEF1-474710A1EB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08BA0E5-2BB5-37EB-6082-98D2C4B16E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9344912"/>
              </p:ext>
            </p:extLst>
          </p:nvPr>
        </p:nvGraphicFramePr>
        <p:xfrm>
          <a:off x="228600" y="762000"/>
          <a:ext cx="8686798" cy="54785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9930">
                  <a:extLst>
                    <a:ext uri="{9D8B030D-6E8A-4147-A177-3AD203B41FA5}">
                      <a16:colId xmlns:a16="http://schemas.microsoft.com/office/drawing/2014/main" val="1446383811"/>
                    </a:ext>
                  </a:extLst>
                </a:gridCol>
                <a:gridCol w="2176670">
                  <a:extLst>
                    <a:ext uri="{9D8B030D-6E8A-4147-A177-3AD203B41FA5}">
                      <a16:colId xmlns:a16="http://schemas.microsoft.com/office/drawing/2014/main" val="3147703138"/>
                    </a:ext>
                  </a:extLst>
                </a:gridCol>
                <a:gridCol w="1600198">
                  <a:extLst>
                    <a:ext uri="{9D8B030D-6E8A-4147-A177-3AD203B41FA5}">
                      <a16:colId xmlns:a16="http://schemas.microsoft.com/office/drawing/2014/main" val="3285038702"/>
                    </a:ext>
                  </a:extLst>
                </a:gridCol>
              </a:tblGrid>
              <a:tr h="326766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Product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New Columns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Removed Columns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359140"/>
                  </a:ext>
                </a:extLst>
              </a:tr>
              <a:tr h="22966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60-Day Generation Resource Data in SCED (MODIFY)</a:t>
                      </a:r>
                    </a:p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60-Day SCED Disclosure Reports </a:t>
                      </a:r>
                    </a:p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NP3-965-ER |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Rpt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ID: 13052</a:t>
                      </a:r>
                    </a:p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Zip Filename:</a:t>
                      </a:r>
                    </a:p>
                    <a:p>
                      <a:pPr algn="l" fontAlgn="b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ext.00013052.0000000000000000.YYYYMMDD.HHMMSS.60_Day_SCED_Disclosure.zip</a:t>
                      </a:r>
                    </a:p>
                    <a:p>
                      <a:pPr algn="l" fontAlgn="b"/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 algn="l" fontAlgn="b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Filename within Zip: </a:t>
                      </a:r>
                      <a:r>
                        <a:rPr lang="en-US" sz="1000" b="0" i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60d_SCED_Gen_Resource_Data-DD-MMM-YY.csv 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NSPIN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RRSFFR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RRSPFR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RRSUFR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ECRS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REGDN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Ramp Rate 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Ramp Rate Down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NSPIN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ECRS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REGDN </a:t>
                      </a:r>
                    </a:p>
                    <a:p>
                      <a:pPr algn="l" fontAlgn="b"/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REGDN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NSRS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 RRSFFR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ECRS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HASL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LASL</a:t>
                      </a:r>
                    </a:p>
                    <a:p>
                      <a:pPr algn="l" fontAlgn="b"/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848829606"/>
                  </a:ext>
                </a:extLst>
              </a:tr>
              <a:tr h="27867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60-Day Load Resource Data in SCED (MODIFY)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60-Day SCED Disclosure Reports </a:t>
                      </a:r>
                    </a:p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NP3-965-ER |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Rpt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ID: 13052</a:t>
                      </a:r>
                    </a:p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Zip Filename:</a:t>
                      </a:r>
                    </a:p>
                    <a:p>
                      <a:pPr algn="l" fontAlgn="b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ext.00013052.0000000000000000.YYYYMMDD.HHMMSS.60_Day_SCED_Disclosure.zip</a:t>
                      </a:r>
                    </a:p>
                    <a:p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  <a:p>
                      <a:pPr algn="l" fontAlgn="b"/>
                      <a:r>
                        <a:rPr lang="en-US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 File within Zip: </a:t>
                      </a:r>
                      <a:r>
                        <a:rPr lang="en-US" sz="1000" b="0" i="0" kern="1200" dirty="0">
                          <a:solidFill>
                            <a:schemeClr val="dk1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60d_Load_Resource_Data_in_SCED-DD-MMM-YY.csv </a:t>
                      </a:r>
                      <a:endParaRPr lang="en-US" sz="1000" b="0" i="0" u="none" strike="noStrike" kern="1200" dirty="0">
                        <a:solidFill>
                          <a:srgbClr val="000000"/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NSPIN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RRSFFR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RRSPFR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RRSUFR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ECRS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Awards REGDN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Ramp Rate 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Ramp Rate Down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Self Provided RRSFFR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Self Provided RRSUFR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Self Provided ECRS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NSPIN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ECRS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AS Capability REGDN 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REGUP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REGDN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RRS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NSRS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 RRSFFR</a:t>
                      </a:r>
                    </a:p>
                    <a:p>
                      <a:pPr algn="l" fontAlgn="b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Ancillary Service ECRS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HASL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LASL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68495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9612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59892-DBF3-9C08-04C8-82E221E89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42EA-CF11-65FE-E55A-03EFFEDD1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94285"/>
          </a:xfrm>
        </p:spPr>
        <p:txBody>
          <a:bodyPr/>
          <a:lstStyle/>
          <a:p>
            <a:r>
              <a:rPr lang="en-US" sz="2400" dirty="0"/>
              <a:t>Release Summary of Product Changes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12B49-AF7D-2C38-5DB2-648F4740E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44281"/>
            <a:ext cx="8382000" cy="4992801"/>
          </a:xfrm>
        </p:spPr>
        <p:txBody>
          <a:bodyPr/>
          <a:lstStyle/>
          <a:p>
            <a:pPr marL="0" indent="0">
              <a:buNone/>
            </a:pPr>
            <a:endParaRPr lang="en-US" sz="1100" dirty="0">
              <a:latin typeface="Segoe UI" panose="020B0502040204020203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Segoe UI" panose="020B0502040204020203" pitchFamily="34" charset="0"/>
              <a:ea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2AFC16-E58D-4F40-4166-20E46584C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081BA7C-9408-D5D8-A596-8A4BFB7F099B}"/>
              </a:ext>
            </a:extLst>
          </p:cNvPr>
          <p:cNvSpPr txBox="1">
            <a:spLocks/>
          </p:cNvSpPr>
          <p:nvPr/>
        </p:nvSpPr>
        <p:spPr>
          <a:xfrm>
            <a:off x="457200" y="3636472"/>
            <a:ext cx="8534400" cy="24359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8CE9D0B-4701-28C6-6BA1-8B9D88E45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206261"/>
              </p:ext>
            </p:extLst>
          </p:nvPr>
        </p:nvGraphicFramePr>
        <p:xfrm>
          <a:off x="152400" y="2024193"/>
          <a:ext cx="8839199" cy="26083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485906168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1843117842"/>
                    </a:ext>
                  </a:extLst>
                </a:gridCol>
                <a:gridCol w="3657599">
                  <a:extLst>
                    <a:ext uri="{9D8B030D-6E8A-4147-A177-3AD203B41FA5}">
                      <a16:colId xmlns:a16="http://schemas.microsoft.com/office/drawing/2014/main" val="2612176562"/>
                    </a:ext>
                  </a:extLst>
                </a:gridCol>
              </a:tblGrid>
              <a:tr h="391564">
                <a:tc>
                  <a:txBody>
                    <a:bodyPr/>
                    <a:lstStyle/>
                    <a:p>
                      <a:pPr algn="l" fontAlgn="b">
                        <a:lnSpc>
                          <a:spcPts val="1440"/>
                        </a:lnSpc>
                        <a:buNone/>
                      </a:pPr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Type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Product Details</a:t>
                      </a: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sng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Summary of Change: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3111379905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MODIFY</a:t>
                      </a:r>
                    </a:p>
                  </a:txBody>
                  <a:tcPr marL="7403" marR="7403" marT="740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QSE Load Ratio Share 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NP4-34-CD | </a:t>
                      </a:r>
                      <a:r>
                        <a:rPr lang="en-US" sz="1100" u="none" strike="noStrike" dirty="0" err="1">
                          <a:effectLst/>
                        </a:rPr>
                        <a:t>Rpt</a:t>
                      </a:r>
                      <a:r>
                        <a:rPr lang="en-US" sz="1100" u="none" strike="noStrike" dirty="0">
                          <a:effectLst/>
                        </a:rPr>
                        <a:t> ID 12335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Modify LRS value column to round to 15 decimal places (removal of existing exponential value in column)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92254252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MODIFY</a:t>
                      </a:r>
                    </a:p>
                  </a:txBody>
                  <a:tcPr marL="7403" marR="7403" marT="740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200" u="none" strike="noStrike" dirty="0">
                        <a:effectLst/>
                      </a:endParaRP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3d DAM Highest Price AS Offer Selected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NP3-915-EX | </a:t>
                      </a:r>
                      <a:r>
                        <a:rPr lang="en-US" sz="1100" u="none" strike="noStrike" dirty="0" err="1">
                          <a:effectLst/>
                        </a:rPr>
                        <a:t>Rpt</a:t>
                      </a:r>
                      <a:r>
                        <a:rPr lang="en-US" sz="1100" u="none" strike="noStrike" dirty="0">
                          <a:effectLst/>
                        </a:rPr>
                        <a:t> ID 13018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Removal of Batch ID column while applying additional rounding logic</a:t>
                      </a: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1295411759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MODIFY</a:t>
                      </a:r>
                    </a:p>
                  </a:txBody>
                  <a:tcPr marL="7403" marR="7403" marT="7403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dirty="0"/>
                        <a:t>Available Resource Planned Outage Capacity Margin_7 Day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dirty="0"/>
                        <a:t> NP3-162-CD | </a:t>
                      </a:r>
                      <a:r>
                        <a:rPr lang="en-US" sz="1200" dirty="0" err="1"/>
                        <a:t>Rpt</a:t>
                      </a:r>
                      <a:r>
                        <a:rPr lang="en-US" sz="1200" dirty="0"/>
                        <a:t> ID 22469</a:t>
                      </a:r>
                    </a:p>
                    <a:p>
                      <a:pPr algn="l" fontAlgn="b">
                        <a:buNone/>
                      </a:pPr>
                      <a:br>
                        <a:rPr lang="en-US" sz="1200" dirty="0"/>
                      </a:br>
                      <a:r>
                        <a:rPr lang="en-US" sz="1200" dirty="0"/>
                        <a:t>Available Resource Planned Outage Capacity Margin_7 Day Plus</a:t>
                      </a:r>
                    </a:p>
                    <a:p>
                      <a:pPr algn="l" fontAlgn="b">
                        <a:buNone/>
                      </a:pPr>
                      <a:r>
                        <a:rPr lang="en-US" sz="1200" dirty="0"/>
                        <a:t> NP3-161-CD | </a:t>
                      </a:r>
                      <a:r>
                        <a:rPr lang="en-US" sz="1200" dirty="0" err="1"/>
                        <a:t>Rpt</a:t>
                      </a:r>
                      <a:r>
                        <a:rPr lang="en-US" sz="1200" dirty="0"/>
                        <a:t> ID 22470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dirty="0"/>
                        <a:t>Removal of ESR MWs in the </a:t>
                      </a:r>
                      <a:r>
                        <a:rPr lang="en-US" sz="1200" dirty="0" err="1"/>
                        <a:t>AggApprovedResourcePOCnonIRRnonPUN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 err="1"/>
                        <a:t>AggReceivedResourcePOCnonIRRnonPUN</a:t>
                      </a:r>
                      <a:r>
                        <a:rPr lang="en-US" sz="1200" dirty="0"/>
                        <a:t> columns. </a:t>
                      </a:r>
                    </a:p>
                    <a:p>
                      <a:pPr algn="l" fontAlgn="b">
                        <a:buNone/>
                      </a:pPr>
                      <a:endParaRPr lang="en-US" sz="1200" dirty="0"/>
                    </a:p>
                    <a:p>
                      <a:pPr algn="l" fontAlgn="b">
                        <a:buNone/>
                      </a:pPr>
                      <a:r>
                        <a:rPr lang="en-US" sz="1200" dirty="0"/>
                        <a:t>These were unintentionally included due to how ESRs were redefined as part of RTCB.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03" marR="7403" marT="7403" marB="0" anchor="b"/>
                </a:tc>
                <a:extLst>
                  <a:ext uri="{0D108BD9-81ED-4DB2-BD59-A6C34878D82A}">
                    <a16:rowId xmlns:a16="http://schemas.microsoft.com/office/drawing/2014/main" val="93022025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F70ECEC-5F3E-D84C-B9C8-3CEC7950A3B8}"/>
              </a:ext>
            </a:extLst>
          </p:cNvPr>
          <p:cNvSpPr txBox="1"/>
          <p:nvPr/>
        </p:nvSpPr>
        <p:spPr>
          <a:xfrm>
            <a:off x="457200" y="1066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addition to the Disclosure Product changes being implemented during the 2026-R1 release, the following products will also be updated:</a:t>
            </a:r>
          </a:p>
        </p:txBody>
      </p:sp>
    </p:spTree>
    <p:extLst>
      <p:ext uri="{BB962C8B-B14F-4D97-AF65-F5344CB8AC3E}">
        <p14:creationId xmlns:p14="http://schemas.microsoft.com/office/powerpoint/2010/main" val="51567028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openxmlformats.org/package/2006/metadata/core-properties"/>
    <ds:schemaRef ds:uri="http://purl.org/dc/terms/"/>
    <ds:schemaRef ds:uri="c34af464-7aa1-4edd-9be4-83dffc1cb926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284654</TotalTime>
  <Words>847</Words>
  <Application>Microsoft Office PowerPoint</Application>
  <PresentationFormat>On-screen Show (4:3)</PresentationFormat>
  <Paragraphs>185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 Narrow</vt:lpstr>
      <vt:lpstr>Arial</vt:lpstr>
      <vt:lpstr>Calibri</vt:lpstr>
      <vt:lpstr>Segoe UI</vt:lpstr>
      <vt:lpstr>1_Custom Design</vt:lpstr>
      <vt:lpstr>Office Theme</vt:lpstr>
      <vt:lpstr>Custom Design</vt:lpstr>
      <vt:lpstr>PowerPoint Presentation</vt:lpstr>
      <vt:lpstr>RTC Report Information: General Information</vt:lpstr>
      <vt:lpstr>RTC Disclosure Product Changes: Summary</vt:lpstr>
      <vt:lpstr>RTC Disclosure Product Package Details</vt:lpstr>
      <vt:lpstr>Report Impact Summary: Modifications</vt:lpstr>
      <vt:lpstr>Release Summary of Product Changes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Lavas, Jamie</cp:lastModifiedBy>
  <cp:revision>2768</cp:revision>
  <cp:lastPrinted>2020-02-05T17:47:59Z</cp:lastPrinted>
  <dcterms:created xsi:type="dcterms:W3CDTF">2016-01-21T15:20:31Z</dcterms:created>
  <dcterms:modified xsi:type="dcterms:W3CDTF">2026-01-22T00:30:16Z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2025-04-17T00:44:13Z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2a882c6f-0ca6-45a2-b14a-5c36bc8b6e36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