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256" r:id="rId6"/>
    <p:sldId id="2147482324" r:id="rId7"/>
    <p:sldId id="2147473856" r:id="rId8"/>
    <p:sldId id="2147473844" r:id="rId9"/>
    <p:sldId id="2147482326" r:id="rId10"/>
    <p:sldId id="2147482327" r:id="rId11"/>
    <p:sldId id="2147473845" r:id="rId12"/>
    <p:sldId id="2147482323" r:id="rId13"/>
    <p:sldId id="2147482329" r:id="rId14"/>
    <p:sldId id="2147482325" r:id="rId15"/>
    <p:sldId id="9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C08BFF-6BCD-42FF-A23A-F590E4DE377E}">
          <p14:sldIdLst>
            <p14:sldId id="256"/>
          </p14:sldIdLst>
        </p14:section>
        <p14:section name="Untitled Section" id="{6B53E596-65CE-4B34-B5B4-D3B9D8110169}">
          <p14:sldIdLst>
            <p14:sldId id="2147482324"/>
            <p14:sldId id="2147473856"/>
            <p14:sldId id="2147473844"/>
            <p14:sldId id="2147482326"/>
            <p14:sldId id="2147482327"/>
            <p14:sldId id="2147473845"/>
            <p14:sldId id="2147482323"/>
            <p14:sldId id="2147482329"/>
            <p14:sldId id="2147482325"/>
            <p14:sldId id="9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0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9FDC1-C8C0-4D2B-A4DA-B8C9832F003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DCA62-0A73-47DA-9936-C61A8FC198DF}">
      <dgm:prSet phldrT="[Text]" phldr="0"/>
      <dgm:spPr/>
      <dgm:t>
        <a:bodyPr/>
        <a:lstStyle/>
        <a:p>
          <a:r>
            <a:rPr lang="en-US"/>
            <a:t>Q1</a:t>
          </a:r>
        </a:p>
      </dgm:t>
    </dgm:pt>
    <dgm:pt modelId="{7AD7BEEC-CD3C-48DB-BE82-A70863E9DF28}" type="parTrans" cxnId="{C208453A-70D9-4C60-A5CA-8B6B7F916B1A}">
      <dgm:prSet/>
      <dgm:spPr/>
      <dgm:t>
        <a:bodyPr/>
        <a:lstStyle/>
        <a:p>
          <a:endParaRPr lang="en-US"/>
        </a:p>
      </dgm:t>
    </dgm:pt>
    <dgm:pt modelId="{05B86BB9-E0C6-41F4-BA2A-B37773BF052A}" type="sibTrans" cxnId="{C208453A-70D9-4C60-A5CA-8B6B7F916B1A}">
      <dgm:prSet/>
      <dgm:spPr/>
      <dgm:t>
        <a:bodyPr/>
        <a:lstStyle/>
        <a:p>
          <a:endParaRPr lang="en-US"/>
        </a:p>
      </dgm:t>
    </dgm:pt>
    <dgm:pt modelId="{FD91FCC8-2741-4F17-9847-14E4F14D5A45}">
      <dgm:prSet phldrT="[Text]" phldr="0" custT="1"/>
      <dgm:spPr/>
      <dgm:t>
        <a:bodyPr/>
        <a:lstStyle/>
        <a:p>
          <a:r>
            <a:rPr lang="en-US" sz="1100" dirty="0"/>
            <a:t>Ongoing development and ERCOT testing for the MPSP </a:t>
          </a:r>
          <a:endParaRPr lang="en-US" sz="1100" b="1" dirty="0"/>
        </a:p>
      </dgm:t>
    </dgm:pt>
    <dgm:pt modelId="{2ED73E11-4F87-473C-A73C-CEA2E6D00CCD}" type="parTrans" cxnId="{BB67EF40-8659-4082-9371-BB38DD18BB72}">
      <dgm:prSet/>
      <dgm:spPr/>
      <dgm:t>
        <a:bodyPr/>
        <a:lstStyle/>
        <a:p>
          <a:endParaRPr lang="en-US"/>
        </a:p>
      </dgm:t>
    </dgm:pt>
    <dgm:pt modelId="{4D866D4A-44E1-485B-9D14-91219E96FE45}" type="sibTrans" cxnId="{BB67EF40-8659-4082-9371-BB38DD18BB72}">
      <dgm:prSet/>
      <dgm:spPr/>
      <dgm:t>
        <a:bodyPr/>
        <a:lstStyle/>
        <a:p>
          <a:endParaRPr lang="en-US"/>
        </a:p>
      </dgm:t>
    </dgm:pt>
    <dgm:pt modelId="{302E48A6-3A5B-46E0-A957-7804F72C4EFF}">
      <dgm:prSet phldrT="[Text]" phldr="0"/>
      <dgm:spPr/>
      <dgm:t>
        <a:bodyPr/>
        <a:lstStyle/>
        <a:p>
          <a:r>
            <a:rPr lang="en-US"/>
            <a:t>Q2</a:t>
          </a:r>
        </a:p>
      </dgm:t>
    </dgm:pt>
    <dgm:pt modelId="{FE56A4D5-69FD-4CD1-BD53-E402DDEE8EEC}" type="parTrans" cxnId="{4C5C6C70-1672-4A60-B077-AC5A5CD0626F}">
      <dgm:prSet/>
      <dgm:spPr/>
      <dgm:t>
        <a:bodyPr/>
        <a:lstStyle/>
        <a:p>
          <a:endParaRPr lang="en-US"/>
        </a:p>
      </dgm:t>
    </dgm:pt>
    <dgm:pt modelId="{E508C9DB-36C1-4A97-995E-E6A68A58FC9A}" type="sibTrans" cxnId="{4C5C6C70-1672-4A60-B077-AC5A5CD0626F}">
      <dgm:prSet/>
      <dgm:spPr/>
      <dgm:t>
        <a:bodyPr/>
        <a:lstStyle/>
        <a:p>
          <a:endParaRPr lang="en-US"/>
        </a:p>
      </dgm:t>
    </dgm:pt>
    <dgm:pt modelId="{B36ED88C-016C-4A7A-989D-DD688A578EE9}">
      <dgm:prSet phldrT="[Text]" phldr="0" custT="1"/>
      <dgm:spPr/>
      <dgm:t>
        <a:bodyPr/>
        <a:lstStyle/>
        <a:p>
          <a:r>
            <a:rPr lang="en-US" sz="1100" dirty="0"/>
            <a:t>Begin implementation of new IdP &amp; integrate into ERCOT MPSP test environment</a:t>
          </a:r>
        </a:p>
      </dgm:t>
    </dgm:pt>
    <dgm:pt modelId="{446479F1-D6CA-42B2-8B91-8542FAB0800B}" type="parTrans" cxnId="{98889D05-DABC-4ED2-A311-CCF66A444C37}">
      <dgm:prSet/>
      <dgm:spPr/>
      <dgm:t>
        <a:bodyPr/>
        <a:lstStyle/>
        <a:p>
          <a:endParaRPr lang="en-US"/>
        </a:p>
      </dgm:t>
    </dgm:pt>
    <dgm:pt modelId="{C665A6C8-9914-4DB3-9755-E4CF4567E1B9}" type="sibTrans" cxnId="{98889D05-DABC-4ED2-A311-CCF66A444C37}">
      <dgm:prSet/>
      <dgm:spPr/>
      <dgm:t>
        <a:bodyPr/>
        <a:lstStyle/>
        <a:p>
          <a:endParaRPr lang="en-US"/>
        </a:p>
      </dgm:t>
    </dgm:pt>
    <dgm:pt modelId="{50ABB2E8-DAD0-454F-9CEA-669470B6F6EC}">
      <dgm:prSet phldrT="[Text]" phldr="0"/>
      <dgm:spPr/>
      <dgm:t>
        <a:bodyPr/>
        <a:lstStyle/>
        <a:p>
          <a:r>
            <a:rPr lang="en-US"/>
            <a:t>Q3</a:t>
          </a:r>
        </a:p>
      </dgm:t>
    </dgm:pt>
    <dgm:pt modelId="{BBCBA47A-961A-417C-BCB2-62A5ADE99621}" type="parTrans" cxnId="{A5CDEAF9-7754-4D26-82E1-41FA6ABACD9C}">
      <dgm:prSet/>
      <dgm:spPr/>
      <dgm:t>
        <a:bodyPr/>
        <a:lstStyle/>
        <a:p>
          <a:endParaRPr lang="en-US"/>
        </a:p>
      </dgm:t>
    </dgm:pt>
    <dgm:pt modelId="{AE9F25F5-C55B-4DA3-BB7A-1F5D0BC684A5}" type="sibTrans" cxnId="{A5CDEAF9-7754-4D26-82E1-41FA6ABACD9C}">
      <dgm:prSet/>
      <dgm:spPr/>
      <dgm:t>
        <a:bodyPr/>
        <a:lstStyle/>
        <a:p>
          <a:endParaRPr lang="en-US"/>
        </a:p>
      </dgm:t>
    </dgm:pt>
    <dgm:pt modelId="{DD0E1092-D497-47CA-81EA-5D5E690374BB}">
      <dgm:prSet phldrT="[Text]" phldr="0" custT="1"/>
      <dgm:spPr/>
      <dgm:t>
        <a:bodyPr/>
        <a:lstStyle/>
        <a:p>
          <a:r>
            <a:rPr lang="en-US" sz="1100" dirty="0"/>
            <a:t>Stakeholder data collection - new data in alignment with MPSP and NPRRs, in support of testing and go-live readiness (July)</a:t>
          </a:r>
        </a:p>
      </dgm:t>
    </dgm:pt>
    <dgm:pt modelId="{C95D8153-3D81-420C-BDBB-850A3D5D1803}" type="parTrans" cxnId="{F778DCD0-8F3F-49EC-9706-0043AFFBFBC0}">
      <dgm:prSet/>
      <dgm:spPr/>
      <dgm:t>
        <a:bodyPr/>
        <a:lstStyle/>
        <a:p>
          <a:endParaRPr lang="en-US"/>
        </a:p>
      </dgm:t>
    </dgm:pt>
    <dgm:pt modelId="{B6258C6A-E2B2-4170-A298-E1F2066087A5}" type="sibTrans" cxnId="{F778DCD0-8F3F-49EC-9706-0043AFFBFBC0}">
      <dgm:prSet/>
      <dgm:spPr/>
      <dgm:t>
        <a:bodyPr/>
        <a:lstStyle/>
        <a:p>
          <a:endParaRPr lang="en-US"/>
        </a:p>
      </dgm:t>
    </dgm:pt>
    <dgm:pt modelId="{CAD88F7A-DFC3-4B7B-9802-E675CCBBC4E8}">
      <dgm:prSet phldrT="[Text]" phldr="0" custT="1"/>
      <dgm:spPr/>
      <dgm:t>
        <a:bodyPr/>
        <a:lstStyle/>
        <a:p>
          <a:r>
            <a:rPr lang="en-US" sz="1100" i="1" dirty="0"/>
            <a:t>Target Release in October </a:t>
          </a:r>
          <a:r>
            <a:rPr lang="en-US" sz="1100" i="0" dirty="0"/>
            <a:t>(</a:t>
          </a:r>
          <a:r>
            <a:rPr lang="en-US" sz="1100" dirty="0"/>
            <a:t>earliest opportunity for MPSP Go-Live; next is April 2027, due to blackout period for Weatherization Inspections)</a:t>
          </a:r>
        </a:p>
      </dgm:t>
    </dgm:pt>
    <dgm:pt modelId="{538B0C0E-47E3-43DF-9C3E-8B66D718EC32}" type="parTrans" cxnId="{959F6AA4-C188-47E3-B36E-D3E571A915F7}">
      <dgm:prSet/>
      <dgm:spPr/>
      <dgm:t>
        <a:bodyPr/>
        <a:lstStyle/>
        <a:p>
          <a:endParaRPr lang="en-US"/>
        </a:p>
      </dgm:t>
    </dgm:pt>
    <dgm:pt modelId="{63B39746-2423-401B-B573-0485B36EC428}" type="sibTrans" cxnId="{959F6AA4-C188-47E3-B36E-D3E571A915F7}">
      <dgm:prSet/>
      <dgm:spPr/>
      <dgm:t>
        <a:bodyPr/>
        <a:lstStyle/>
        <a:p>
          <a:endParaRPr lang="en-US"/>
        </a:p>
      </dgm:t>
    </dgm:pt>
    <dgm:pt modelId="{2007B812-B5FA-4341-8BFF-8141D92140C4}">
      <dgm:prSet phldrT="[Text]" phldr="0" custT="1"/>
      <dgm:spPr/>
      <dgm:t>
        <a:bodyPr/>
        <a:lstStyle/>
        <a:p>
          <a:r>
            <a:rPr lang="en-US" sz="1100" dirty="0"/>
            <a:t>Stakeholder education - training on MPSP with new IdP (multiple opportunities, July-September)</a:t>
          </a:r>
        </a:p>
      </dgm:t>
    </dgm:pt>
    <dgm:pt modelId="{D9B2080D-58CD-40D5-8EB7-1BFB2A2F3C87}" type="parTrans" cxnId="{ADB02983-9169-44CF-AA77-579C63BC0B96}">
      <dgm:prSet/>
      <dgm:spPr/>
      <dgm:t>
        <a:bodyPr/>
        <a:lstStyle/>
        <a:p>
          <a:endParaRPr lang="en-US"/>
        </a:p>
      </dgm:t>
    </dgm:pt>
    <dgm:pt modelId="{EEE6D328-A141-47DE-A319-10959A1BBD42}" type="sibTrans" cxnId="{ADB02983-9169-44CF-AA77-579C63BC0B96}">
      <dgm:prSet/>
      <dgm:spPr/>
      <dgm:t>
        <a:bodyPr/>
        <a:lstStyle/>
        <a:p>
          <a:endParaRPr lang="en-US"/>
        </a:p>
      </dgm:t>
    </dgm:pt>
    <dgm:pt modelId="{B58FB840-DB78-4890-980F-3F93B2C1D670}">
      <dgm:prSet phldrT="[Text]" phldr="0" custT="1"/>
      <dgm:spPr/>
      <dgm:t>
        <a:bodyPr/>
        <a:lstStyle/>
        <a:p>
          <a:r>
            <a:rPr lang="en-US" sz="1100" dirty="0"/>
            <a:t>Target for Board of Directors approval of related NPRR1302, NPRR1303, NPRR1306 (June)</a:t>
          </a:r>
        </a:p>
      </dgm:t>
    </dgm:pt>
    <dgm:pt modelId="{FD0E035C-6ABE-47F5-A1CC-744E79C4A7B8}" type="parTrans" cxnId="{D4069DEA-12C7-463D-96D1-88A9EBA20951}">
      <dgm:prSet/>
      <dgm:spPr/>
      <dgm:t>
        <a:bodyPr/>
        <a:lstStyle/>
        <a:p>
          <a:endParaRPr lang="en-US"/>
        </a:p>
      </dgm:t>
    </dgm:pt>
    <dgm:pt modelId="{820E227C-1C42-4D31-8846-12C223B575F6}" type="sibTrans" cxnId="{D4069DEA-12C7-463D-96D1-88A9EBA20951}">
      <dgm:prSet/>
      <dgm:spPr/>
      <dgm:t>
        <a:bodyPr/>
        <a:lstStyle/>
        <a:p>
          <a:endParaRPr lang="en-US"/>
        </a:p>
      </dgm:t>
    </dgm:pt>
    <dgm:pt modelId="{DE616A4E-8AD9-4CB5-A6E0-B04F74D5E1AF}">
      <dgm:prSet phldrT="[Text]" phldr="0"/>
      <dgm:spPr/>
      <dgm:t>
        <a:bodyPr/>
        <a:lstStyle/>
        <a:p>
          <a:r>
            <a:rPr lang="en-US"/>
            <a:t>Q4</a:t>
          </a:r>
        </a:p>
      </dgm:t>
    </dgm:pt>
    <dgm:pt modelId="{72098ACA-5A1D-40DC-A843-20941F38F74B}" type="parTrans" cxnId="{5D26B376-389C-46CF-8898-91449B72D077}">
      <dgm:prSet/>
      <dgm:spPr/>
      <dgm:t>
        <a:bodyPr/>
        <a:lstStyle/>
        <a:p>
          <a:endParaRPr lang="en-US"/>
        </a:p>
      </dgm:t>
    </dgm:pt>
    <dgm:pt modelId="{95C12F1F-4750-4798-BF15-7D99BAE73896}" type="sibTrans" cxnId="{5D26B376-389C-46CF-8898-91449B72D077}">
      <dgm:prSet/>
      <dgm:spPr/>
      <dgm:t>
        <a:bodyPr/>
        <a:lstStyle/>
        <a:p>
          <a:endParaRPr lang="en-US"/>
        </a:p>
      </dgm:t>
    </dgm:pt>
    <dgm:pt modelId="{7F236802-EEF0-4E1C-ACFB-2BBBDCAF3353}">
      <dgm:prSet phldrT="[Text]" phldr="0" custT="1"/>
      <dgm:spPr/>
      <dgm:t>
        <a:bodyPr/>
        <a:lstStyle/>
        <a:p>
          <a:r>
            <a:rPr lang="en-US" sz="1100" dirty="0"/>
            <a:t>Stakeholder sandbox testing (August-September)</a:t>
          </a:r>
        </a:p>
      </dgm:t>
    </dgm:pt>
    <dgm:pt modelId="{35F71C8A-F14B-4B3D-9C52-BD95ED7E3E42}" type="parTrans" cxnId="{F41473D0-7EEF-4A84-AC4A-DF125C69DC72}">
      <dgm:prSet/>
      <dgm:spPr/>
      <dgm:t>
        <a:bodyPr/>
        <a:lstStyle/>
        <a:p>
          <a:endParaRPr lang="en-US"/>
        </a:p>
      </dgm:t>
    </dgm:pt>
    <dgm:pt modelId="{02A626B0-B348-4CFC-9735-F72CC67FDF94}" type="sibTrans" cxnId="{F41473D0-7EEF-4A84-AC4A-DF125C69DC72}">
      <dgm:prSet/>
      <dgm:spPr/>
      <dgm:t>
        <a:bodyPr/>
        <a:lstStyle/>
        <a:p>
          <a:endParaRPr lang="en-US"/>
        </a:p>
      </dgm:t>
    </dgm:pt>
    <dgm:pt modelId="{FDE781C1-831F-4FA2-9775-4DC94B63D4CA}">
      <dgm:prSet phldrT="[Text]" phldr="0" custT="1"/>
      <dgm:spPr/>
      <dgm:t>
        <a:bodyPr/>
        <a:lstStyle/>
        <a:p>
          <a:r>
            <a:rPr lang="en-US" sz="1100"/>
            <a:t>Ongoing stabilization support &amp; additional education, as needed</a:t>
          </a:r>
        </a:p>
      </dgm:t>
    </dgm:pt>
    <dgm:pt modelId="{EA2016E7-0076-45BA-BDC3-ECD2CD034D38}" type="parTrans" cxnId="{BE4BE037-CAF9-44E7-86CF-0E4DF9463B30}">
      <dgm:prSet/>
      <dgm:spPr/>
      <dgm:t>
        <a:bodyPr/>
        <a:lstStyle/>
        <a:p>
          <a:endParaRPr lang="en-US"/>
        </a:p>
      </dgm:t>
    </dgm:pt>
    <dgm:pt modelId="{24496658-119C-430E-95AB-185B751E978A}" type="sibTrans" cxnId="{BE4BE037-CAF9-44E7-86CF-0E4DF9463B30}">
      <dgm:prSet/>
      <dgm:spPr/>
      <dgm:t>
        <a:bodyPr/>
        <a:lstStyle/>
        <a:p>
          <a:endParaRPr lang="en-US"/>
        </a:p>
      </dgm:t>
    </dgm:pt>
    <dgm:pt modelId="{9E11F4D0-B28D-4365-8B0B-89433C081B66}">
      <dgm:prSet phldrT="[Text]" phldr="0" custT="1"/>
      <dgm:spPr/>
      <dgm:t>
        <a:bodyPr/>
        <a:lstStyle/>
        <a:p>
          <a:r>
            <a:rPr lang="en-US" sz="1100" dirty="0"/>
            <a:t>Ongoing MPSP development and ERCOT testing</a:t>
          </a:r>
        </a:p>
      </dgm:t>
    </dgm:pt>
    <dgm:pt modelId="{06DB8224-1C40-4D1F-957C-2A35B476F131}" type="parTrans" cxnId="{F0A939C2-1F38-490E-857E-6FE3AB0E2DA3}">
      <dgm:prSet/>
      <dgm:spPr/>
      <dgm:t>
        <a:bodyPr/>
        <a:lstStyle/>
        <a:p>
          <a:endParaRPr lang="en-US"/>
        </a:p>
      </dgm:t>
    </dgm:pt>
    <dgm:pt modelId="{7269BB57-67FC-4236-BFD4-945C70D21683}" type="sibTrans" cxnId="{F0A939C2-1F38-490E-857E-6FE3AB0E2DA3}">
      <dgm:prSet/>
      <dgm:spPr/>
      <dgm:t>
        <a:bodyPr/>
        <a:lstStyle/>
        <a:p>
          <a:endParaRPr lang="en-US"/>
        </a:p>
      </dgm:t>
    </dgm:pt>
    <dgm:pt modelId="{0D255F91-2C7C-4A43-92C1-6D374D6602E2}">
      <dgm:prSet phldrT="[Text]" phldr="0" custT="1"/>
      <dgm:spPr/>
      <dgm:t>
        <a:bodyPr/>
        <a:lstStyle/>
        <a:p>
          <a:r>
            <a:rPr lang="en-US" sz="1100" dirty="0"/>
            <a:t>Review &amp; Feedback (February/March TWG): MPSP scope and objectives &amp; NPRR relationship to digitization of forms &amp; new IdP</a:t>
          </a:r>
        </a:p>
      </dgm:t>
    </dgm:pt>
    <dgm:pt modelId="{E3F5BF82-BD14-4BF8-906E-84E3E5139EEA}" type="parTrans" cxnId="{E5046D56-ED59-46EC-BD21-AB944C9A154F}">
      <dgm:prSet/>
      <dgm:spPr/>
      <dgm:t>
        <a:bodyPr/>
        <a:lstStyle/>
        <a:p>
          <a:endParaRPr lang="en-US"/>
        </a:p>
      </dgm:t>
    </dgm:pt>
    <dgm:pt modelId="{45C6D5D6-458C-4595-9E63-79D880E6023E}" type="sibTrans" cxnId="{E5046D56-ED59-46EC-BD21-AB944C9A154F}">
      <dgm:prSet/>
      <dgm:spPr/>
      <dgm:t>
        <a:bodyPr/>
        <a:lstStyle/>
        <a:p>
          <a:endParaRPr lang="en-US"/>
        </a:p>
      </dgm:t>
    </dgm:pt>
    <dgm:pt modelId="{ECBCD8FD-BAC6-42AC-80FC-89F8BA27EF88}">
      <dgm:prSet phldrT="[Text]" phldr="0" custT="1"/>
      <dgm:spPr/>
      <dgm:t>
        <a:bodyPr/>
        <a:lstStyle/>
        <a:p>
          <a:r>
            <a:rPr lang="en-US" sz="1100"/>
            <a:t>Share initial 2027 wave plan to digitize the remaining 60+ forms in scope</a:t>
          </a:r>
        </a:p>
      </dgm:t>
    </dgm:pt>
    <dgm:pt modelId="{608C146B-CF9C-4012-BBDD-F3D23F189FAE}" type="parTrans" cxnId="{EF2373B5-0B5D-4C99-8605-C05FC494A94B}">
      <dgm:prSet/>
      <dgm:spPr/>
      <dgm:t>
        <a:bodyPr/>
        <a:lstStyle/>
        <a:p>
          <a:endParaRPr lang="en-US"/>
        </a:p>
      </dgm:t>
    </dgm:pt>
    <dgm:pt modelId="{52069B12-1D6B-497F-9C56-5160655C7DB2}" type="sibTrans" cxnId="{EF2373B5-0B5D-4C99-8605-C05FC494A94B}">
      <dgm:prSet/>
      <dgm:spPr/>
      <dgm:t>
        <a:bodyPr/>
        <a:lstStyle/>
        <a:p>
          <a:endParaRPr lang="en-US"/>
        </a:p>
      </dgm:t>
    </dgm:pt>
    <dgm:pt modelId="{26E7D81C-9A01-4E37-B4A5-03E633D0F01B}">
      <dgm:prSet phldrT="[Text]" phldr="0" custT="1"/>
      <dgm:spPr/>
      <dgm:t>
        <a:bodyPr/>
        <a:lstStyle/>
        <a:p>
          <a:r>
            <a:rPr lang="en-US" sz="1100" dirty="0"/>
            <a:t>Share </a:t>
          </a:r>
          <a:r>
            <a:rPr lang="en-US" sz="1100" i="1" dirty="0"/>
            <a:t>targeted</a:t>
          </a:r>
          <a:r>
            <a:rPr lang="en-US" sz="1100" dirty="0"/>
            <a:t> implementation timelines for MPSP (March TWG)</a:t>
          </a:r>
        </a:p>
      </dgm:t>
    </dgm:pt>
    <dgm:pt modelId="{6E0B7F6F-C60D-4648-BB82-09F530195FC5}" type="parTrans" cxnId="{45763F1B-9662-4898-A73B-8D967148913A}">
      <dgm:prSet/>
      <dgm:spPr/>
      <dgm:t>
        <a:bodyPr/>
        <a:lstStyle/>
        <a:p>
          <a:endParaRPr lang="en-US"/>
        </a:p>
      </dgm:t>
    </dgm:pt>
    <dgm:pt modelId="{025ABEC6-2AAD-493D-BB60-D90F31F7A4EE}" type="sibTrans" cxnId="{45763F1B-9662-4898-A73B-8D967148913A}">
      <dgm:prSet/>
      <dgm:spPr/>
      <dgm:t>
        <a:bodyPr/>
        <a:lstStyle/>
        <a:p>
          <a:endParaRPr lang="en-US"/>
        </a:p>
      </dgm:t>
    </dgm:pt>
    <dgm:pt modelId="{87AF3599-DCAC-482C-8D52-B6E493E6031F}">
      <dgm:prSet phldrT="[Text]" phldr="0" custT="1"/>
      <dgm:spPr/>
      <dgm:t>
        <a:bodyPr/>
        <a:lstStyle/>
        <a:p>
          <a:r>
            <a:rPr lang="en-US" sz="1100" dirty="0"/>
            <a:t>Confirm and refine implementation timelines for MPSP</a:t>
          </a:r>
        </a:p>
      </dgm:t>
    </dgm:pt>
    <dgm:pt modelId="{38634398-064D-4C96-8172-3FD7E9FDFE7B}" type="parTrans" cxnId="{E6D0350D-0561-40FB-9954-5F70BBAA7541}">
      <dgm:prSet/>
      <dgm:spPr/>
      <dgm:t>
        <a:bodyPr/>
        <a:lstStyle/>
        <a:p>
          <a:endParaRPr lang="en-US"/>
        </a:p>
      </dgm:t>
    </dgm:pt>
    <dgm:pt modelId="{B8641A01-D02E-417D-AF10-483D63B9E512}" type="sibTrans" cxnId="{E6D0350D-0561-40FB-9954-5F70BBAA7541}">
      <dgm:prSet/>
      <dgm:spPr/>
      <dgm:t>
        <a:bodyPr/>
        <a:lstStyle/>
        <a:p>
          <a:endParaRPr lang="en-US"/>
        </a:p>
      </dgm:t>
    </dgm:pt>
    <dgm:pt modelId="{C5EB01A2-46F2-4C2C-94D8-2CAFF6CE7682}">
      <dgm:prSet phldrT="[Text]" phldr="0" custT="1"/>
      <dgm:spPr/>
      <dgm:t>
        <a:bodyPr/>
        <a:lstStyle/>
        <a:p>
          <a:r>
            <a:rPr lang="en-US" sz="1100" dirty="0"/>
            <a:t>IAM Modernization – onboard implementation vendor &amp; select IdP</a:t>
          </a:r>
        </a:p>
      </dgm:t>
    </dgm:pt>
    <dgm:pt modelId="{A4397CEA-5924-418D-892A-96AF64B2028E}" type="parTrans" cxnId="{F71F54DC-AC4A-4B11-97BB-1202F30859A2}">
      <dgm:prSet/>
      <dgm:spPr/>
      <dgm:t>
        <a:bodyPr/>
        <a:lstStyle/>
        <a:p>
          <a:endParaRPr lang="en-US"/>
        </a:p>
      </dgm:t>
    </dgm:pt>
    <dgm:pt modelId="{C56A3EFB-65A7-455B-A0F1-3C6315C60B22}" type="sibTrans" cxnId="{F71F54DC-AC4A-4B11-97BB-1202F30859A2}">
      <dgm:prSet/>
      <dgm:spPr/>
      <dgm:t>
        <a:bodyPr/>
        <a:lstStyle/>
        <a:p>
          <a:endParaRPr lang="en-US"/>
        </a:p>
      </dgm:t>
    </dgm:pt>
    <dgm:pt modelId="{1192F12A-2F45-4995-8B9A-BE044E8EDB8C}">
      <dgm:prSet phldrT="[Text]" phldr="0" custT="1"/>
      <dgm:spPr/>
      <dgm:t>
        <a:bodyPr/>
        <a:lstStyle/>
        <a:p>
          <a:r>
            <a:rPr lang="en-US" sz="1100" dirty="0"/>
            <a:t>Review &amp; Feedback: approach for MPSP education and sandbox testing, implementation timelines and MP impact details (June TWG)</a:t>
          </a:r>
        </a:p>
      </dgm:t>
    </dgm:pt>
    <dgm:pt modelId="{9471C66B-ED6C-42C7-845F-40B16BC4C18D}" type="parTrans" cxnId="{4C1BAEB2-7BF2-42C2-85DC-81D68248E30F}">
      <dgm:prSet/>
      <dgm:spPr/>
      <dgm:t>
        <a:bodyPr/>
        <a:lstStyle/>
        <a:p>
          <a:endParaRPr lang="en-US"/>
        </a:p>
      </dgm:t>
    </dgm:pt>
    <dgm:pt modelId="{AE43C7E2-542A-40C4-B2DF-661F0B7E5F21}" type="sibTrans" cxnId="{4C1BAEB2-7BF2-42C2-85DC-81D68248E30F}">
      <dgm:prSet/>
      <dgm:spPr/>
      <dgm:t>
        <a:bodyPr/>
        <a:lstStyle/>
        <a:p>
          <a:endParaRPr lang="en-US"/>
        </a:p>
      </dgm:t>
    </dgm:pt>
    <dgm:pt modelId="{E46C7813-C646-4F09-8769-DABABEF9D319}">
      <dgm:prSet phldrT="[Text]" phldr="0" custT="1"/>
      <dgm:spPr/>
      <dgm:t>
        <a:bodyPr/>
        <a:lstStyle/>
        <a:p>
          <a:r>
            <a:rPr lang="en-US" sz="1100" dirty="0"/>
            <a:t>Share initial plan to digitize forms in the MPSP, with priority focus on forms targeted in Oct 2026  (June TWG)</a:t>
          </a:r>
        </a:p>
      </dgm:t>
    </dgm:pt>
    <dgm:pt modelId="{E774B9D1-D2EF-41DA-8EF1-9DF1C7DA705E}" type="parTrans" cxnId="{529A7236-B7FA-43C1-8156-007982093F12}">
      <dgm:prSet/>
      <dgm:spPr/>
      <dgm:t>
        <a:bodyPr/>
        <a:lstStyle/>
        <a:p>
          <a:endParaRPr lang="en-US"/>
        </a:p>
      </dgm:t>
    </dgm:pt>
    <dgm:pt modelId="{09E12076-E972-4836-86E9-6C56CE48DABF}" type="sibTrans" cxnId="{529A7236-B7FA-43C1-8156-007982093F12}">
      <dgm:prSet/>
      <dgm:spPr/>
      <dgm:t>
        <a:bodyPr/>
        <a:lstStyle/>
        <a:p>
          <a:endParaRPr lang="en-US"/>
        </a:p>
      </dgm:t>
    </dgm:pt>
    <dgm:pt modelId="{57ACDBFE-10E0-459D-83E1-1B67A1C4F3BD}">
      <dgm:prSet phldrT="[Text]" phldr="0" custT="1"/>
      <dgm:spPr/>
      <dgm:t>
        <a:bodyPr/>
        <a:lstStyle/>
        <a:p>
          <a:r>
            <a:rPr lang="en-US" sz="1100"/>
            <a:t>Share initial 2027/2028 plan for integrating the new IdP into other external-facing applications</a:t>
          </a:r>
        </a:p>
      </dgm:t>
    </dgm:pt>
    <dgm:pt modelId="{6AFC9FF7-8EA9-4EF7-B8F4-FF03CE7F56AA}" type="parTrans" cxnId="{28A7914F-02F7-446F-B2A3-C27F71373F11}">
      <dgm:prSet/>
      <dgm:spPr/>
      <dgm:t>
        <a:bodyPr/>
        <a:lstStyle/>
        <a:p>
          <a:endParaRPr lang="en-US"/>
        </a:p>
      </dgm:t>
    </dgm:pt>
    <dgm:pt modelId="{2EF3582E-390E-444E-8937-7185240CEE23}" type="sibTrans" cxnId="{28A7914F-02F7-446F-B2A3-C27F71373F11}">
      <dgm:prSet/>
      <dgm:spPr/>
      <dgm:t>
        <a:bodyPr/>
        <a:lstStyle/>
        <a:p>
          <a:endParaRPr lang="en-US"/>
        </a:p>
      </dgm:t>
    </dgm:pt>
    <dgm:pt modelId="{6A6228DE-52D8-4CBC-BC17-C3E3D566ED5E}">
      <dgm:prSet phldrT="[Text]" phldr="0" custT="1"/>
      <dgm:spPr/>
      <dgm:t>
        <a:bodyPr/>
        <a:lstStyle/>
        <a:p>
          <a:r>
            <a:rPr lang="en-US" sz="1100" dirty="0"/>
            <a:t>Checkpoint on path to MPSP October go-live (end of Q2)</a:t>
          </a:r>
        </a:p>
      </dgm:t>
    </dgm:pt>
    <dgm:pt modelId="{201A983A-645E-41B9-B468-6DDEAF15A57B}" type="parTrans" cxnId="{214343CE-5E18-40F8-8621-D1CFB888401D}">
      <dgm:prSet/>
      <dgm:spPr/>
      <dgm:t>
        <a:bodyPr/>
        <a:lstStyle/>
        <a:p>
          <a:endParaRPr lang="en-US"/>
        </a:p>
      </dgm:t>
    </dgm:pt>
    <dgm:pt modelId="{36227953-219E-4EF0-9735-29B5D196F5A0}" type="sibTrans" cxnId="{214343CE-5E18-40F8-8621-D1CFB888401D}">
      <dgm:prSet/>
      <dgm:spPr/>
      <dgm:t>
        <a:bodyPr/>
        <a:lstStyle/>
        <a:p>
          <a:endParaRPr lang="en-US"/>
        </a:p>
      </dgm:t>
    </dgm:pt>
    <dgm:pt modelId="{D00A1C31-3699-48AF-ABF6-9EFA84DE03FA}">
      <dgm:prSet phldrT="[Text]" phldr="0" custT="1"/>
      <dgm:spPr/>
      <dgm:t>
        <a:bodyPr/>
        <a:lstStyle/>
        <a:p>
          <a:r>
            <a:rPr lang="en-US" sz="1100" dirty="0"/>
            <a:t>Review &amp; Feedback: Approach and timeline to digitize remaining ~60 forms in scope</a:t>
          </a:r>
        </a:p>
      </dgm:t>
    </dgm:pt>
    <dgm:pt modelId="{A5DABCAE-B5CE-4668-9295-972BB5FC125D}" type="parTrans" cxnId="{B1B2D93A-7419-4FD5-A1C2-3F08F56465B8}">
      <dgm:prSet/>
      <dgm:spPr/>
      <dgm:t>
        <a:bodyPr/>
        <a:lstStyle/>
        <a:p>
          <a:endParaRPr lang="en-US"/>
        </a:p>
      </dgm:t>
    </dgm:pt>
    <dgm:pt modelId="{41143356-C15D-4D3A-979A-BB65D94CA057}" type="sibTrans" cxnId="{B1B2D93A-7419-4FD5-A1C2-3F08F56465B8}">
      <dgm:prSet/>
      <dgm:spPr/>
      <dgm:t>
        <a:bodyPr/>
        <a:lstStyle/>
        <a:p>
          <a:endParaRPr lang="en-US"/>
        </a:p>
      </dgm:t>
    </dgm:pt>
    <dgm:pt modelId="{2EBF56A6-30F3-44FF-9B3D-092DF92E958A}">
      <dgm:prSet phldrT="[Text]" phldr="0" custT="1"/>
      <dgm:spPr/>
      <dgm:t>
        <a:bodyPr/>
        <a:lstStyle/>
        <a:p>
          <a:r>
            <a:rPr lang="en-US" sz="1100" dirty="0"/>
            <a:t>Review &amp; Feedback: Approach and timelines for integrating the new IdP into other external-facing applications</a:t>
          </a:r>
        </a:p>
      </dgm:t>
    </dgm:pt>
    <dgm:pt modelId="{4021AF18-EF80-404A-9111-CFE21A378822}" type="parTrans" cxnId="{81195007-2040-4F95-9D2E-1BE5FE083A59}">
      <dgm:prSet/>
      <dgm:spPr/>
      <dgm:t>
        <a:bodyPr/>
        <a:lstStyle/>
        <a:p>
          <a:endParaRPr lang="en-US"/>
        </a:p>
      </dgm:t>
    </dgm:pt>
    <dgm:pt modelId="{F7B9D552-ED06-400D-912E-B1793D8C5080}" type="sibTrans" cxnId="{81195007-2040-4F95-9D2E-1BE5FE083A59}">
      <dgm:prSet/>
      <dgm:spPr/>
      <dgm:t>
        <a:bodyPr/>
        <a:lstStyle/>
        <a:p>
          <a:endParaRPr lang="en-US"/>
        </a:p>
      </dgm:t>
    </dgm:pt>
    <dgm:pt modelId="{D2B87D74-DDBE-4238-9340-F134216499B8}" type="pres">
      <dgm:prSet presAssocID="{B1D9FDC1-C8C0-4D2B-A4DA-B8C9832F0036}" presName="linearFlow" presStyleCnt="0">
        <dgm:presLayoutVars>
          <dgm:dir/>
          <dgm:animLvl val="lvl"/>
          <dgm:resizeHandles val="exact"/>
        </dgm:presLayoutVars>
      </dgm:prSet>
      <dgm:spPr/>
    </dgm:pt>
    <dgm:pt modelId="{DF11694B-1D42-44C7-8961-CDEA0BAF5E7A}" type="pres">
      <dgm:prSet presAssocID="{716DCA62-0A73-47DA-9936-C61A8FC198DF}" presName="composite" presStyleCnt="0"/>
      <dgm:spPr/>
    </dgm:pt>
    <dgm:pt modelId="{519954CB-96C6-4F67-9663-BBC8238D7AB8}" type="pres">
      <dgm:prSet presAssocID="{716DCA62-0A73-47DA-9936-C61A8FC198D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43DB9B5-49E0-4A43-A9F3-A005297010C4}" type="pres">
      <dgm:prSet presAssocID="{716DCA62-0A73-47DA-9936-C61A8FC198DF}" presName="descendantText" presStyleLbl="alignAcc1" presStyleIdx="0" presStyleCnt="4">
        <dgm:presLayoutVars>
          <dgm:bulletEnabled val="1"/>
        </dgm:presLayoutVars>
      </dgm:prSet>
      <dgm:spPr/>
    </dgm:pt>
    <dgm:pt modelId="{5327BFB7-68BD-4FFF-A316-6896BB136D8B}" type="pres">
      <dgm:prSet presAssocID="{05B86BB9-E0C6-41F4-BA2A-B37773BF052A}" presName="sp" presStyleCnt="0"/>
      <dgm:spPr/>
    </dgm:pt>
    <dgm:pt modelId="{654F3A52-DF3E-479A-926E-28F1B05DA61F}" type="pres">
      <dgm:prSet presAssocID="{302E48A6-3A5B-46E0-A957-7804F72C4EFF}" presName="composite" presStyleCnt="0"/>
      <dgm:spPr/>
    </dgm:pt>
    <dgm:pt modelId="{269EC754-F75A-42B0-BBF4-EEA976467567}" type="pres">
      <dgm:prSet presAssocID="{302E48A6-3A5B-46E0-A957-7804F72C4EF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5BA8A65-ED9B-4972-B691-CD0B79C78DA0}" type="pres">
      <dgm:prSet presAssocID="{302E48A6-3A5B-46E0-A957-7804F72C4EFF}" presName="descendantText" presStyleLbl="alignAcc1" presStyleIdx="1" presStyleCnt="4" custScaleY="112145">
        <dgm:presLayoutVars>
          <dgm:bulletEnabled val="1"/>
        </dgm:presLayoutVars>
      </dgm:prSet>
      <dgm:spPr/>
    </dgm:pt>
    <dgm:pt modelId="{3853A2BA-A88A-4C58-8A6E-FADF1757C635}" type="pres">
      <dgm:prSet presAssocID="{E508C9DB-36C1-4A97-995E-E6A68A58FC9A}" presName="sp" presStyleCnt="0"/>
      <dgm:spPr/>
    </dgm:pt>
    <dgm:pt modelId="{42128A2E-59C5-4990-92B0-55B0EBC2BDD8}" type="pres">
      <dgm:prSet presAssocID="{50ABB2E8-DAD0-454F-9CEA-669470B6F6EC}" presName="composite" presStyleCnt="0"/>
      <dgm:spPr/>
    </dgm:pt>
    <dgm:pt modelId="{4826BDAB-CFB5-4E47-BA66-C36AE63F6D8D}" type="pres">
      <dgm:prSet presAssocID="{50ABB2E8-DAD0-454F-9CEA-669470B6F6E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CE89A06-7B5C-4D61-B312-A28A51C5C23E}" type="pres">
      <dgm:prSet presAssocID="{50ABB2E8-DAD0-454F-9CEA-669470B6F6EC}" presName="descendantText" presStyleLbl="alignAcc1" presStyleIdx="2" presStyleCnt="4" custScaleY="119970">
        <dgm:presLayoutVars>
          <dgm:bulletEnabled val="1"/>
        </dgm:presLayoutVars>
      </dgm:prSet>
      <dgm:spPr/>
    </dgm:pt>
    <dgm:pt modelId="{885A5E19-4F63-41AC-9F7F-50B8AE16DD79}" type="pres">
      <dgm:prSet presAssocID="{AE9F25F5-C55B-4DA3-BB7A-1F5D0BC684A5}" presName="sp" presStyleCnt="0"/>
      <dgm:spPr/>
    </dgm:pt>
    <dgm:pt modelId="{47AD5318-C239-447A-9500-15C326A72334}" type="pres">
      <dgm:prSet presAssocID="{DE616A4E-8AD9-4CB5-A6E0-B04F74D5E1AF}" presName="composite" presStyleCnt="0"/>
      <dgm:spPr/>
    </dgm:pt>
    <dgm:pt modelId="{C3211416-6957-4B9F-941D-56577E95EAB3}" type="pres">
      <dgm:prSet presAssocID="{DE616A4E-8AD9-4CB5-A6E0-B04F74D5E1A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1075DD3-A9AF-458A-A11C-6D15F141731C}" type="pres">
      <dgm:prSet presAssocID="{DE616A4E-8AD9-4CB5-A6E0-B04F74D5E1A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6BA5C05-EE7F-4449-A975-5A2E5988F7D4}" type="presOf" srcId="{87AF3599-DCAC-482C-8D52-B6E493E6031F}" destId="{ECE89A06-7B5C-4D61-B312-A28A51C5C23E}" srcOrd="0" destOrd="3" presId="urn:microsoft.com/office/officeart/2005/8/layout/chevron2"/>
    <dgm:cxn modelId="{98889D05-DABC-4ED2-A311-CCF66A444C37}" srcId="{302E48A6-3A5B-46E0-A957-7804F72C4EFF}" destId="{B36ED88C-016C-4A7A-989D-DD688A578EE9}" srcOrd="0" destOrd="0" parTransId="{446479F1-D6CA-42B2-8B91-8542FAB0800B}" sibTransId="{C665A6C8-9914-4DB3-9755-E4CF4567E1B9}"/>
    <dgm:cxn modelId="{81195007-2040-4F95-9D2E-1BE5FE083A59}" srcId="{50ABB2E8-DAD0-454F-9CEA-669470B6F6EC}" destId="{2EBF56A6-30F3-44FF-9B3D-092DF92E958A}" srcOrd="5" destOrd="0" parTransId="{4021AF18-EF80-404A-9111-CFE21A378822}" sibTransId="{F7B9D552-ED06-400D-912E-B1793D8C5080}"/>
    <dgm:cxn modelId="{E6D0350D-0561-40FB-9954-5F70BBAA7541}" srcId="{50ABB2E8-DAD0-454F-9CEA-669470B6F6EC}" destId="{87AF3599-DCAC-482C-8D52-B6E493E6031F}" srcOrd="3" destOrd="0" parTransId="{38634398-064D-4C96-8172-3FD7E9FDFE7B}" sibTransId="{B8641A01-D02E-417D-AF10-483D63B9E512}"/>
    <dgm:cxn modelId="{45763F1B-9662-4898-A73B-8D967148913A}" srcId="{716DCA62-0A73-47DA-9936-C61A8FC198DF}" destId="{26E7D81C-9A01-4E37-B4A5-03E633D0F01B}" srcOrd="3" destOrd="0" parTransId="{6E0B7F6F-C60D-4648-BB82-09F530195FC5}" sibTransId="{025ABEC6-2AAD-493D-BB60-D90F31F7A4EE}"/>
    <dgm:cxn modelId="{D8B34720-FC01-4732-AFA3-EC6F6FEC6267}" type="presOf" srcId="{CAD88F7A-DFC3-4B7B-9802-E675CCBBC4E8}" destId="{51075DD3-A9AF-458A-A11C-6D15F141731C}" srcOrd="0" destOrd="0" presId="urn:microsoft.com/office/officeart/2005/8/layout/chevron2"/>
    <dgm:cxn modelId="{C886CF24-3F19-455D-92D5-398AA277FD1F}" type="presOf" srcId="{26E7D81C-9A01-4E37-B4A5-03E633D0F01B}" destId="{243DB9B5-49E0-4A43-A9F3-A005297010C4}" srcOrd="0" destOrd="3" presId="urn:microsoft.com/office/officeart/2005/8/layout/chevron2"/>
    <dgm:cxn modelId="{0F78E729-5E95-4F9D-99F4-585C2554F12D}" type="presOf" srcId="{D00A1C31-3699-48AF-ABF6-9EFA84DE03FA}" destId="{ECE89A06-7B5C-4D61-B312-A28A51C5C23E}" srcOrd="0" destOrd="4" presId="urn:microsoft.com/office/officeart/2005/8/layout/chevron2"/>
    <dgm:cxn modelId="{529A7236-B7FA-43C1-8156-007982093F12}" srcId="{302E48A6-3A5B-46E0-A957-7804F72C4EFF}" destId="{E46C7813-C646-4F09-8769-DABABEF9D319}" srcOrd="3" destOrd="0" parTransId="{E774B9D1-D2EF-41DA-8EF1-9DF1C7DA705E}" sibTransId="{09E12076-E972-4836-86E9-6C56CE48DABF}"/>
    <dgm:cxn modelId="{BE4BE037-CAF9-44E7-86CF-0E4DF9463B30}" srcId="{DE616A4E-8AD9-4CB5-A6E0-B04F74D5E1AF}" destId="{FDE781C1-831F-4FA2-9775-4DC94B63D4CA}" srcOrd="1" destOrd="0" parTransId="{EA2016E7-0076-45BA-BDC3-ECD2CD034D38}" sibTransId="{24496658-119C-430E-95AB-185B751E978A}"/>
    <dgm:cxn modelId="{C208453A-70D9-4C60-A5CA-8B6B7F916B1A}" srcId="{B1D9FDC1-C8C0-4D2B-A4DA-B8C9832F0036}" destId="{716DCA62-0A73-47DA-9936-C61A8FC198DF}" srcOrd="0" destOrd="0" parTransId="{7AD7BEEC-CD3C-48DB-BE82-A70863E9DF28}" sibTransId="{05B86BB9-E0C6-41F4-BA2A-B37773BF052A}"/>
    <dgm:cxn modelId="{B1B2D93A-7419-4FD5-A1C2-3F08F56465B8}" srcId="{50ABB2E8-DAD0-454F-9CEA-669470B6F6EC}" destId="{D00A1C31-3699-48AF-ABF6-9EFA84DE03FA}" srcOrd="4" destOrd="0" parTransId="{A5DABCAE-B5CE-4668-9295-972BB5FC125D}" sibTransId="{41143356-C15D-4D3A-979A-BB65D94CA057}"/>
    <dgm:cxn modelId="{B43FC23B-7612-4062-87B0-707136A2E533}" type="presOf" srcId="{DD0E1092-D497-47CA-81EA-5D5E690374BB}" destId="{ECE89A06-7B5C-4D61-B312-A28A51C5C23E}" srcOrd="0" destOrd="0" presId="urn:microsoft.com/office/officeart/2005/8/layout/chevron2"/>
    <dgm:cxn modelId="{4864763E-9A40-4123-8276-6C273AC1C771}" type="presOf" srcId="{B36ED88C-016C-4A7A-989D-DD688A578EE9}" destId="{D5BA8A65-ED9B-4972-B691-CD0B79C78DA0}" srcOrd="0" destOrd="0" presId="urn:microsoft.com/office/officeart/2005/8/layout/chevron2"/>
    <dgm:cxn modelId="{BB67EF40-8659-4082-9371-BB38DD18BB72}" srcId="{716DCA62-0A73-47DA-9936-C61A8FC198DF}" destId="{FD91FCC8-2741-4F17-9847-14E4F14D5A45}" srcOrd="0" destOrd="0" parTransId="{2ED73E11-4F87-473C-A73C-CEA2E6D00CCD}" sibTransId="{4D866D4A-44E1-485B-9D14-91219E96FE45}"/>
    <dgm:cxn modelId="{E006F65E-9D09-4691-B654-9B8F6CE76940}" type="presOf" srcId="{6A6228DE-52D8-4CBC-BC17-C3E3D566ED5E}" destId="{D5BA8A65-ED9B-4972-B691-CD0B79C78DA0}" srcOrd="0" destOrd="5" presId="urn:microsoft.com/office/officeart/2005/8/layout/chevron2"/>
    <dgm:cxn modelId="{F744186D-CD1E-4B9F-B84C-65C53810EA40}" type="presOf" srcId="{2007B812-B5FA-4341-8BFF-8141D92140C4}" destId="{ECE89A06-7B5C-4D61-B312-A28A51C5C23E}" srcOrd="0" destOrd="1" presId="urn:microsoft.com/office/officeart/2005/8/layout/chevron2"/>
    <dgm:cxn modelId="{28A7914F-02F7-446F-B2A3-C27F71373F11}" srcId="{DE616A4E-8AD9-4CB5-A6E0-B04F74D5E1AF}" destId="{57ACDBFE-10E0-459D-83E1-1B67A1C4F3BD}" srcOrd="3" destOrd="0" parTransId="{6AFC9FF7-8EA9-4EF7-B8F4-FF03CE7F56AA}" sibTransId="{2EF3582E-390E-444E-8937-7185240CEE23}"/>
    <dgm:cxn modelId="{4C5C6C70-1672-4A60-B077-AC5A5CD0626F}" srcId="{B1D9FDC1-C8C0-4D2B-A4DA-B8C9832F0036}" destId="{302E48A6-3A5B-46E0-A957-7804F72C4EFF}" srcOrd="1" destOrd="0" parTransId="{FE56A4D5-69FD-4CD1-BD53-E402DDEE8EEC}" sibTransId="{E508C9DB-36C1-4A97-995E-E6A68A58FC9A}"/>
    <dgm:cxn modelId="{F20AB373-D886-4F30-B385-08DE3E2A1C09}" type="presOf" srcId="{1192F12A-2F45-4995-8B9A-BE044E8EDB8C}" destId="{D5BA8A65-ED9B-4972-B691-CD0B79C78DA0}" srcOrd="0" destOrd="4" presId="urn:microsoft.com/office/officeart/2005/8/layout/chevron2"/>
    <dgm:cxn modelId="{E5046D56-ED59-46EC-BD21-AB944C9A154F}" srcId="{716DCA62-0A73-47DA-9936-C61A8FC198DF}" destId="{0D255F91-2C7C-4A43-92C1-6D374D6602E2}" srcOrd="2" destOrd="0" parTransId="{E3F5BF82-BD14-4BF8-906E-84E3E5139EEA}" sibTransId="{45C6D5D6-458C-4595-9E63-79D880E6023E}"/>
    <dgm:cxn modelId="{5D26B376-389C-46CF-8898-91449B72D077}" srcId="{B1D9FDC1-C8C0-4D2B-A4DA-B8C9832F0036}" destId="{DE616A4E-8AD9-4CB5-A6E0-B04F74D5E1AF}" srcOrd="3" destOrd="0" parTransId="{72098ACA-5A1D-40DC-A843-20941F38F74B}" sibTransId="{95C12F1F-4750-4798-BF15-7D99BAE73896}"/>
    <dgm:cxn modelId="{76AF0B7E-94E2-4381-AFC2-1B39B1039984}" type="presOf" srcId="{302E48A6-3A5B-46E0-A957-7804F72C4EFF}" destId="{269EC754-F75A-42B0-BBF4-EEA976467567}" srcOrd="0" destOrd="0" presId="urn:microsoft.com/office/officeart/2005/8/layout/chevron2"/>
    <dgm:cxn modelId="{ADB02983-9169-44CF-AA77-579C63BC0B96}" srcId="{50ABB2E8-DAD0-454F-9CEA-669470B6F6EC}" destId="{2007B812-B5FA-4341-8BFF-8141D92140C4}" srcOrd="1" destOrd="0" parTransId="{D9B2080D-58CD-40D5-8EB7-1BFB2A2F3C87}" sibTransId="{EEE6D328-A141-47DE-A319-10959A1BBD42}"/>
    <dgm:cxn modelId="{D833DD93-A053-4B4C-8BC4-D543BE210343}" type="presOf" srcId="{DE616A4E-8AD9-4CB5-A6E0-B04F74D5E1AF}" destId="{C3211416-6957-4B9F-941D-56577E95EAB3}" srcOrd="0" destOrd="0" presId="urn:microsoft.com/office/officeart/2005/8/layout/chevron2"/>
    <dgm:cxn modelId="{DFEE91A2-675A-443A-898C-24BF1B45DC33}" type="presOf" srcId="{B58FB840-DB78-4890-980F-3F93B2C1D670}" destId="{D5BA8A65-ED9B-4972-B691-CD0B79C78DA0}" srcOrd="0" destOrd="2" presId="urn:microsoft.com/office/officeart/2005/8/layout/chevron2"/>
    <dgm:cxn modelId="{959F6AA4-C188-47E3-B36E-D3E571A915F7}" srcId="{DE616A4E-8AD9-4CB5-A6E0-B04F74D5E1AF}" destId="{CAD88F7A-DFC3-4B7B-9802-E675CCBBC4E8}" srcOrd="0" destOrd="0" parTransId="{538B0C0E-47E3-43DF-9C3E-8B66D718EC32}" sibTransId="{63B39746-2423-401B-B573-0485B36EC428}"/>
    <dgm:cxn modelId="{4C1BAEB2-7BF2-42C2-85DC-81D68248E30F}" srcId="{302E48A6-3A5B-46E0-A957-7804F72C4EFF}" destId="{1192F12A-2F45-4995-8B9A-BE044E8EDB8C}" srcOrd="4" destOrd="0" parTransId="{9471C66B-ED6C-42C7-845F-40B16BC4C18D}" sibTransId="{AE43C7E2-542A-40C4-B2DF-661F0B7E5F21}"/>
    <dgm:cxn modelId="{EDE0FBB2-B42F-4E0B-8033-FE6AD1C775C2}" type="presOf" srcId="{0D255F91-2C7C-4A43-92C1-6D374D6602E2}" destId="{243DB9B5-49E0-4A43-A9F3-A005297010C4}" srcOrd="0" destOrd="2" presId="urn:microsoft.com/office/officeart/2005/8/layout/chevron2"/>
    <dgm:cxn modelId="{EF2373B5-0B5D-4C99-8605-C05FC494A94B}" srcId="{DE616A4E-8AD9-4CB5-A6E0-B04F74D5E1AF}" destId="{ECBCD8FD-BAC6-42AC-80FC-89F8BA27EF88}" srcOrd="2" destOrd="0" parTransId="{608C146B-CF9C-4012-BBDD-F3D23F189FAE}" sibTransId="{52069B12-1D6B-497F-9C56-5160655C7DB2}"/>
    <dgm:cxn modelId="{21233DBE-D935-4C69-A87D-42F9D2384C60}" type="presOf" srcId="{7F236802-EEF0-4E1C-ACFB-2BBBDCAF3353}" destId="{ECE89A06-7B5C-4D61-B312-A28A51C5C23E}" srcOrd="0" destOrd="2" presId="urn:microsoft.com/office/officeart/2005/8/layout/chevron2"/>
    <dgm:cxn modelId="{F0A939C2-1F38-490E-857E-6FE3AB0E2DA3}" srcId="{302E48A6-3A5B-46E0-A957-7804F72C4EFF}" destId="{9E11F4D0-B28D-4365-8B0B-89433C081B66}" srcOrd="1" destOrd="0" parTransId="{06DB8224-1C40-4D1F-957C-2A35B476F131}" sibTransId="{7269BB57-67FC-4236-BFD4-945C70D21683}"/>
    <dgm:cxn modelId="{214343CE-5E18-40F8-8621-D1CFB888401D}" srcId="{302E48A6-3A5B-46E0-A957-7804F72C4EFF}" destId="{6A6228DE-52D8-4CBC-BC17-C3E3D566ED5E}" srcOrd="5" destOrd="0" parTransId="{201A983A-645E-41B9-B468-6DDEAF15A57B}" sibTransId="{36227953-219E-4EF0-9735-29B5D196F5A0}"/>
    <dgm:cxn modelId="{E2297DCE-BA8B-4336-8AA4-A629F8649FBD}" type="presOf" srcId="{716DCA62-0A73-47DA-9936-C61A8FC198DF}" destId="{519954CB-96C6-4F67-9663-BBC8238D7AB8}" srcOrd="0" destOrd="0" presId="urn:microsoft.com/office/officeart/2005/8/layout/chevron2"/>
    <dgm:cxn modelId="{F9EFFCCF-DA8B-42CC-9881-C4F1BE85FE86}" type="presOf" srcId="{9E11F4D0-B28D-4365-8B0B-89433C081B66}" destId="{D5BA8A65-ED9B-4972-B691-CD0B79C78DA0}" srcOrd="0" destOrd="1" presId="urn:microsoft.com/office/officeart/2005/8/layout/chevron2"/>
    <dgm:cxn modelId="{F41473D0-7EEF-4A84-AC4A-DF125C69DC72}" srcId="{50ABB2E8-DAD0-454F-9CEA-669470B6F6EC}" destId="{7F236802-EEF0-4E1C-ACFB-2BBBDCAF3353}" srcOrd="2" destOrd="0" parTransId="{35F71C8A-F14B-4B3D-9C52-BD95ED7E3E42}" sibTransId="{02A626B0-B348-4CFC-9735-F72CC67FDF94}"/>
    <dgm:cxn modelId="{F778DCD0-8F3F-49EC-9706-0043AFFBFBC0}" srcId="{50ABB2E8-DAD0-454F-9CEA-669470B6F6EC}" destId="{DD0E1092-D497-47CA-81EA-5D5E690374BB}" srcOrd="0" destOrd="0" parTransId="{C95D8153-3D81-420C-BDBB-850A3D5D1803}" sibTransId="{B6258C6A-E2B2-4170-A298-E1F2066087A5}"/>
    <dgm:cxn modelId="{CC508FD1-524E-4621-AD6A-BBC07D3D29A6}" type="presOf" srcId="{ECBCD8FD-BAC6-42AC-80FC-89F8BA27EF88}" destId="{51075DD3-A9AF-458A-A11C-6D15F141731C}" srcOrd="0" destOrd="2" presId="urn:microsoft.com/office/officeart/2005/8/layout/chevron2"/>
    <dgm:cxn modelId="{88DD7EDA-04B0-45E1-AA0B-B4F9C2F024F9}" type="presOf" srcId="{FD91FCC8-2741-4F17-9847-14E4F14D5A45}" destId="{243DB9B5-49E0-4A43-A9F3-A005297010C4}" srcOrd="0" destOrd="0" presId="urn:microsoft.com/office/officeart/2005/8/layout/chevron2"/>
    <dgm:cxn modelId="{F71F54DC-AC4A-4B11-97BB-1202F30859A2}" srcId="{716DCA62-0A73-47DA-9936-C61A8FC198DF}" destId="{C5EB01A2-46F2-4C2C-94D8-2CAFF6CE7682}" srcOrd="1" destOrd="0" parTransId="{A4397CEA-5924-418D-892A-96AF64B2028E}" sibTransId="{C56A3EFB-65A7-455B-A0F1-3C6315C60B22}"/>
    <dgm:cxn modelId="{8DDA78E4-B864-4824-A8D1-98D4582D488F}" type="presOf" srcId="{57ACDBFE-10E0-459D-83E1-1B67A1C4F3BD}" destId="{51075DD3-A9AF-458A-A11C-6D15F141731C}" srcOrd="0" destOrd="3" presId="urn:microsoft.com/office/officeart/2005/8/layout/chevron2"/>
    <dgm:cxn modelId="{AFF46DE8-A476-42DE-BE15-22718B32C35B}" type="presOf" srcId="{50ABB2E8-DAD0-454F-9CEA-669470B6F6EC}" destId="{4826BDAB-CFB5-4E47-BA66-C36AE63F6D8D}" srcOrd="0" destOrd="0" presId="urn:microsoft.com/office/officeart/2005/8/layout/chevron2"/>
    <dgm:cxn modelId="{D4069DEA-12C7-463D-96D1-88A9EBA20951}" srcId="{302E48A6-3A5B-46E0-A957-7804F72C4EFF}" destId="{B58FB840-DB78-4890-980F-3F93B2C1D670}" srcOrd="2" destOrd="0" parTransId="{FD0E035C-6ABE-47F5-A1CC-744E79C4A7B8}" sibTransId="{820E227C-1C42-4D31-8846-12C223B575F6}"/>
    <dgm:cxn modelId="{0B0FF7EF-E3C1-4C33-8E1D-6CF68680F861}" type="presOf" srcId="{C5EB01A2-46F2-4C2C-94D8-2CAFF6CE7682}" destId="{243DB9B5-49E0-4A43-A9F3-A005297010C4}" srcOrd="0" destOrd="1" presId="urn:microsoft.com/office/officeart/2005/8/layout/chevron2"/>
    <dgm:cxn modelId="{D488B3F2-9E5B-4DB5-8AFD-C77CA059DEE3}" type="presOf" srcId="{2EBF56A6-30F3-44FF-9B3D-092DF92E958A}" destId="{ECE89A06-7B5C-4D61-B312-A28A51C5C23E}" srcOrd="0" destOrd="5" presId="urn:microsoft.com/office/officeart/2005/8/layout/chevron2"/>
    <dgm:cxn modelId="{A5CDEAF9-7754-4D26-82E1-41FA6ABACD9C}" srcId="{B1D9FDC1-C8C0-4D2B-A4DA-B8C9832F0036}" destId="{50ABB2E8-DAD0-454F-9CEA-669470B6F6EC}" srcOrd="2" destOrd="0" parTransId="{BBCBA47A-961A-417C-BCB2-62A5ADE99621}" sibTransId="{AE9F25F5-C55B-4DA3-BB7A-1F5D0BC684A5}"/>
    <dgm:cxn modelId="{5AB6F6FB-63AE-48A4-96A5-EE5CD0E2F8BA}" type="presOf" srcId="{E46C7813-C646-4F09-8769-DABABEF9D319}" destId="{D5BA8A65-ED9B-4972-B691-CD0B79C78DA0}" srcOrd="0" destOrd="3" presId="urn:microsoft.com/office/officeart/2005/8/layout/chevron2"/>
    <dgm:cxn modelId="{017E42FE-B2B2-490E-9A5C-F3616ED3EEB5}" type="presOf" srcId="{B1D9FDC1-C8C0-4D2B-A4DA-B8C9832F0036}" destId="{D2B87D74-DDBE-4238-9340-F134216499B8}" srcOrd="0" destOrd="0" presId="urn:microsoft.com/office/officeart/2005/8/layout/chevron2"/>
    <dgm:cxn modelId="{6E23F6FF-E313-4AD7-A013-9C97380D0BAE}" type="presOf" srcId="{FDE781C1-831F-4FA2-9775-4DC94B63D4CA}" destId="{51075DD3-A9AF-458A-A11C-6D15F141731C}" srcOrd="0" destOrd="1" presId="urn:microsoft.com/office/officeart/2005/8/layout/chevron2"/>
    <dgm:cxn modelId="{41DFB9C6-58A4-4F34-A346-404B0A0FD379}" type="presParOf" srcId="{D2B87D74-DDBE-4238-9340-F134216499B8}" destId="{DF11694B-1D42-44C7-8961-CDEA0BAF5E7A}" srcOrd="0" destOrd="0" presId="urn:microsoft.com/office/officeart/2005/8/layout/chevron2"/>
    <dgm:cxn modelId="{1494C67D-79A2-40D8-A66D-5C921EC6AA35}" type="presParOf" srcId="{DF11694B-1D42-44C7-8961-CDEA0BAF5E7A}" destId="{519954CB-96C6-4F67-9663-BBC8238D7AB8}" srcOrd="0" destOrd="0" presId="urn:microsoft.com/office/officeart/2005/8/layout/chevron2"/>
    <dgm:cxn modelId="{1FB5D9FD-8D29-441C-B707-D9DDFCFA32BE}" type="presParOf" srcId="{DF11694B-1D42-44C7-8961-CDEA0BAF5E7A}" destId="{243DB9B5-49E0-4A43-A9F3-A005297010C4}" srcOrd="1" destOrd="0" presId="urn:microsoft.com/office/officeart/2005/8/layout/chevron2"/>
    <dgm:cxn modelId="{674CF35C-8C20-4C15-ABFA-7D07B2BE2DF9}" type="presParOf" srcId="{D2B87D74-DDBE-4238-9340-F134216499B8}" destId="{5327BFB7-68BD-4FFF-A316-6896BB136D8B}" srcOrd="1" destOrd="0" presId="urn:microsoft.com/office/officeart/2005/8/layout/chevron2"/>
    <dgm:cxn modelId="{66CD49E6-A3A9-4C30-9A9F-9BC215E7F59B}" type="presParOf" srcId="{D2B87D74-DDBE-4238-9340-F134216499B8}" destId="{654F3A52-DF3E-479A-926E-28F1B05DA61F}" srcOrd="2" destOrd="0" presId="urn:microsoft.com/office/officeart/2005/8/layout/chevron2"/>
    <dgm:cxn modelId="{CA85A6FF-0141-4DDE-95B1-8F10913B48EE}" type="presParOf" srcId="{654F3A52-DF3E-479A-926E-28F1B05DA61F}" destId="{269EC754-F75A-42B0-BBF4-EEA976467567}" srcOrd="0" destOrd="0" presId="urn:microsoft.com/office/officeart/2005/8/layout/chevron2"/>
    <dgm:cxn modelId="{91FED3DF-7523-4FBD-B493-1967FE8FA49A}" type="presParOf" srcId="{654F3A52-DF3E-479A-926E-28F1B05DA61F}" destId="{D5BA8A65-ED9B-4972-B691-CD0B79C78DA0}" srcOrd="1" destOrd="0" presId="urn:microsoft.com/office/officeart/2005/8/layout/chevron2"/>
    <dgm:cxn modelId="{0F081778-22DF-4093-A4E9-40D9F2B7F3B1}" type="presParOf" srcId="{D2B87D74-DDBE-4238-9340-F134216499B8}" destId="{3853A2BA-A88A-4C58-8A6E-FADF1757C635}" srcOrd="3" destOrd="0" presId="urn:microsoft.com/office/officeart/2005/8/layout/chevron2"/>
    <dgm:cxn modelId="{CE0274E8-09B5-4A44-BEE8-E7100CB0899C}" type="presParOf" srcId="{D2B87D74-DDBE-4238-9340-F134216499B8}" destId="{42128A2E-59C5-4990-92B0-55B0EBC2BDD8}" srcOrd="4" destOrd="0" presId="urn:microsoft.com/office/officeart/2005/8/layout/chevron2"/>
    <dgm:cxn modelId="{20EB0E46-DC4F-4790-9E8E-CB4FE3EAB1BA}" type="presParOf" srcId="{42128A2E-59C5-4990-92B0-55B0EBC2BDD8}" destId="{4826BDAB-CFB5-4E47-BA66-C36AE63F6D8D}" srcOrd="0" destOrd="0" presId="urn:microsoft.com/office/officeart/2005/8/layout/chevron2"/>
    <dgm:cxn modelId="{C34D49CC-6EFA-4BC8-B8B1-1E30F6D1A710}" type="presParOf" srcId="{42128A2E-59C5-4990-92B0-55B0EBC2BDD8}" destId="{ECE89A06-7B5C-4D61-B312-A28A51C5C23E}" srcOrd="1" destOrd="0" presId="urn:microsoft.com/office/officeart/2005/8/layout/chevron2"/>
    <dgm:cxn modelId="{9C131B71-F0DA-409E-A70A-133B98DAEE7F}" type="presParOf" srcId="{D2B87D74-DDBE-4238-9340-F134216499B8}" destId="{885A5E19-4F63-41AC-9F7F-50B8AE16DD79}" srcOrd="5" destOrd="0" presId="urn:microsoft.com/office/officeart/2005/8/layout/chevron2"/>
    <dgm:cxn modelId="{4D0C31F5-FB05-440E-AA6C-2190979C4865}" type="presParOf" srcId="{D2B87D74-DDBE-4238-9340-F134216499B8}" destId="{47AD5318-C239-447A-9500-15C326A72334}" srcOrd="6" destOrd="0" presId="urn:microsoft.com/office/officeart/2005/8/layout/chevron2"/>
    <dgm:cxn modelId="{D8AD82F8-9965-4DA2-A07E-10CB52D00D20}" type="presParOf" srcId="{47AD5318-C239-447A-9500-15C326A72334}" destId="{C3211416-6957-4B9F-941D-56577E95EAB3}" srcOrd="0" destOrd="0" presId="urn:microsoft.com/office/officeart/2005/8/layout/chevron2"/>
    <dgm:cxn modelId="{7E882776-3165-402D-BEC7-A6D5F0980F3D}" type="presParOf" srcId="{47AD5318-C239-447A-9500-15C326A72334}" destId="{51075DD3-A9AF-458A-A11C-6D15F14173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954CB-96C6-4F67-9663-BBC8238D7AB8}">
      <dsp:nvSpPr>
        <dsp:cNvPr id="0" name=""/>
        <dsp:cNvSpPr/>
      </dsp:nvSpPr>
      <dsp:spPr>
        <a:xfrm rot="5400000">
          <a:off x="-221422" y="225041"/>
          <a:ext cx="1476149" cy="1033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Q1</a:t>
          </a:r>
        </a:p>
      </dsp:txBody>
      <dsp:txXfrm rot="-5400000">
        <a:off x="1" y="520270"/>
        <a:ext cx="1033304" cy="442845"/>
      </dsp:txXfrm>
    </dsp:sp>
    <dsp:sp modelId="{243DB9B5-49E0-4A43-A9F3-A005297010C4}">
      <dsp:nvSpPr>
        <dsp:cNvPr id="0" name=""/>
        <dsp:cNvSpPr/>
      </dsp:nvSpPr>
      <dsp:spPr>
        <a:xfrm rot="5400000">
          <a:off x="5440176" y="-4403252"/>
          <a:ext cx="959497" cy="9773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Ongoing development and ERCOT testing for the MPSP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IAM Modernization – onboard implementation vendor &amp; select IdP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Review &amp; Feedback (February/March TWG): MPSP scope and objectives &amp; NPRR relationship to digitization of forms &amp; new IdP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Share </a:t>
          </a:r>
          <a:r>
            <a:rPr lang="en-US" sz="1100" i="1" kern="1200" dirty="0"/>
            <a:t>targeted</a:t>
          </a:r>
          <a:r>
            <a:rPr lang="en-US" sz="1100" kern="1200" dirty="0"/>
            <a:t> implementation timelines for MPSP (March TWG)</a:t>
          </a:r>
        </a:p>
      </dsp:txBody>
      <dsp:txXfrm rot="-5400000">
        <a:off x="1033305" y="50458"/>
        <a:ext cx="9726402" cy="865819"/>
      </dsp:txXfrm>
    </dsp:sp>
    <dsp:sp modelId="{269EC754-F75A-42B0-BBF4-EEA976467567}">
      <dsp:nvSpPr>
        <dsp:cNvPr id="0" name=""/>
        <dsp:cNvSpPr/>
      </dsp:nvSpPr>
      <dsp:spPr>
        <a:xfrm rot="5400000">
          <a:off x="-221422" y="1619396"/>
          <a:ext cx="1476149" cy="1033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Q2</a:t>
          </a:r>
        </a:p>
      </dsp:txBody>
      <dsp:txXfrm rot="-5400000">
        <a:off x="1" y="1914625"/>
        <a:ext cx="1033304" cy="442845"/>
      </dsp:txXfrm>
    </dsp:sp>
    <dsp:sp modelId="{D5BA8A65-ED9B-4972-B691-CD0B79C78DA0}">
      <dsp:nvSpPr>
        <dsp:cNvPr id="0" name=""/>
        <dsp:cNvSpPr/>
      </dsp:nvSpPr>
      <dsp:spPr>
        <a:xfrm rot="5400000">
          <a:off x="5381911" y="-3008898"/>
          <a:ext cx="1076028" cy="9773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Begin implementation of new IdP &amp; integrate into ERCOT MPSP test environment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Ongoing MPSP development and ERCOT testing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Target for Board of Directors approval of related NPRR1302, NPRR1303, NPRR1306 (June)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Share initial plan to digitize forms in the MPSP, with priority focus on forms targeted in Oct 2026  (June TWG)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Review &amp; Feedback: approach for MPSP education and sandbox testing, implementation timelines and MP impact details (June TWG)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Checkpoint on path to MPSP October go-live (end of Q2)</a:t>
          </a:r>
        </a:p>
      </dsp:txBody>
      <dsp:txXfrm rot="-5400000">
        <a:off x="1033305" y="1392235"/>
        <a:ext cx="9720714" cy="970974"/>
      </dsp:txXfrm>
    </dsp:sp>
    <dsp:sp modelId="{4826BDAB-CFB5-4E47-BA66-C36AE63F6D8D}">
      <dsp:nvSpPr>
        <dsp:cNvPr id="0" name=""/>
        <dsp:cNvSpPr/>
      </dsp:nvSpPr>
      <dsp:spPr>
        <a:xfrm rot="5400000">
          <a:off x="-221422" y="3051291"/>
          <a:ext cx="1476149" cy="1033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Q3</a:t>
          </a:r>
        </a:p>
      </dsp:txBody>
      <dsp:txXfrm rot="-5400000">
        <a:off x="1" y="3346520"/>
        <a:ext cx="1033304" cy="442845"/>
      </dsp:txXfrm>
    </dsp:sp>
    <dsp:sp modelId="{ECE89A06-7B5C-4D61-B312-A28A51C5C23E}">
      <dsp:nvSpPr>
        <dsp:cNvPr id="0" name=""/>
        <dsp:cNvSpPr/>
      </dsp:nvSpPr>
      <dsp:spPr>
        <a:xfrm rot="5400000">
          <a:off x="5344370" y="-1577003"/>
          <a:ext cx="1151108" cy="9773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Stakeholder data collection - new data in alignment with MPSP and NPRRs, in support of testing and go-live readiness (July)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Stakeholder education - training on MPSP with new IdP (multiple opportunities, July-September)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Stakeholder sandbox testing (August-September)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Confirm and refine implementation timelines for MPSP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Review &amp; Feedback: Approach and timeline to digitize remaining ~60 forms in scope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Review &amp; Feedback: Approach and timelines for integrating the new IdP into other external-facing applications</a:t>
          </a:r>
        </a:p>
      </dsp:txBody>
      <dsp:txXfrm rot="-5400000">
        <a:off x="1033304" y="2790255"/>
        <a:ext cx="9717049" cy="1038724"/>
      </dsp:txXfrm>
    </dsp:sp>
    <dsp:sp modelId="{C3211416-6957-4B9F-941D-56577E95EAB3}">
      <dsp:nvSpPr>
        <dsp:cNvPr id="0" name=""/>
        <dsp:cNvSpPr/>
      </dsp:nvSpPr>
      <dsp:spPr>
        <a:xfrm rot="5400000">
          <a:off x="-221422" y="4387380"/>
          <a:ext cx="1476149" cy="1033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Q4</a:t>
          </a:r>
        </a:p>
      </dsp:txBody>
      <dsp:txXfrm rot="-5400000">
        <a:off x="1" y="4682609"/>
        <a:ext cx="1033304" cy="442845"/>
      </dsp:txXfrm>
    </dsp:sp>
    <dsp:sp modelId="{51075DD3-A9AF-458A-A11C-6D15F141731C}">
      <dsp:nvSpPr>
        <dsp:cNvPr id="0" name=""/>
        <dsp:cNvSpPr/>
      </dsp:nvSpPr>
      <dsp:spPr>
        <a:xfrm rot="5400000">
          <a:off x="5440176" y="-240914"/>
          <a:ext cx="959497" cy="9773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i="1" kern="1200" dirty="0"/>
            <a:t>Target Release in October </a:t>
          </a:r>
          <a:r>
            <a:rPr lang="en-US" sz="1100" i="0" kern="1200" dirty="0"/>
            <a:t>(</a:t>
          </a:r>
          <a:r>
            <a:rPr lang="en-US" sz="1100" kern="1200" dirty="0"/>
            <a:t>earliest opportunity for MPSP Go-Live; next is April 2027, due to blackout period for Weatherization Inspections)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Ongoing stabilization support &amp; additional education, as needed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Share initial 2027 wave plan to digitize the remaining 60+ forms in scope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Share initial 2027/2028 plan for integrating the new IdP into other external-facing applications</a:t>
          </a:r>
        </a:p>
      </dsp:txBody>
      <dsp:txXfrm rot="-5400000">
        <a:off x="1033305" y="4212796"/>
        <a:ext cx="9726402" cy="865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4C447-F63E-708A-7640-F379BC3B6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9CD3C-9D08-D54A-E18D-CB66DD985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C7D50-3744-4F5E-B211-7EE7AB53D25A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76D3F-B471-2F90-E003-19CC7E139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A019F-EAF7-AC1D-CF33-3B24307B5D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B4229-F194-457F-858D-7FD6DC77E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4939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DBEAA-58F1-4947-A7FB-BAA3A921A52D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55A21-805B-48DD-95D6-33E5407D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868A2-841A-4531-439E-674EDDA27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CCB286-F9BC-76E2-D764-428177056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B2576-F61E-8D3D-DBCE-9DA01C84E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396F6-7B28-4BF4-B8AC-979D7FEE9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7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55A21-805B-48DD-95D6-33E5407DDF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4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55A21-805B-48DD-95D6-33E5407DDF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9122ED7-1365-1B13-B3D9-F00FAE197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0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nd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AB88-A927-0E58-978B-BD672CA0E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27" y="2964873"/>
            <a:ext cx="4405746" cy="3546764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81CFB4C-0082-7591-D601-508B2E0753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095998" y="4177792"/>
            <a:ext cx="6096001" cy="2333845"/>
          </a:xfrm>
          <a:prstGeom prst="foldedCorner">
            <a:avLst>
              <a:gd name="adj" fmla="val 21194"/>
            </a:avLst>
          </a:prstGeom>
          <a:gradFill>
            <a:gsLst>
              <a:gs pos="100000">
                <a:schemeClr val="bg2">
                  <a:alpha val="76000"/>
                </a:schemeClr>
              </a:gs>
              <a:gs pos="0">
                <a:schemeClr val="bg1"/>
              </a:gs>
            </a:gsLst>
            <a:lin ang="0" scaled="0"/>
          </a:gradFill>
          <a:ln w="25400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45720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742950" indent="-28575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023D64-FDEA-C94D-7B7A-7700863E6A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678687"/>
            <a:ext cx="5532582" cy="2973723"/>
          </a:xfrm>
          <a:prstGeom prst="rect">
            <a:avLst/>
          </a:prstGeom>
        </p:spPr>
        <p:txBody>
          <a:bodyPr lIns="457200"/>
          <a:lstStyle>
            <a:lvl1pPr marL="0" indent="0">
              <a:buNone/>
              <a:defRPr sz="1800" b="1" i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58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A45-4981-AC22-EC96-99A5E0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61962"/>
            <a:ext cx="3861249" cy="16002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A5BAF-F195-677A-12D6-23EFE1E8C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112" y="461963"/>
            <a:ext cx="5976488" cy="5403850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6C221-39B5-E262-AAB5-9311398C9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9700" y="2062162"/>
            <a:ext cx="3861249" cy="3811588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73643-F605-4790-3956-B453E9FC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88F8-67CB-419F-AAD4-5AB1C4EFBB40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5AF8-0057-EBA2-2E30-0B741139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ADE8A-3AB5-3C00-B26E-3F6DD6E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F314-64BB-CE8C-8586-FCAD1DC3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6206289" cy="149542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9C316-FE9B-EE7A-E7AC-3CB3A2264454}"/>
              </a:ext>
            </a:extLst>
          </p:cNvPr>
          <p:cNvSpPr/>
          <p:nvPr/>
        </p:nvSpPr>
        <p:spPr>
          <a:xfrm>
            <a:off x="7928811" y="0"/>
            <a:ext cx="426318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56C48-B4BC-6BAE-8575-D2991AE22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9700" y="2057400"/>
            <a:ext cx="6206289" cy="411480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A50655-E04D-B2EC-69A4-B82ED56B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663" y="461962"/>
            <a:ext cx="3404937" cy="571023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2F952DB-B8C4-A9C0-A029-DAA90063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2DF188F8-67CB-419F-AAD4-5AB1C4EFBB40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56BF51B-0328-C25E-2DCC-D8967FE1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49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0"/>
            <a:ext cx="55626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7F314-64BB-CE8C-8586-FCAD1DC3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4686300" cy="149542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56C48-B4BC-6BAE-8575-D2991AE22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9700" y="2057400"/>
            <a:ext cx="4686300" cy="411480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B2-8800-4E48-BDCE-A19E57C7C5AF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B5507-349E-91F7-CAB9-162560B4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878-FE2D-4EB0-92AE-3AAE8E62F8BE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7D63F-78BF-543B-EA80-2BACC883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50EBD-8626-2905-A845-72ADB78C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122363"/>
            <a:ext cx="102489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3602038"/>
            <a:ext cx="102489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B5F-6A76-46F9-AC11-757A044249AE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8954-6BCB-4193-BCAA-D68A2C6B9330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466850"/>
            <a:ext cx="5591990" cy="4705350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760-0B16-41B8-81DA-58FA2187E1CC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484182" y="1466850"/>
            <a:ext cx="4174415" cy="1661361"/>
          </a:xfrm>
          <a:prstGeom prst="foldedCorner">
            <a:avLst>
              <a:gd name="adj" fmla="val 28246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457200" tIns="182880" rIns="1828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457200" indent="0">
              <a:buNone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99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466849"/>
            <a:ext cx="10248900" cy="2806677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409698" y="4463716"/>
            <a:ext cx="10267867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457200" tIns="182880" rIns="1828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457200" indent="0">
              <a:buNone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35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5819775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466849"/>
            <a:ext cx="5819775" cy="2806677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409698" y="4463716"/>
            <a:ext cx="5819776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457200" tIns="182880" rIns="1828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457200" indent="0">
              <a:buNone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47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35EF-7E76-2608-57B5-E1FBC43C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DC85-E330-1A5F-CDFC-4D24BA5FE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825625"/>
            <a:ext cx="5105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67398-BE29-18E2-BC22-BFA98E1D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1180-8907-F3FB-F8E0-201D1BE6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BA03-1E8A-4A71-9375-E941FF070046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FFA6-4F88-DA05-B2CA-9691F408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96C78-7C87-2BC7-8FE9-856E3E37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4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AE57-1C86-FA27-C35A-F741A93F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61963"/>
            <a:ext cx="10248900" cy="1131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4799B-4078-A0AB-CAC1-2742F701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756" y="1778000"/>
            <a:ext cx="4968221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F6F8F-EC47-D29F-078B-D81E9760A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756" y="2601912"/>
            <a:ext cx="4968221" cy="3570288"/>
          </a:xfrm>
        </p:spPr>
        <p:txBody>
          <a:bodyPr/>
          <a:lstStyle>
            <a:lvl1pPr>
              <a:defRPr sz="1800" b="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05E1D-AC60-A3C7-9A5F-1A4834C03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5912" y="1778000"/>
            <a:ext cx="49926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BA1AE-7E7A-962E-D733-3D66A37CA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5912" y="2601912"/>
            <a:ext cx="4992688" cy="3570288"/>
          </a:xfrm>
        </p:spPr>
        <p:txBody>
          <a:bodyPr/>
          <a:lstStyle>
            <a:lvl1pPr>
              <a:defRPr sz="1800" b="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0447B-7584-415D-34C2-F24401ED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4641-4E5B-402C-90E7-040B4ADEA3F3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07D94-2E3B-8924-ED6B-C2DCA5B1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CD7BD-3215-A448-9773-15E7EA6A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4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7.sv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590C021-123C-1CA3-0089-BDA44107B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8" t="20414" r="15102"/>
          <a:stretch>
            <a:fillRect/>
          </a:stretch>
        </p:blipFill>
        <p:spPr>
          <a:xfrm>
            <a:off x="-2" y="0"/>
            <a:ext cx="5178057" cy="68596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9B874E-0B1C-F0E0-1F78-1DB99791C606}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5178057" cy="6859677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34000">
                <a:schemeClr val="bg2">
                  <a:alpha val="80000"/>
                </a:schemeClr>
              </a:gs>
              <a:gs pos="72000">
                <a:schemeClr val="accent1"/>
              </a:gs>
              <a:gs pos="96000">
                <a:schemeClr val="accent1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1B21676-0405-922E-0FCA-811E1F4B8854}"/>
              </a:ext>
            </a:extLst>
          </p:cNvPr>
          <p:cNvSpPr txBox="1">
            <a:spLocks/>
          </p:cNvSpPr>
          <p:nvPr userDrawn="1"/>
        </p:nvSpPr>
        <p:spPr>
          <a:xfrm>
            <a:off x="625641" y="2295627"/>
            <a:ext cx="4007318" cy="3852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spc="0">
                <a:solidFill>
                  <a:schemeClr val="bg2"/>
                </a:solidFill>
              </a:rPr>
              <a:t>CONFIDENTIAL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0AC65B-5E31-04F6-A0CE-FD39A73E9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147" r="42058"/>
          <a:stretch/>
        </p:blipFill>
        <p:spPr>
          <a:xfrm>
            <a:off x="-2" y="-453125"/>
            <a:ext cx="6096001" cy="2536941"/>
          </a:xfrm>
          <a:prstGeom prst="rect">
            <a:avLst/>
          </a:prstGeom>
          <a:effectLst>
            <a:outerShdw blurRad="50800" dist="12700" dir="18900000" algn="bl" rotWithShape="0">
              <a:schemeClr val="accent2">
                <a:alpha val="77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7EF54C-6BC2-F7BA-6838-1389B9FF2EAA}"/>
              </a:ext>
            </a:extLst>
          </p:cNvPr>
          <p:cNvSpPr/>
          <p:nvPr userDrawn="1"/>
        </p:nvSpPr>
        <p:spPr>
          <a:xfrm>
            <a:off x="5229223" y="457200"/>
            <a:ext cx="1066801" cy="322763"/>
          </a:xfrm>
          <a:prstGeom prst="rect">
            <a:avLst/>
          </a:prstGeom>
          <a:gradFill>
            <a:gsLst>
              <a:gs pos="66000">
                <a:srgbClr val="FCFEFE">
                  <a:alpha val="82000"/>
                </a:srgbClr>
              </a:gs>
              <a:gs pos="32000">
                <a:schemeClr val="bg1"/>
              </a:gs>
              <a:gs pos="100000">
                <a:srgbClr val="FFFFFF">
                  <a:alpha val="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295165F-8CE0-DDCA-5237-2B932188DD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697" y="779963"/>
            <a:ext cx="2727466" cy="1000543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4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102489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700" y="1466850"/>
            <a:ext cx="10248900" cy="47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fld id="{B145F6E8-FE0B-4A87-A96D-6C3DE3AC3724}" type="datetime4">
              <a:rPr lang="en-US" smtClean="0"/>
              <a:t>January 22,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9700" y="6356350"/>
            <a:ext cx="7134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1F7F2-0BB0-B30B-7A3A-6C115E8F5C04}"/>
              </a:ext>
            </a:extLst>
          </p:cNvPr>
          <p:cNvSpPr/>
          <p:nvPr userDrawn="1"/>
        </p:nvSpPr>
        <p:spPr>
          <a:xfrm>
            <a:off x="-12038" y="0"/>
            <a:ext cx="986591" cy="6858000"/>
          </a:xfrm>
          <a:prstGeom prst="rect">
            <a:avLst/>
          </a:prstGeom>
          <a:gradFill>
            <a:gsLst>
              <a:gs pos="12000">
                <a:schemeClr val="bg1">
                  <a:alpha val="0"/>
                </a:schemeClr>
              </a:gs>
              <a:gs pos="30000">
                <a:schemeClr val="bg2">
                  <a:alpha val="80000"/>
                </a:schemeClr>
              </a:gs>
              <a:gs pos="69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8B2C45-5F5A-1627-6B05-1EFC4DCD2D98}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FE6C9C-1309-92C9-97B6-0FE81FA48B0A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6FACD7-3CE2-BF0F-D73A-9AD56370AB4E}"/>
                </a:ext>
              </a:extLst>
            </p:cNvPr>
            <p:cNvSpPr txBox="1"/>
            <p:nvPr/>
          </p:nvSpPr>
          <p:spPr>
            <a:xfrm>
              <a:off x="-91688" y="6408543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CONFIDENTIAL</a:t>
              </a:r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80C640B1-95BA-6C1D-45C4-B05C7748D8B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9970" y="6045200"/>
            <a:ext cx="522575" cy="6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2" r:id="rId4"/>
    <p:sldLayoutId id="2147483673" r:id="rId5"/>
    <p:sldLayoutId id="2147483664" r:id="rId6"/>
    <p:sldLayoutId id="2147483665" r:id="rId7"/>
    <p:sldLayoutId id="2147483666" r:id="rId8"/>
    <p:sldLayoutId id="2147483668" r:id="rId9"/>
    <p:sldLayoutId id="2147483670" r:id="rId10"/>
    <p:sldLayoutId id="2147483669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1F8B9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344">
          <p15:clr>
            <a:srgbClr val="F26B43"/>
          </p15:clr>
        </p15:guide>
        <p15:guide id="3" pos="8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5737C2-5449-D1BE-ED51-589FDCFE0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i="1"/>
              <a:t>Market Participant Service Portal</a:t>
            </a:r>
            <a:br>
              <a:rPr lang="en-US" sz="1800" b="0"/>
            </a:br>
            <a:r>
              <a:rPr lang="en-US" sz="1800" b="0"/>
              <a:t>with new Identity Provider</a:t>
            </a:r>
            <a:br>
              <a:rPr lang="en-US" sz="1800" b="0"/>
            </a:br>
            <a:br>
              <a:rPr lang="en-US" sz="1800" b="0"/>
            </a:br>
            <a:r>
              <a:rPr lang="en-US" sz="1800" b="0"/>
              <a:t>ERCOT Staff</a:t>
            </a:r>
            <a:br>
              <a:rPr lang="en-US" sz="1800" b="0"/>
            </a:br>
            <a:br>
              <a:rPr lang="en-US" sz="1800" b="0"/>
            </a:br>
            <a:r>
              <a:rPr lang="en-US" sz="1800" b="0"/>
              <a:t>Technology Working Group</a:t>
            </a:r>
            <a:br>
              <a:rPr lang="en-US" sz="1800" b="0"/>
            </a:br>
            <a:r>
              <a:rPr lang="en-US" sz="1800" b="0"/>
              <a:t>1/22/2026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4BB4E3-82B8-6B1B-CEAA-882941D245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095997" y="4177792"/>
            <a:ext cx="5915893" cy="2333845"/>
          </a:xfrm>
          <a:prstGeom prst="foldedCorner">
            <a:avLst>
              <a:gd name="adj" fmla="val 15277"/>
            </a:avLst>
          </a:prstGeom>
        </p:spPr>
        <p:txBody>
          <a:bodyPr/>
          <a:lstStyle/>
          <a:p>
            <a:r>
              <a:rPr lang="en-US" b="1"/>
              <a:t>Key Takeaway(s)</a:t>
            </a:r>
            <a:endParaRPr lang="en-US"/>
          </a:p>
          <a:p>
            <a:pPr marL="365760" indent="-36576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/>
              <a:t>2026 focus is on the new MP Service Portal (MPSP) using a new identify management provider (IdP)</a:t>
            </a:r>
          </a:p>
          <a:p>
            <a:pPr marL="365760" indent="-36576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/>
              <a:t>Market engagement occurring Q1 through Q3</a:t>
            </a:r>
          </a:p>
          <a:p>
            <a:pPr marL="365760" indent="-36576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/>
              <a:t>Plans beyond the October release are TBD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D67787-A98A-B197-5824-5395651972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632691"/>
            <a:ext cx="5532582" cy="30197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>
                <a:latin typeface="Arial"/>
              </a:rPr>
              <a:t>Agenda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Overview of 2026 implementation focus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February TWG topics</a:t>
            </a:r>
          </a:p>
        </p:txBody>
      </p:sp>
    </p:spTree>
    <p:extLst>
      <p:ext uri="{BB962C8B-B14F-4D97-AF65-F5344CB8AC3E}">
        <p14:creationId xmlns:p14="http://schemas.microsoft.com/office/powerpoint/2010/main" val="140017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CA24C-A74B-B6EB-CE1F-AC2183CE2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3626-6852-1CBB-A49B-F032E4BB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Revision Requests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D38FE-6B11-7D11-E6A0-2D2E0C1F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2FFD511-7D6B-0FDC-7AC1-8779BDA56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760345"/>
              </p:ext>
            </p:extLst>
          </p:nvPr>
        </p:nvGraphicFramePr>
        <p:xfrm>
          <a:off x="1409699" y="1466850"/>
          <a:ext cx="8990671" cy="2166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9987">
                  <a:extLst>
                    <a:ext uri="{9D8B030D-6E8A-4147-A177-3AD203B41FA5}">
                      <a16:colId xmlns:a16="http://schemas.microsoft.com/office/drawing/2014/main" val="3850433919"/>
                    </a:ext>
                  </a:extLst>
                </a:gridCol>
                <a:gridCol w="1270684">
                  <a:extLst>
                    <a:ext uri="{9D8B030D-6E8A-4147-A177-3AD203B41FA5}">
                      <a16:colId xmlns:a16="http://schemas.microsoft.com/office/drawing/2014/main" val="3233158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MP Service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66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NPRR1302, </a:t>
                      </a:r>
                      <a:r>
                        <a:rPr lang="en-US" sz="1200">
                          <a:effectLst/>
                        </a:rPr>
                        <a:t>Addition of a Market Participant Service Portal within the MIS Certified Area and Revision of Forms</a:t>
                      </a:r>
                      <a:endParaRPr lang="en-US" sz="1200"/>
                    </a:p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Tabled at PRS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22323"/>
                  </a:ext>
                </a:extLst>
              </a:tr>
              <a:tr h="344232">
                <a:tc>
                  <a:txBody>
                    <a:bodyPr/>
                    <a:lstStyle/>
                    <a:p>
                      <a:r>
                        <a:rPr lang="en-US" sz="1200"/>
                        <a:t>NPRR1303, Modernize Submission of Declarations of Natural Gas Pipeline Coordination</a:t>
                      </a:r>
                    </a:p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39907"/>
                  </a:ext>
                </a:extLst>
              </a:tr>
              <a:tr h="362817">
                <a:tc>
                  <a:txBody>
                    <a:bodyPr/>
                    <a:lstStyle/>
                    <a:p>
                      <a:r>
                        <a:rPr lang="en-US" sz="1200"/>
                        <a:t>NPRR1306, Removal of Digital Certificate References for Market Participants with ERCOT MIS Access</a:t>
                      </a:r>
                    </a:p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Tabled at PRS</a:t>
                      </a:r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77367"/>
                  </a:ext>
                </a:extLst>
              </a:tr>
              <a:tr h="424107">
                <a:tc>
                  <a:txBody>
                    <a:bodyPr/>
                    <a:lstStyle/>
                    <a:p>
                      <a:r>
                        <a:rPr lang="en-US" sz="1200" dirty="0"/>
                        <a:t>RMGRR184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Tabled at 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752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45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E63921C-2DD7-575C-8318-6552DB9B33A3}"/>
              </a:ext>
            </a:extLst>
          </p:cNvPr>
          <p:cNvSpPr txBox="1">
            <a:spLocks/>
          </p:cNvSpPr>
          <p:nvPr/>
        </p:nvSpPr>
        <p:spPr>
          <a:xfrm>
            <a:off x="9982200" y="6359016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/>
              <a:pPr/>
              <a:t>11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4B1B6F9-156E-828D-2F48-3E39D27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186" y="1233055"/>
            <a:ext cx="10482692" cy="4939145"/>
          </a:xfrm>
          <a:ln w="12700">
            <a:solidFill>
              <a:srgbClr val="00AEC7"/>
            </a:solidFill>
          </a:ln>
        </p:spPr>
        <p:txBody>
          <a:bodyPr anchor="t">
            <a:noAutofit/>
          </a:bodyPr>
          <a:lstStyle/>
          <a:p>
            <a:pPr marL="0" lvl="0" indent="0">
              <a:buNone/>
            </a:pPr>
            <a:r>
              <a:rPr lang="en-US" sz="1000" b="1">
                <a:ea typeface="Aptos" panose="020B0004020202020204" pitchFamily="34" charset="0"/>
                <a:cs typeface="Aptos" panose="020B0004020202020204" pitchFamily="34" charset="0"/>
              </a:rPr>
              <a:t>Desired Outcomes: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000" b="0">
                <a:ea typeface="Aptos" panose="020B0004020202020204" pitchFamily="34" charset="0"/>
                <a:cs typeface="Aptos" panose="020B0004020202020204" pitchFamily="34" charset="0"/>
              </a:rPr>
              <a:t>Reduce MP email and phone interactions with ERCOT staff.</a:t>
            </a:r>
          </a:p>
          <a:p>
            <a:pPr marL="171450" marR="0" lvl="0" indent="-171450">
              <a:buFont typeface="Wingdings" panose="05000000000000000000" pitchFamily="2" charset="2"/>
              <a:buChar char="v"/>
            </a:pPr>
            <a:r>
              <a:rPr lang="en-US" sz="1000" b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Enable MPs:</a:t>
            </a:r>
          </a:p>
          <a:p>
            <a:pPr marL="857250" lvl="1" indent="-171450">
              <a:buFont typeface="Wingdings" panose="05000000000000000000" pitchFamily="2" charset="2"/>
              <a:buChar char="v"/>
            </a:pPr>
            <a:r>
              <a:rPr lang="en-US" sz="1000" b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Contact Client Services</a:t>
            </a:r>
            <a:r>
              <a:rPr lang="en-US" sz="1000" b="0">
                <a:ea typeface="Times New Roman" panose="02020603050405020304" pitchFamily="18" charset="0"/>
                <a:cs typeface="Aptos" panose="020B0004020202020204" pitchFamily="34" charset="0"/>
              </a:rPr>
              <a:t> and </a:t>
            </a:r>
            <a:r>
              <a:rPr lang="en-US" sz="1000" b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submit IT issues through the portal.</a:t>
            </a:r>
          </a:p>
          <a:p>
            <a:pPr marL="857250" lvl="1" indent="-171450">
              <a:buFont typeface="Wingdings" panose="05000000000000000000" pitchFamily="2" charset="2"/>
              <a:buChar char="v"/>
            </a:pPr>
            <a:r>
              <a:rPr lang="en-US" sz="1000">
                <a:ea typeface="Times New Roman" panose="02020603050405020304" pitchFamily="18" charset="0"/>
                <a:cs typeface="Aptos" panose="020B0004020202020204" pitchFamily="34" charset="0"/>
              </a:rPr>
              <a:t>Submit applications, forms and requests directly in the portal (reducing email-based submissions).</a:t>
            </a:r>
          </a:p>
          <a:p>
            <a:pPr marL="857250" lvl="1" indent="-171450">
              <a:buFont typeface="Wingdings" panose="05000000000000000000" pitchFamily="2" charset="2"/>
              <a:buChar char="v"/>
            </a:pPr>
            <a:r>
              <a:rPr lang="en-US" sz="1000" b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Track submission status in real time via a dashboard. </a:t>
            </a:r>
            <a:endParaRPr lang="en-US" sz="1000" b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000">
                <a:ea typeface="Aptos" panose="020B0004020202020204" pitchFamily="34" charset="0"/>
                <a:cs typeface="Aptos" panose="020B0004020202020204" pitchFamily="34" charset="0"/>
              </a:rPr>
              <a:t>Implement secure access with Username/Password &amp; MFA for access and authentication.</a:t>
            </a:r>
          </a:p>
          <a:p>
            <a:pPr marL="171450" marR="0" lvl="0" indent="-171450">
              <a:buFont typeface="Wingdings" panose="05000000000000000000" pitchFamily="2" charset="2"/>
              <a:buChar char="v"/>
            </a:pPr>
            <a:r>
              <a:rPr lang="en-US" sz="1000">
                <a:ea typeface="Times New Roman" panose="02020603050405020304" pitchFamily="18" charset="0"/>
                <a:cs typeface="Aptos" panose="020B0004020202020204" pitchFamily="34" charset="0"/>
              </a:rPr>
              <a:t>Digitize Protocol Sections 22 and 23 forms and workflows, including: </a:t>
            </a:r>
          </a:p>
          <a:p>
            <a:pPr marL="857250" lvl="1" indent="-171450">
              <a:buFont typeface="Wingdings" panose="05000000000000000000" pitchFamily="2" charset="2"/>
              <a:buChar char="v"/>
            </a:pPr>
            <a:r>
              <a:rPr lang="en-US" sz="1000">
                <a:ea typeface="Times New Roman" panose="02020603050405020304" pitchFamily="18" charset="0"/>
                <a:cs typeface="Aptos" panose="020B0004020202020204" pitchFamily="34" charset="0"/>
              </a:rPr>
              <a:t>S</a:t>
            </a:r>
            <a:r>
              <a:rPr lang="en-US" sz="1000" b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ubmission of Protocol S</a:t>
            </a:r>
            <a:r>
              <a:rPr lang="en-US" sz="1000" b="0">
                <a:ea typeface="Times New Roman" panose="02020603050405020304" pitchFamily="18" charset="0"/>
                <a:cs typeface="Aptos" panose="020B0004020202020204" pitchFamily="34" charset="0"/>
              </a:rPr>
              <a:t>ection 23, Form E: </a:t>
            </a:r>
            <a:r>
              <a:rPr lang="en-US" sz="1000" b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Notice of Change of Information (NCI).</a:t>
            </a:r>
          </a:p>
          <a:p>
            <a:pPr marL="857250" lvl="1" indent="-171450">
              <a:buFont typeface="Wingdings" panose="05000000000000000000" pitchFamily="2" charset="2"/>
              <a:buChar char="v"/>
            </a:pPr>
            <a:r>
              <a:rPr lang="en-US" sz="1000" b="0">
                <a:ea typeface="Times New Roman" panose="02020603050405020304" pitchFamily="18" charset="0"/>
                <a:cs typeface="Aptos" panose="020B0004020202020204" pitchFamily="34" charset="0"/>
              </a:rPr>
              <a:t>Submission of Protocol Section 23, Form S: </a:t>
            </a:r>
            <a:r>
              <a:rPr lang="en-US" sz="1000" b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Reporting and Attestation Regarding Purchase of Critical Electric Grid Equipment (CEGE) and Critical Electric Grid Services (CEGS) from a Lone Star Infrastructure Protection Act (LSIPA) Designated Company or LSIPA Designated Country (</a:t>
            </a:r>
            <a:r>
              <a:rPr lang="en-US" sz="1000" b="0">
                <a:ea typeface="Times New Roman" panose="02020603050405020304" pitchFamily="18" charset="0"/>
                <a:cs typeface="Aptos" panose="020B0004020202020204" pitchFamily="34" charset="0"/>
              </a:rPr>
              <a:t>LSIPA Attestation).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000"/>
              <a:t>Provide automated features: </a:t>
            </a:r>
          </a:p>
          <a:p>
            <a:pPr marL="857250" lvl="1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000"/>
              <a:t>Perform initial validation for completeness (e.g., checking required fields or uploaded documents).</a:t>
            </a:r>
          </a:p>
          <a:p>
            <a:pPr marL="857250" lvl="1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000"/>
              <a:t>Confirm receipt of submissions.</a:t>
            </a:r>
          </a:p>
          <a:p>
            <a:pPr marL="857250" lvl="1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000"/>
              <a:t>Routing of approved submissions to relevant departments and updating the system directly, minimizing data entry.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000"/>
              <a:t>Enable in-portal messaging or notifications to replace email communication, reducing confusion and enhancing response times.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000"/>
              <a:t>Deliver a user-friendly, self-service experience and MPs can check their submission status &amp; correct deficiencies.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000"/>
              <a:t>Reduce administrative workload, allowing the process to scale more easily as the volume of submissions increases.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000"/>
              <a:t>Maintain a centralized log for all submissions, updates, and communications for audits and compliance.</a:t>
            </a:r>
          </a:p>
          <a:p>
            <a:pPr marL="171450" marR="0" lvl="0" indent="-171450">
              <a:buFont typeface="Wingdings" panose="05000000000000000000" pitchFamily="2" charset="2"/>
              <a:buChar char="v"/>
            </a:pPr>
            <a:endParaRPr lang="en-US" sz="1000"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17064C-5772-D340-3AA7-D6E5C6D8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10248900" cy="440121"/>
          </a:xfrm>
        </p:spPr>
        <p:txBody>
          <a:bodyPr>
            <a:normAutofit fontScale="90000"/>
          </a:bodyPr>
          <a:lstStyle/>
          <a:p>
            <a:r>
              <a:rPr lang="en-US"/>
              <a:t>MP Service Portal Outcomes</a:t>
            </a:r>
          </a:p>
        </p:txBody>
      </p:sp>
    </p:spTree>
    <p:extLst>
      <p:ext uri="{BB962C8B-B14F-4D97-AF65-F5344CB8AC3E}">
        <p14:creationId xmlns:p14="http://schemas.microsoft.com/office/powerpoint/2010/main" val="357238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0F213-C643-975C-FAF0-57528F880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BA27-1DFD-6309-C7EE-16F289C2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29" y="422455"/>
            <a:ext cx="10248900" cy="584424"/>
          </a:xfrm>
        </p:spPr>
        <p:txBody>
          <a:bodyPr/>
          <a:lstStyle/>
          <a:p>
            <a:r>
              <a:rPr lang="en-US"/>
              <a:t>Strategic Direction shared at October PRS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FA595-B249-249C-F0A7-C5B7B282C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9F7779-53DF-6ED3-2A27-CE4AE72AD381}"/>
              </a:ext>
            </a:extLst>
          </p:cNvPr>
          <p:cNvGrpSpPr/>
          <p:nvPr/>
        </p:nvGrpSpPr>
        <p:grpSpPr>
          <a:xfrm>
            <a:off x="1284950" y="2391092"/>
            <a:ext cx="10044679" cy="1550021"/>
            <a:chOff x="1238857" y="1338147"/>
            <a:chExt cx="10044679" cy="155002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DC3477-6AA9-F5BA-A028-A85BE59186B6}"/>
                </a:ext>
              </a:extLst>
            </p:cNvPr>
            <p:cNvSpPr/>
            <p:nvPr/>
          </p:nvSpPr>
          <p:spPr>
            <a:xfrm>
              <a:off x="6973268" y="1338147"/>
              <a:ext cx="4310268" cy="155002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/>
            </a:p>
            <a:p>
              <a:r>
                <a:rPr lang="en-US" sz="1400"/>
                <a:t>FUTURE STATE</a:t>
              </a:r>
              <a:endParaRPr lang="en-US" sz="1400"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Portal-based, centralized, auditable, &amp; streamlined forms and information exchange between ERCOT &amp; Stakeholders</a:t>
              </a:r>
              <a:endParaRPr lang="en-US" sz="1400"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Use of modern and streamlined access methods for security &amp; efficiency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661C4C-1A19-9F3B-BBAB-90D45FE3B3BF}"/>
                </a:ext>
              </a:extLst>
            </p:cNvPr>
            <p:cNvSpPr/>
            <p:nvPr/>
          </p:nvSpPr>
          <p:spPr>
            <a:xfrm>
              <a:off x="1238857" y="1338147"/>
              <a:ext cx="4310268" cy="155002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n-US" sz="1400"/>
                <a:t>CURRENT STATE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Email and phone-call based exchange of forms and information between ERCOT &amp; Stakeholders</a:t>
              </a:r>
              <a:endParaRPr lang="en-US" sz="1400"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Various access methods</a:t>
              </a:r>
              <a:endParaRPr lang="en-US" sz="1400">
                <a:cs typeface="Arial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808FDE0-1433-55C9-AEA7-EB7422DD928E}"/>
                </a:ext>
              </a:extLst>
            </p:cNvPr>
            <p:cNvSpPr/>
            <p:nvPr/>
          </p:nvSpPr>
          <p:spPr>
            <a:xfrm>
              <a:off x="5680968" y="1816910"/>
              <a:ext cx="1160457" cy="611652"/>
            </a:xfrm>
            <a:prstGeom prst="rightArrow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88238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6AC2-4B8C-8AED-5414-CA7B52F1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10248900" cy="471055"/>
          </a:xfrm>
        </p:spPr>
        <p:txBody>
          <a:bodyPr>
            <a:normAutofit fontScale="90000"/>
          </a:bodyPr>
          <a:lstStyle/>
          <a:p>
            <a:r>
              <a:rPr lang="en-US"/>
              <a:t>High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B6B9-BE0F-67C5-2D95-9D59FE0C8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073944"/>
            <a:ext cx="10248900" cy="33733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2026 Focus is on the Market Participant Service Portal (MPSP) with the new identity management provider (IdP).*  </a:t>
            </a:r>
          </a:p>
          <a:p>
            <a:pPr marL="971550" lvl="1" indent="-285750"/>
            <a:r>
              <a:rPr lang="en-US" dirty="0"/>
              <a:t>Automation of Client Services Workflows</a:t>
            </a:r>
          </a:p>
          <a:p>
            <a:pPr marL="971550" lvl="1" indent="-285750"/>
            <a:r>
              <a:rPr lang="en-US" dirty="0"/>
              <a:t>Digitization of Legal Forms</a:t>
            </a:r>
          </a:p>
          <a:p>
            <a:pPr marL="971550" lvl="1" indent="-285750"/>
            <a:r>
              <a:rPr lang="en-US" dirty="0"/>
              <a:t>Merging Weatherization Portal into MPSP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Oct 2026 is the MPSP target release - this is the next available release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Plans continue to evolve thru Q1; technical details firm up in Q2; readiness focus in Q3.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Plans for subsequent releases will develop throughout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at TWG or a TWG-sponsored workshops.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41B63-F3D0-ACF8-4FD9-6CFC04A2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648EE-6606-57E6-6D47-794148BCDF21}"/>
              </a:ext>
            </a:extLst>
          </p:cNvPr>
          <p:cNvSpPr txBox="1"/>
          <p:nvPr/>
        </p:nvSpPr>
        <p:spPr>
          <a:xfrm>
            <a:off x="1129146" y="5414724"/>
            <a:ext cx="1586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* Scope list in Appendix</a:t>
            </a:r>
          </a:p>
        </p:txBody>
      </p:sp>
    </p:spTree>
    <p:extLst>
      <p:ext uri="{BB962C8B-B14F-4D97-AF65-F5344CB8AC3E}">
        <p14:creationId xmlns:p14="http://schemas.microsoft.com/office/powerpoint/2010/main" val="28831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9A7D-C8C0-6487-0E6A-14F05129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10248900" cy="498764"/>
          </a:xfrm>
        </p:spPr>
        <p:txBody>
          <a:bodyPr/>
          <a:lstStyle/>
          <a:p>
            <a:r>
              <a:rPr lang="en-US"/>
              <a:t>What to Expect in 2026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8DCF2B-E8CA-73CA-0377-401599C3E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688705"/>
              </p:ext>
            </p:extLst>
          </p:nvPr>
        </p:nvGraphicFramePr>
        <p:xfrm>
          <a:off x="1170709" y="955964"/>
          <a:ext cx="10806546" cy="5645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F631-84A4-5936-7D97-8BEFD11A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21E3-99B3-34F4-ECC1-9E7888C6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for February TWG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A599F-9433-8059-5FCA-C36F31CA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845" y="1162050"/>
            <a:ext cx="10248900" cy="4710113"/>
          </a:xfrm>
        </p:spPr>
        <p:txBody>
          <a:bodyPr/>
          <a:lstStyle/>
          <a:p>
            <a:pPr lvl="0"/>
            <a:r>
              <a:rPr lang="en-US" dirty="0"/>
              <a:t>Review &amp; Feedback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MPSP scope, objectives, usability considerations, and expected impacts to MPs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NPRR relationship to digitization of forms in MPSP &amp; new IdP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2A306-C571-AF57-8121-8AB187A3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7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523556-5A51-D71A-3446-5C6D296A9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12CC693-8E52-691F-A490-19831832F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Scope, NPRR References,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EEF01-6158-BB75-C330-A34EF98E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8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98B1-1270-A3EF-3B32-B28FA614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10248900" cy="487073"/>
          </a:xfrm>
        </p:spPr>
        <p:txBody>
          <a:bodyPr/>
          <a:lstStyle/>
          <a:p>
            <a:r>
              <a:rPr lang="en-US"/>
              <a:t>MPSP October Release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8E383-384B-AD08-BA9C-43C1310D8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82" y="992332"/>
            <a:ext cx="10248900" cy="5522768"/>
          </a:xfrm>
        </p:spPr>
        <p:txBody>
          <a:bodyPr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MP Service Portal with new IdP for Market Participant identify management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Notice of Change of Information (NCI) – Legal (New Item)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LSIPA (Section 23 Form S) – Legal (Existing Item on Public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Annual Membership Request – Legal  (Existing Item on Public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Contact Client Services – Client Services (New Item)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Public Information Request – Client Services (Existing Item on Public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MIS Report Request – Client Services (Existing Item on Public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RE : Summer Appendix A – Weatherization (Existing Item on Weatherization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RE : Summer Attachment K – Weatherization (Existing Item on Weatherization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RE : Summer Notarized Attestation – Weatherization (Existing Item on Weatherization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RE : Winter Appendix A – Weatherization (Existing Item on Weatherization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RE : Winter Notarized Attestation – Weatherization (Existing Item on Weatherization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TSP : Summer Appendix A – Weatherization (Existing Item on Weatherization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TSP : Summer Notarized Attestation – Weatherization (Existing Item on Weatherization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TSP : Winter Appendix A – Weatherization (Existing Item on Weatherization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TSP : Winter Notarized Attestation – Weatherization (Existing Item on Weatherization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PUC Request for Information – Weatherization (Existing Item on Weatherization Portal)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Weatherization Support – Weatherization (Existing Item on Weatherization Portal)</a:t>
            </a:r>
          </a:p>
          <a:p>
            <a:endParaRPr lang="en-US" sz="1000"/>
          </a:p>
          <a:p>
            <a:r>
              <a:rPr lang="en-US" sz="1000" i="1"/>
              <a:t>*Additional forms are under consideration for digitization in the MPSP October release; feasibility to be determined in Q2 </a:t>
            </a:r>
          </a:p>
          <a:p>
            <a:r>
              <a:rPr lang="en-US" sz="1000" i="1"/>
              <a:t>*Existing MP identify management solution remains in place for all other external-facing applications; detailed planning for these applications will not start until later this year</a:t>
            </a:r>
          </a:p>
          <a:p>
            <a:endParaRPr lang="en-US" sz="1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4BBE7-FEFA-D5E3-AADF-1997034A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A6DB-5FBF-C3E0-FEDF-9B776189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Digitization Scope for TBD later releases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0A968-6F66-BD6F-8F82-C6D2F919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45735-A3FB-2D35-7FB8-6017C9D12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011044"/>
            <a:ext cx="10248900" cy="47101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Protocol Section 22 Forms A-E, G-N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Protocol Section 23 Forms A-S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Other Forms: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6DE1F-EBB9-7499-E4E0-13065F616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62" y="1959229"/>
            <a:ext cx="7826418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3A9F6-025D-6E98-EB24-C90B58D0A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09CF-9614-ACDA-1EAC-CBD2E9BE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7200"/>
            <a:ext cx="10248900" cy="524107"/>
          </a:xfrm>
        </p:spPr>
        <p:txBody>
          <a:bodyPr/>
          <a:lstStyle/>
          <a:p>
            <a:r>
              <a:rPr lang="en-US" dirty="0"/>
              <a:t>Additional IdP Integration Timing is TBD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B4F0E-3BF6-3109-2A26-040EE6D7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E625A2-6BF5-C53B-BD5B-973D802BE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066" y="2557347"/>
            <a:ext cx="8871260" cy="81775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600" i="1" dirty="0"/>
              <a:t>Integration of the new IdP into additional market-facing web applications is currently TBD. </a:t>
            </a:r>
          </a:p>
          <a:p>
            <a:pPr algn="ctr"/>
            <a:r>
              <a:rPr lang="en-US" sz="1600" i="1" dirty="0"/>
              <a:t>Plans will be shared later this year, and current expectation is that changes to additional applications are not likely to occur prior to 2027. </a:t>
            </a:r>
          </a:p>
        </p:txBody>
      </p:sp>
    </p:spTree>
    <p:extLst>
      <p:ext uri="{BB962C8B-B14F-4D97-AF65-F5344CB8AC3E}">
        <p14:creationId xmlns:p14="http://schemas.microsoft.com/office/powerpoint/2010/main" val="13837976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RCOT colors">
      <a:dk1>
        <a:srgbClr val="171A1C"/>
      </a:dk1>
      <a:lt1>
        <a:srgbClr val="FFFFFF"/>
      </a:lt1>
      <a:dk2>
        <a:srgbClr val="5B6770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534C9C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D Template - Confidential.potx" id="{A54866E0-AB3E-410E-AED2-14FAF0DE5312}" vid="{561D299C-48F6-4D7E-8856-A9F13E460007}"/>
    </a:ext>
  </a:extLst>
</a:theme>
</file>

<file path=ppt/theme/theme2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D Template - Confidential.potx" id="{A54866E0-AB3E-410E-AED2-14FAF0DE5312}" vid="{C38C97BB-66EE-4920-8B1D-73DD61E02E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79995893D9842BA3FA5B9B5E7FD29" ma:contentTypeVersion="5" ma:contentTypeDescription="Create a new document." ma:contentTypeScope="" ma:versionID="0f6bd377a20fd807022af7c242a5f6d1">
  <xsd:schema xmlns:xsd="http://www.w3.org/2001/XMLSchema" xmlns:xs="http://www.w3.org/2001/XMLSchema" xmlns:p="http://schemas.microsoft.com/office/2006/metadata/properties" xmlns:ns2="3c917f14-8d40-4289-92aa-fd10f73581c9" targetNamespace="http://schemas.microsoft.com/office/2006/metadata/properties" ma:root="true" ma:fieldsID="3cd54cdcc8ce6596be0db7cc58664dce" ns2:_="">
    <xsd:import namespace="3c917f14-8d40-4289-92aa-fd10f73581c9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17f14-8d40-4289-92aa-fd10f73581c9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Public"/>
          <xsd:enumeration value="Internal"/>
          <xsd:enumeration value="Confidential"/>
          <xsd:enumeration value="Board of Director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3c917f14-8d40-4289-92aa-fd10f73581c9">Board of Directors</Audience>
  </documentManagement>
</p:properties>
</file>

<file path=customXml/itemProps1.xml><?xml version="1.0" encoding="utf-8"?>
<ds:datastoreItem xmlns:ds="http://schemas.openxmlformats.org/officeDocument/2006/customXml" ds:itemID="{6E334159-DA94-470C-AC62-061BF85FB5BD}">
  <ds:schemaRefs>
    <ds:schemaRef ds:uri="3c917f14-8d40-4289-92aa-fd10f73581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D5F0D9A-76C6-47AB-8EA6-CBA1772D64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0867C-C13B-4DA0-8481-5C4EBFD44B0B}">
  <ds:schemaRefs>
    <ds:schemaRef ds:uri="3c917f14-8d40-4289-92aa-fd10f73581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PMO Steering Committee Template_Aug 2025</Template>
  <TotalTime>0</TotalTime>
  <Words>1241</Words>
  <Application>Microsoft Office PowerPoint</Application>
  <PresentationFormat>Widescreen</PresentationFormat>
  <Paragraphs>130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Times New Roman</vt:lpstr>
      <vt:lpstr>Wingdings</vt:lpstr>
      <vt:lpstr>Cover</vt:lpstr>
      <vt:lpstr>Page Design</vt:lpstr>
      <vt:lpstr>Market Participant Service Portal with new Identity Provider  ERCOT Staff  Technology Working Group 1/22/2026  </vt:lpstr>
      <vt:lpstr>Strategic Direction shared at October PRS</vt:lpstr>
      <vt:lpstr>High Points</vt:lpstr>
      <vt:lpstr>What to Expect in 2026</vt:lpstr>
      <vt:lpstr>Topics for February TWG</vt:lpstr>
      <vt:lpstr>Appendix</vt:lpstr>
      <vt:lpstr>MPSP October Release Scope</vt:lpstr>
      <vt:lpstr>Form Digitization Scope for TBD later releases</vt:lpstr>
      <vt:lpstr>Additional IdP Integration Timing is TBD</vt:lpstr>
      <vt:lpstr>Related Revision Requests</vt:lpstr>
      <vt:lpstr>MP Service Portal Outcomes</vt:lpstr>
    </vt:vector>
  </TitlesOfParts>
  <Company>ERCOT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Bauld, Mandy</dc:creator>
  <cp:lastModifiedBy>Bauld, Mandy</cp:lastModifiedBy>
  <cp:revision>2</cp:revision>
  <dcterms:created xsi:type="dcterms:W3CDTF">2025-08-20T17:27:35Z</dcterms:created>
  <dcterms:modified xsi:type="dcterms:W3CDTF">2026-01-22T17:51:05Z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e50e56-0289-4d99-8c99-a0e8ec56f24f_Enabled">
    <vt:lpwstr>true</vt:lpwstr>
  </property>
  <property fmtid="{D5CDD505-2E9C-101B-9397-08002B2CF9AE}" pid="3" name="MSIP_Label_6be50e56-0289-4d99-8c99-a0e8ec56f24f_SetDate">
    <vt:lpwstr>2025-07-02T14:24:50Z</vt:lpwstr>
  </property>
  <property fmtid="{D5CDD505-2E9C-101B-9397-08002B2CF9AE}" pid="4" name="MSIP_Label_6be50e56-0289-4d99-8c99-a0e8ec56f24f_Method">
    <vt:lpwstr>Privileged</vt:lpwstr>
  </property>
  <property fmtid="{D5CDD505-2E9C-101B-9397-08002B2CF9AE}" pid="5" name="MSIP_Label_6be50e56-0289-4d99-8c99-a0e8ec56f24f_Name">
    <vt:lpwstr>Confidential</vt:lpwstr>
  </property>
  <property fmtid="{D5CDD505-2E9C-101B-9397-08002B2CF9AE}" pid="6" name="MSIP_Label_6be50e56-0289-4d99-8c99-a0e8ec56f24f_SiteId">
    <vt:lpwstr>0afb747d-bff7-4596-a9fc-950ef9e0ec45</vt:lpwstr>
  </property>
  <property fmtid="{D5CDD505-2E9C-101B-9397-08002B2CF9AE}" pid="7" name="MSIP_Label_6be50e56-0289-4d99-8c99-a0e8ec56f24f_ActionId">
    <vt:lpwstr>46fc8826-08da-42af-b8af-51578cd1a1a6</vt:lpwstr>
  </property>
  <property fmtid="{D5CDD505-2E9C-101B-9397-08002B2CF9AE}" pid="8" name="MSIP_Label_6be50e56-0289-4d99-8c99-a0e8ec56f24f_ContentBits">
    <vt:lpwstr>0</vt:lpwstr>
  </property>
  <property fmtid="{D5CDD505-2E9C-101B-9397-08002B2CF9AE}" pid="9" name="MSIP_Label_6be50e56-0289-4d99-8c99-a0e8ec56f24f_Tag">
    <vt:lpwstr>10, 0, 1, 1</vt:lpwstr>
  </property>
  <property fmtid="{D5CDD505-2E9C-101B-9397-08002B2CF9AE}" pid="10" name="MediaServiceImageTags">
    <vt:lpwstr/>
  </property>
  <property fmtid="{D5CDD505-2E9C-101B-9397-08002B2CF9AE}" pid="11" name="ContentTypeId">
    <vt:lpwstr>0x01010056779995893D9842BA3FA5B9B5E7FD29</vt:lpwstr>
  </property>
</Properties>
</file>