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0"/>
  </p:notesMasterIdLst>
  <p:handoutMasterIdLst>
    <p:handoutMasterId r:id="rId11"/>
  </p:handoutMasterIdLst>
  <p:sldIdLst>
    <p:sldId id="260" r:id="rId6"/>
    <p:sldId id="325" r:id="rId7"/>
    <p:sldId id="331" r:id="rId8"/>
    <p:sldId id="332" r:id="rId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AEC7"/>
    <a:srgbClr val="5B6770"/>
    <a:srgbClr val="00B1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981" autoAdjust="0"/>
  </p:normalViewPr>
  <p:slideViewPr>
    <p:cSldViewPr showGuides="1">
      <p:cViewPr varScale="1">
        <p:scale>
          <a:sx n="85" d="100"/>
          <a:sy n="85" d="100"/>
        </p:scale>
        <p:origin x="126" y="462"/>
      </p:cViewPr>
      <p:guideLst>
        <p:guide orient="horz" pos="2160"/>
        <p:guide pos="384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1/22/2026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1/22/2026</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275504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990601"/>
            <a:ext cx="113792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Footer Placeholder 4"/>
          <p:cNvSpPr>
            <a:spLocks noGrp="1"/>
          </p:cNvSpPr>
          <p:nvPr>
            <p:ph type="ftr" sz="quarter" idx="11"/>
          </p:nvPr>
        </p:nvSpPr>
        <p:spPr>
          <a:xfrm>
            <a:off x="3657600" y="6553200"/>
            <a:ext cx="5384800" cy="228600"/>
          </a:xfrm>
        </p:spPr>
        <p:txBody>
          <a:bodyPr/>
          <a:lstStyle/>
          <a:p>
            <a:r>
              <a:rPr lang="en-US"/>
              <a:t>Footer text goes here.</a:t>
            </a: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838200" y="990601"/>
            <a:ext cx="51816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6172200" y="990601"/>
            <a:ext cx="51816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673600" y="0"/>
            <a:ext cx="75184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33349" y="2876278"/>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cxnSp>
        <p:nvCxnSpPr>
          <p:cNvPr id="7" name="Straight Connector 6"/>
          <p:cNvCxnSpPr/>
          <p:nvPr userDrawn="1"/>
        </p:nvCxnSpPr>
        <p:spPr>
          <a:xfrm>
            <a:off x="101600" y="6477000"/>
            <a:ext cx="100584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667000" y="6477001"/>
            <a:ext cx="950976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332734" y="6248400"/>
            <a:ext cx="1181866" cy="457200"/>
          </a:xfrm>
          <a:prstGeom prst="rect">
            <a:avLst/>
          </a:prstGeom>
        </p:spPr>
      </p:pic>
      <p:sp>
        <p:nvSpPr>
          <p:cNvPr id="9" name="TextBox 8"/>
          <p:cNvSpPr txBox="1"/>
          <p:nvPr userDrawn="1"/>
        </p:nvSpPr>
        <p:spPr>
          <a:xfrm>
            <a:off x="72901" y="6553200"/>
            <a:ext cx="943100"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410200" y="1524000"/>
            <a:ext cx="5943600" cy="2739211"/>
          </a:xfrm>
          <a:prstGeom prst="rect">
            <a:avLst/>
          </a:prstGeom>
          <a:noFill/>
        </p:spPr>
        <p:txBody>
          <a:bodyPr wrap="square" rtlCol="0">
            <a:spAutoFit/>
          </a:bodyPr>
          <a:lstStyle/>
          <a:p>
            <a:r>
              <a:rPr lang="en-US" sz="3600" b="1" dirty="0"/>
              <a:t>2026 CDR Activity Update</a:t>
            </a:r>
            <a:endParaRPr lang="en-US" sz="3600" b="1" dirty="0">
              <a:solidFill>
                <a:srgbClr val="C00000"/>
              </a:solidFill>
            </a:endParaRPr>
          </a:p>
          <a:p>
            <a:endParaRPr lang="en-US" dirty="0"/>
          </a:p>
          <a:p>
            <a:r>
              <a:rPr lang="en-US" sz="2400" dirty="0"/>
              <a:t>Supply Analysis Working Group</a:t>
            </a:r>
          </a:p>
          <a:p>
            <a:endParaRPr lang="en-US" dirty="0"/>
          </a:p>
          <a:p>
            <a:r>
              <a:rPr lang="en-US" sz="2000" dirty="0"/>
              <a:t>Pete Warnken</a:t>
            </a:r>
          </a:p>
          <a:p>
            <a:r>
              <a:rPr lang="en-US" sz="2000" dirty="0"/>
              <a:t>Resource Adequacy Department</a:t>
            </a:r>
          </a:p>
          <a:p>
            <a:endParaRPr lang="en-US" dirty="0"/>
          </a:p>
          <a:p>
            <a:r>
              <a:rPr lang="en-US" dirty="0"/>
              <a:t>January 23, 2026</a:t>
            </a:r>
            <a:endParaRPr lang="en-US" sz="2400" dirty="0"/>
          </a:p>
        </p:txBody>
      </p:sp>
    </p:spTree>
    <p:extLst>
      <p:ext uri="{BB962C8B-B14F-4D97-AF65-F5344CB8AC3E}">
        <p14:creationId xmlns:p14="http://schemas.microsoft.com/office/powerpoint/2010/main" val="73060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4AE043-B50C-6A62-BF71-79E61D3C12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9B5436-2EFC-34F8-F047-18B144081D0C}"/>
              </a:ext>
            </a:extLst>
          </p:cNvPr>
          <p:cNvSpPr>
            <a:spLocks noGrp="1"/>
          </p:cNvSpPr>
          <p:nvPr>
            <p:ph type="title"/>
          </p:nvPr>
        </p:nvSpPr>
        <p:spPr>
          <a:xfrm>
            <a:off x="508000" y="243682"/>
            <a:ext cx="11277600" cy="518318"/>
          </a:xfrm>
        </p:spPr>
        <p:txBody>
          <a:bodyPr>
            <a:noAutofit/>
          </a:bodyPr>
          <a:lstStyle/>
          <a:p>
            <a:r>
              <a:rPr lang="en-US" sz="3200" dirty="0"/>
              <a:t>New CDR-related NPRR</a:t>
            </a:r>
          </a:p>
        </p:txBody>
      </p:sp>
      <p:sp>
        <p:nvSpPr>
          <p:cNvPr id="4" name="Slide Number Placeholder 3">
            <a:extLst>
              <a:ext uri="{FF2B5EF4-FFF2-40B4-BE49-F238E27FC236}">
                <a16:creationId xmlns:a16="http://schemas.microsoft.com/office/drawing/2014/main" id="{08FCD0FC-B412-5FFC-A172-87138D64D955}"/>
              </a:ext>
            </a:extLst>
          </p:cNvPr>
          <p:cNvSpPr>
            <a:spLocks noGrp="1"/>
          </p:cNvSpPr>
          <p:nvPr>
            <p:ph type="sldNum" sz="quarter" idx="4"/>
          </p:nvPr>
        </p:nvSpPr>
        <p:spPr>
          <a:xfrm>
            <a:off x="11379200" y="6561138"/>
            <a:ext cx="711200" cy="220662"/>
          </a:xfrm>
        </p:spPr>
        <p:txBody>
          <a:bodyPr anchor="ctr">
            <a:normAutofit/>
          </a:bodyPr>
          <a:lstStyle/>
          <a:p>
            <a:pPr>
              <a:lnSpc>
                <a:spcPct val="90000"/>
              </a:lnSpc>
              <a:spcAft>
                <a:spcPts val="600"/>
              </a:spcAft>
            </a:pPr>
            <a:fld id="{1D93BD3E-1E9A-4970-A6F7-E7AC52762E0C}" type="slidenum">
              <a:rPr lang="en-US" sz="900" smtClean="0"/>
              <a:pPr>
                <a:lnSpc>
                  <a:spcPct val="90000"/>
                </a:lnSpc>
                <a:spcAft>
                  <a:spcPts val="600"/>
                </a:spcAft>
              </a:pPr>
              <a:t>2</a:t>
            </a:fld>
            <a:endParaRPr lang="en-US" sz="900"/>
          </a:p>
        </p:txBody>
      </p:sp>
      <p:sp>
        <p:nvSpPr>
          <p:cNvPr id="6" name="TextBox 5">
            <a:extLst>
              <a:ext uri="{FF2B5EF4-FFF2-40B4-BE49-F238E27FC236}">
                <a16:creationId xmlns:a16="http://schemas.microsoft.com/office/drawing/2014/main" id="{6B1B87A1-8BFD-E4C8-5766-164E165FC549}"/>
              </a:ext>
            </a:extLst>
          </p:cNvPr>
          <p:cNvSpPr txBox="1"/>
          <p:nvPr/>
        </p:nvSpPr>
        <p:spPr>
          <a:xfrm>
            <a:off x="366962" y="1021644"/>
            <a:ext cx="11418638" cy="5283498"/>
          </a:xfrm>
          <a:prstGeom prst="rect">
            <a:avLst/>
          </a:prstGeom>
          <a:noFill/>
        </p:spPr>
        <p:txBody>
          <a:bodyPr wrap="square">
            <a:spAutoFit/>
          </a:bodyPr>
          <a:lstStyle/>
          <a:p>
            <a:pPr marL="342900" lvl="1" indent="-342900">
              <a:spcBef>
                <a:spcPts val="400"/>
              </a:spcBef>
              <a:spcAft>
                <a:spcPts val="400"/>
              </a:spcAft>
              <a:buSzPct val="100000"/>
              <a:buFont typeface="Arial" panose="020B0604020202020204" pitchFamily="34" charset="0"/>
              <a:buChar char="•"/>
            </a:pPr>
            <a:r>
              <a:rPr lang="en-US" sz="2400" kern="0" dirty="0">
                <a:cs typeface="Calibri" panose="020F0502020204030204" pitchFamily="34" charset="0"/>
              </a:rPr>
              <a:t>Protocol changes:</a:t>
            </a:r>
          </a:p>
          <a:p>
            <a:pPr marL="800100" lvl="2"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Formalizes reporting of alternative Planning Reserve Margin forecasts in the CDR.</a:t>
            </a:r>
          </a:p>
          <a:p>
            <a:pPr marL="800100" lvl="2"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In Section 1.3.1.2, Items Not Considered Protected Information, adds a new paragraph indicating that Facility capacity ratings from the online Resource Integration and Ongoing Operations system are not considered Protected Information.</a:t>
            </a:r>
          </a:p>
          <a:p>
            <a:pPr marL="800100" lvl="2"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In paragraph (4) of Section 3.2.6.2(4) the term “marginal” is added to acknowledge that Effective Load Carrying Capability (ELCC) studies include both average and marginal ELCC estimates. Also, “marginal” has been added to some of the variable definitions in Section 3.2.6.4 to clarify that the definitions use marginal ELCC or average ELCC estimates.</a:t>
            </a:r>
          </a:p>
          <a:p>
            <a:pPr marL="800100" lvl="2"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In Section 3.2.6.4, several capacity variable subscripts have been updated to improve consistency across all the variables.</a:t>
            </a:r>
          </a:p>
          <a:p>
            <a:pPr marL="800100" lvl="2"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In Section 3.2.6.4, a new planned generation capacity variable, REPOWCAPUNC, has been added to report “Unconfirmed Planned Repower Project” capacity associated with announced unit retirements.  This new variable codifies an accounting practice introduced for the May 2025 CDR.</a:t>
            </a:r>
          </a:p>
        </p:txBody>
      </p:sp>
    </p:spTree>
    <p:extLst>
      <p:ext uri="{BB962C8B-B14F-4D97-AF65-F5344CB8AC3E}">
        <p14:creationId xmlns:p14="http://schemas.microsoft.com/office/powerpoint/2010/main" val="1406811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CEA2F5-0AE9-11C3-E151-D6966C1DEE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3AD858-06FB-A872-E80A-66E58129DB38}"/>
              </a:ext>
            </a:extLst>
          </p:cNvPr>
          <p:cNvSpPr>
            <a:spLocks noGrp="1"/>
          </p:cNvSpPr>
          <p:nvPr>
            <p:ph type="title"/>
          </p:nvPr>
        </p:nvSpPr>
        <p:spPr>
          <a:xfrm>
            <a:off x="508000" y="243682"/>
            <a:ext cx="11277600" cy="518318"/>
          </a:xfrm>
        </p:spPr>
        <p:txBody>
          <a:bodyPr>
            <a:noAutofit/>
          </a:bodyPr>
          <a:lstStyle/>
          <a:p>
            <a:r>
              <a:rPr lang="en-US" sz="3200" dirty="0"/>
              <a:t>New CDR-related NPRR</a:t>
            </a:r>
          </a:p>
        </p:txBody>
      </p:sp>
      <p:sp>
        <p:nvSpPr>
          <p:cNvPr id="4" name="Slide Number Placeholder 3">
            <a:extLst>
              <a:ext uri="{FF2B5EF4-FFF2-40B4-BE49-F238E27FC236}">
                <a16:creationId xmlns:a16="http://schemas.microsoft.com/office/drawing/2014/main" id="{55152D0A-3162-36D3-650C-FD5535FE793A}"/>
              </a:ext>
            </a:extLst>
          </p:cNvPr>
          <p:cNvSpPr>
            <a:spLocks noGrp="1"/>
          </p:cNvSpPr>
          <p:nvPr>
            <p:ph type="sldNum" sz="quarter" idx="4"/>
          </p:nvPr>
        </p:nvSpPr>
        <p:spPr>
          <a:xfrm>
            <a:off x="11379200" y="6561138"/>
            <a:ext cx="711200" cy="220662"/>
          </a:xfrm>
        </p:spPr>
        <p:txBody>
          <a:bodyPr anchor="ctr">
            <a:normAutofit/>
          </a:bodyPr>
          <a:lstStyle/>
          <a:p>
            <a:pPr>
              <a:lnSpc>
                <a:spcPct val="90000"/>
              </a:lnSpc>
              <a:spcAft>
                <a:spcPts val="600"/>
              </a:spcAft>
            </a:pPr>
            <a:fld id="{1D93BD3E-1E9A-4970-A6F7-E7AC52762E0C}" type="slidenum">
              <a:rPr lang="en-US" sz="900" smtClean="0"/>
              <a:pPr>
                <a:lnSpc>
                  <a:spcPct val="90000"/>
                </a:lnSpc>
                <a:spcAft>
                  <a:spcPts val="600"/>
                </a:spcAft>
              </a:pPr>
              <a:t>3</a:t>
            </a:fld>
            <a:endParaRPr lang="en-US" sz="900"/>
          </a:p>
        </p:txBody>
      </p:sp>
      <p:sp>
        <p:nvSpPr>
          <p:cNvPr id="6" name="TextBox 5">
            <a:extLst>
              <a:ext uri="{FF2B5EF4-FFF2-40B4-BE49-F238E27FC236}">
                <a16:creationId xmlns:a16="http://schemas.microsoft.com/office/drawing/2014/main" id="{9BC35996-0F94-4722-FA78-102E799E97B6}"/>
              </a:ext>
            </a:extLst>
          </p:cNvPr>
          <p:cNvSpPr txBox="1"/>
          <p:nvPr/>
        </p:nvSpPr>
        <p:spPr>
          <a:xfrm>
            <a:off x="366962" y="1021644"/>
            <a:ext cx="11418638" cy="4503797"/>
          </a:xfrm>
          <a:prstGeom prst="rect">
            <a:avLst/>
          </a:prstGeom>
          <a:noFill/>
        </p:spPr>
        <p:txBody>
          <a:bodyPr wrap="square">
            <a:spAutoFit/>
          </a:bodyPr>
          <a:lstStyle/>
          <a:p>
            <a:pPr marL="800100" lvl="2"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In Section 3.2.6.4, for the variable named “New Energy Storage Resource Capacity,” corrected language that was inadvertently referring to the “Available Energy Storage Resource Capacity” variable, ESRCAP.</a:t>
            </a:r>
          </a:p>
          <a:p>
            <a:pPr marL="800100" lvl="2"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In paragraph (3)(b) of Section 3.14.1.1 updated the Protocol reference number to reflect implementation of NPRR1219, Methodology Revisions and New Definitions for the Report on Capacity, Demand and Reserves in the ERCOT Region (CDR), and added language to indicate that Notification of Suspension of Operations (NSO) information may be provided in other resource adequacy reports, such as the Monthly Outlook for Resource Adequacy (MORA).</a:t>
            </a:r>
          </a:p>
          <a:p>
            <a:pPr marL="0" lvl="1">
              <a:spcBef>
                <a:spcPts val="400"/>
              </a:spcBef>
              <a:spcAft>
                <a:spcPts val="400"/>
              </a:spcAft>
              <a:buSzPct val="100000"/>
            </a:pPr>
            <a:endParaRPr lang="en-US" sz="2000" kern="0" dirty="0">
              <a:cs typeface="Calibri" panose="020F0502020204030204" pitchFamily="34" charset="0"/>
            </a:endParaRPr>
          </a:p>
          <a:p>
            <a:pPr marL="342900" lvl="1"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The NPRR is undergoing legal review and is planned to be posted during the last week of January.</a:t>
            </a:r>
          </a:p>
          <a:p>
            <a:pPr marL="342900" lvl="1" indent="-342900">
              <a:spcBef>
                <a:spcPts val="400"/>
              </a:spcBef>
              <a:spcAft>
                <a:spcPts val="400"/>
              </a:spcAft>
              <a:buSzPct val="100000"/>
              <a:buFont typeface="Arial" panose="020B0604020202020204" pitchFamily="34" charset="0"/>
              <a:buChar char="•"/>
            </a:pPr>
            <a:endParaRPr lang="en-US" sz="2000" kern="0" dirty="0">
              <a:cs typeface="Calibri" panose="020F0502020204030204" pitchFamily="34" charset="0"/>
            </a:endParaRPr>
          </a:p>
        </p:txBody>
      </p:sp>
    </p:spTree>
    <p:extLst>
      <p:ext uri="{BB962C8B-B14F-4D97-AF65-F5344CB8AC3E}">
        <p14:creationId xmlns:p14="http://schemas.microsoft.com/office/powerpoint/2010/main" val="1457791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D81303-8EA6-20CB-7501-DD725386FC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CF404F-05FA-44C5-D155-AAA4FD96BC1E}"/>
              </a:ext>
            </a:extLst>
          </p:cNvPr>
          <p:cNvSpPr>
            <a:spLocks noGrp="1"/>
          </p:cNvSpPr>
          <p:nvPr>
            <p:ph type="title"/>
          </p:nvPr>
        </p:nvSpPr>
        <p:spPr>
          <a:xfrm>
            <a:off x="508000" y="243682"/>
            <a:ext cx="11277600" cy="518318"/>
          </a:xfrm>
        </p:spPr>
        <p:txBody>
          <a:bodyPr>
            <a:noAutofit/>
          </a:bodyPr>
          <a:lstStyle/>
          <a:p>
            <a:r>
              <a:rPr lang="en-US" sz="3200" dirty="0"/>
              <a:t>Effective Load Carrying Capability (ELCC)</a:t>
            </a:r>
          </a:p>
        </p:txBody>
      </p:sp>
      <p:sp>
        <p:nvSpPr>
          <p:cNvPr id="4" name="Slide Number Placeholder 3">
            <a:extLst>
              <a:ext uri="{FF2B5EF4-FFF2-40B4-BE49-F238E27FC236}">
                <a16:creationId xmlns:a16="http://schemas.microsoft.com/office/drawing/2014/main" id="{5E6F1011-4DBC-828D-AFA9-6237458491DC}"/>
              </a:ext>
            </a:extLst>
          </p:cNvPr>
          <p:cNvSpPr>
            <a:spLocks noGrp="1"/>
          </p:cNvSpPr>
          <p:nvPr>
            <p:ph type="sldNum" sz="quarter" idx="4"/>
          </p:nvPr>
        </p:nvSpPr>
        <p:spPr>
          <a:xfrm>
            <a:off x="11379200" y="6561138"/>
            <a:ext cx="711200" cy="220662"/>
          </a:xfrm>
        </p:spPr>
        <p:txBody>
          <a:bodyPr anchor="ctr">
            <a:normAutofit/>
          </a:bodyPr>
          <a:lstStyle/>
          <a:p>
            <a:pPr>
              <a:lnSpc>
                <a:spcPct val="90000"/>
              </a:lnSpc>
              <a:spcAft>
                <a:spcPts val="600"/>
              </a:spcAft>
            </a:pPr>
            <a:fld id="{1D93BD3E-1E9A-4970-A6F7-E7AC52762E0C}" type="slidenum">
              <a:rPr lang="en-US" sz="900" smtClean="0"/>
              <a:pPr>
                <a:lnSpc>
                  <a:spcPct val="90000"/>
                </a:lnSpc>
                <a:spcAft>
                  <a:spcPts val="600"/>
                </a:spcAft>
              </a:pPr>
              <a:t>4</a:t>
            </a:fld>
            <a:endParaRPr lang="en-US" sz="900"/>
          </a:p>
        </p:txBody>
      </p:sp>
      <p:sp>
        <p:nvSpPr>
          <p:cNvPr id="6" name="TextBox 5">
            <a:extLst>
              <a:ext uri="{FF2B5EF4-FFF2-40B4-BE49-F238E27FC236}">
                <a16:creationId xmlns:a16="http://schemas.microsoft.com/office/drawing/2014/main" id="{8F4378B7-0D9F-8C5E-C68E-0EB87D3E9920}"/>
              </a:ext>
            </a:extLst>
          </p:cNvPr>
          <p:cNvSpPr txBox="1"/>
          <p:nvPr/>
        </p:nvSpPr>
        <p:spPr>
          <a:xfrm>
            <a:off x="366962" y="1021644"/>
            <a:ext cx="11418638" cy="5119350"/>
          </a:xfrm>
          <a:prstGeom prst="rect">
            <a:avLst/>
          </a:prstGeom>
          <a:noFill/>
        </p:spPr>
        <p:txBody>
          <a:bodyPr wrap="square">
            <a:spAutoFit/>
          </a:bodyPr>
          <a:lstStyle/>
          <a:p>
            <a:pPr marL="342900" lvl="1"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ERCOT and PowerGem (SERVM vendor) will be exploring a streamlined ELCC estimation approach whereby ERCOT will run SERVM simulations for the five CDR forecasted resource portfolios to directly calculate portfolio-specific ELCCs</a:t>
            </a:r>
          </a:p>
          <a:p>
            <a:pPr marL="800100" lvl="2"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Replaces complex and expansive ELCC study that captures many resource penetration level combinations and uses an external battery energy storage ELCC calculation tool</a:t>
            </a:r>
          </a:p>
          <a:p>
            <a:pPr marL="800100" lvl="2"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ELCCs will still be reported for technologies by region and season</a:t>
            </a:r>
          </a:p>
          <a:p>
            <a:pPr marL="800100" lvl="2"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Retain concept of different ELCCs for reserve risk periods</a:t>
            </a:r>
          </a:p>
          <a:p>
            <a:pPr marL="800100" lvl="2"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Will account for the impact of the hourly load forecast profiles, which the current ELCC methodology does not address</a:t>
            </a:r>
          </a:p>
          <a:p>
            <a:pPr marL="800100" lvl="2"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Issue another NPRR for incorporating thermal ELCCs once test simulations have been completed</a:t>
            </a:r>
          </a:p>
          <a:p>
            <a:pPr marL="800100" lvl="2" indent="-342900">
              <a:spcBef>
                <a:spcPts val="400"/>
              </a:spcBef>
              <a:spcAft>
                <a:spcPts val="400"/>
              </a:spcAft>
              <a:buSzPct val="100000"/>
              <a:buFont typeface="Arial" panose="020B0604020202020204" pitchFamily="34" charset="0"/>
              <a:buChar char="‒"/>
            </a:pPr>
            <a:r>
              <a:rPr lang="en-US" sz="2000" kern="0" dirty="0">
                <a:cs typeface="Calibri" panose="020F0502020204030204" pitchFamily="34" charset="0"/>
              </a:rPr>
              <a:t>SERVM simulations would be conducted for preliminary resource portfolios developed approx. a month before CDR finalization</a:t>
            </a:r>
          </a:p>
          <a:p>
            <a:pPr marL="342900" lvl="1" indent="-342900">
              <a:spcBef>
                <a:spcPts val="400"/>
              </a:spcBef>
              <a:spcAft>
                <a:spcPts val="400"/>
              </a:spcAft>
              <a:buSzPct val="100000"/>
              <a:buFont typeface="Arial" panose="020B0604020202020204" pitchFamily="34" charset="0"/>
              <a:buChar char="•"/>
            </a:pPr>
            <a:endParaRPr lang="en-US" sz="2000" kern="0" dirty="0">
              <a:cs typeface="Calibri" panose="020F0502020204030204" pitchFamily="34" charset="0"/>
            </a:endParaRPr>
          </a:p>
        </p:txBody>
      </p:sp>
    </p:spTree>
    <p:extLst>
      <p:ext uri="{BB962C8B-B14F-4D97-AF65-F5344CB8AC3E}">
        <p14:creationId xmlns:p14="http://schemas.microsoft.com/office/powerpoint/2010/main" val="2073992543"/>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2" ma:contentTypeDescription="Create a new document." ma:contentTypeScope="" ma:versionID="63b4750df494f1e899998ba0dd64b591">
  <xsd:schema xmlns:xsd="http://www.w3.org/2001/XMLSchema" xmlns:xs="http://www.w3.org/2001/XMLSchema" xmlns:p="http://schemas.microsoft.com/office/2006/metadata/properties" xmlns:ns2="c34af464-7aa1-4edd-9be4-83dffc1cb926" targetNamespace="http://schemas.microsoft.com/office/2006/metadata/properties" ma:root="true" ma:fieldsID="26b17897b0dee42c4ef932dfddf4050e"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0E9AA12-8AF9-4AA6-90FE-24669859CDF3}">
  <ds:schemaRefs>
    <ds:schemaRef ds:uri="http://www.w3.org/XML/1998/namespace"/>
    <ds:schemaRef ds:uri="http://schemas.microsoft.com/office/2006/documentManagement/types"/>
    <ds:schemaRef ds:uri="http://purl.org/dc/elements/1.1/"/>
    <ds:schemaRef ds:uri="http://schemas.openxmlformats.org/package/2006/metadata/core-properties"/>
    <ds:schemaRef ds:uri="c34af464-7aa1-4edd-9be4-83dffc1cb926"/>
    <ds:schemaRef ds:uri="http://schemas.microsoft.com/office/2006/metadata/properties"/>
    <ds:schemaRef ds:uri="http://purl.org/dc/terms/"/>
    <ds:schemaRef ds:uri="http://schemas.microsoft.com/office/infopath/2007/PartnerControls"/>
    <ds:schemaRef ds:uri="http://purl.org/dc/dcmitype/"/>
  </ds:schemaRefs>
</ds:datastoreItem>
</file>

<file path=customXml/itemProps2.xml><?xml version="1.0" encoding="utf-8"?>
<ds:datastoreItem xmlns:ds="http://schemas.openxmlformats.org/officeDocument/2006/customXml" ds:itemID="{1ED7B7B8-5774-4569-A810-363B3D6ADC0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5692</TotalTime>
  <Words>468</Words>
  <Application>Microsoft Office PowerPoint</Application>
  <PresentationFormat>Widescreen</PresentationFormat>
  <Paragraphs>32</Paragraphs>
  <Slides>4</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4</vt:i4>
      </vt:variant>
    </vt:vector>
  </HeadingPairs>
  <TitlesOfParts>
    <vt:vector size="8" baseType="lpstr">
      <vt:lpstr>Arial</vt:lpstr>
      <vt:lpstr>Calibri</vt:lpstr>
      <vt:lpstr>1_Custom Design</vt:lpstr>
      <vt:lpstr>Office Theme</vt:lpstr>
      <vt:lpstr>PowerPoint Presentation</vt:lpstr>
      <vt:lpstr>New CDR-related NPRR</vt:lpstr>
      <vt:lpstr>New CDR-related NPRR</vt:lpstr>
      <vt:lpstr>Effective Load Carrying Capability (ELCC)</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Warnken, Pete</cp:lastModifiedBy>
  <cp:revision>234</cp:revision>
  <cp:lastPrinted>2016-01-21T20:53:15Z</cp:lastPrinted>
  <dcterms:created xsi:type="dcterms:W3CDTF">2016-01-21T15:20:31Z</dcterms:created>
  <dcterms:modified xsi:type="dcterms:W3CDTF">2026-01-22T20:21:56Z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7084cbda-52b8-46fb-a7b7-cb5bd465ed85_Enabled">
    <vt:lpwstr>true</vt:lpwstr>
  </property>
  <property fmtid="{D5CDD505-2E9C-101B-9397-08002B2CF9AE}" pid="4" name="MSIP_Label_7084cbda-52b8-46fb-a7b7-cb5bd465ed85_SetDate">
    <vt:lpwstr>2024-02-08T17:01:12Z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0a8d9ea7-79db-4382-947d-ff9e11214bd8</vt:lpwstr>
  </property>
  <property fmtid="{D5CDD505-2E9C-101B-9397-08002B2CF9AE}" pid="9" name="MSIP_Label_7084cbda-52b8-46fb-a7b7-cb5bd465ed85_ContentBits">
    <vt:lpwstr>0</vt:lpwstr>
  </property>
</Properties>
</file>