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Lst>
  <p:notesMasterIdLst>
    <p:notesMasterId r:id="rId12"/>
  </p:notesMasterIdLst>
  <p:handoutMasterIdLst>
    <p:handoutMasterId r:id="rId13"/>
  </p:handoutMasterIdLst>
  <p:sldIdLst>
    <p:sldId id="260" r:id="rId6"/>
    <p:sldId id="325" r:id="rId7"/>
    <p:sldId id="324" r:id="rId8"/>
    <p:sldId id="327" r:id="rId9"/>
    <p:sldId id="329" r:id="rId10"/>
    <p:sldId id="330" r:id="rId11"/>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AEC7"/>
    <a:srgbClr val="5B6770"/>
    <a:srgbClr val="00B1C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981" autoAdjust="0"/>
  </p:normalViewPr>
  <p:slideViewPr>
    <p:cSldViewPr showGuides="1">
      <p:cViewPr varScale="1">
        <p:scale>
          <a:sx n="85" d="100"/>
          <a:sy n="85" d="100"/>
        </p:scale>
        <p:origin x="126" y="462"/>
      </p:cViewPr>
      <p:guideLst>
        <p:guide orient="horz" pos="2160"/>
        <p:guide pos="3840"/>
      </p:guideLst>
    </p:cSldViewPr>
  </p:slideViewPr>
  <p:notesTextViewPr>
    <p:cViewPr>
      <p:scale>
        <a:sx n="3" d="2"/>
        <a:sy n="3" d="2"/>
      </p:scale>
      <p:origin x="0" y="0"/>
    </p:cViewPr>
  </p:notesText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viewProps" Target="viewProps.xml"/><Relationship Id="rId10" Type="http://schemas.openxmlformats.org/officeDocument/2006/relationships/slide" Target="slides/slide5.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1/22/2026</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1/22/2026</a:t>
            </a:fld>
            <a:endParaRPr lang="en-US"/>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2AC51D-6DAA-4455-8EA7-D54B64909A85}" type="slidenum">
              <a:rPr lang="en-US" smtClean="0"/>
              <a:t>1</a:t>
            </a:fld>
            <a:endParaRPr lang="en-US"/>
          </a:p>
        </p:txBody>
      </p:sp>
    </p:spTree>
    <p:extLst>
      <p:ext uri="{BB962C8B-B14F-4D97-AF65-F5344CB8AC3E}">
        <p14:creationId xmlns:p14="http://schemas.microsoft.com/office/powerpoint/2010/main" val="2755049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a:prstGeom prst="rect">
            <a:avLst/>
          </a:prstGeom>
        </p:spPr>
        <p:txBody>
          <a:bodyPr/>
          <a:lstStyle>
            <a:lvl1pPr>
              <a:defRPr>
                <a:solidFill>
                  <a:schemeClr val="tx2"/>
                </a:solidFill>
              </a:defRPr>
            </a:lvl1pPr>
          </a:lstStyle>
          <a:p>
            <a:r>
              <a:rPr lang="en-US" dirty="0"/>
              <a:t>Click to edit Master title style</a:t>
            </a:r>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a:t>Footer text goes here.</a:t>
            </a:r>
          </a:p>
        </p:txBody>
      </p:sp>
      <p:sp>
        <p:nvSpPr>
          <p:cNvPr id="7" name="Slide Number Placeholder 5"/>
          <p:cNvSpPr>
            <a:spLocks noGrp="1"/>
          </p:cNvSpPr>
          <p:nvPr>
            <p:ph type="sldNum" sz="quarter" idx="4"/>
          </p:nvPr>
        </p:nvSpPr>
        <p:spPr>
          <a:xfrm>
            <a:off x="11379200" y="6561138"/>
            <a:ext cx="7112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406400" y="990601"/>
            <a:ext cx="11379200" cy="5052221"/>
          </a:xfrm>
          <a:prstGeom prst="rect">
            <a:avLst/>
          </a:prstGeom>
        </p:spPr>
        <p:txBody>
          <a:bodyPr/>
          <a:lstStyle>
            <a:lvl1pPr>
              <a:defRPr sz="2600">
                <a:solidFill>
                  <a:schemeClr val="tx2"/>
                </a:solidFill>
              </a:defRPr>
            </a:lvl1pPr>
            <a:lvl2pPr>
              <a:defRPr sz="2400">
                <a:solidFill>
                  <a:schemeClr val="tx2"/>
                </a:solidFill>
              </a:defRPr>
            </a:lvl2pPr>
            <a:lvl3pPr>
              <a:defRPr sz="2200">
                <a:solidFill>
                  <a:schemeClr val="tx2"/>
                </a:solidFill>
              </a:defRPr>
            </a:lvl3pPr>
            <a:lvl4pPr>
              <a:defRPr sz="2100">
                <a:solidFill>
                  <a:schemeClr val="tx2"/>
                </a:solidFill>
              </a:defRPr>
            </a:lvl4pPr>
            <a:lvl5pPr>
              <a:defRPr sz="200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Footer Placeholder 4"/>
          <p:cNvSpPr>
            <a:spLocks noGrp="1"/>
          </p:cNvSpPr>
          <p:nvPr>
            <p:ph type="ftr" sz="quarter" idx="11"/>
          </p:nvPr>
        </p:nvSpPr>
        <p:spPr>
          <a:xfrm>
            <a:off x="3657600" y="6553200"/>
            <a:ext cx="5384800" cy="228600"/>
          </a:xfrm>
        </p:spPr>
        <p:txBody>
          <a:bodyPr/>
          <a:lstStyle/>
          <a:p>
            <a:r>
              <a:rPr lang="en-US"/>
              <a:t>Footer text goes here.</a:t>
            </a:r>
          </a:p>
        </p:txBody>
      </p:sp>
      <p:cxnSp>
        <p:nvCxnSpPr>
          <p:cNvPr id="5" name="Straight Connector 4"/>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11379200" y="6561138"/>
            <a:ext cx="7112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7900848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a:t>Footer text goes here.</a:t>
            </a:r>
            <a:endParaRPr lang="en-US" dirty="0"/>
          </a:p>
        </p:txBody>
      </p:sp>
      <p:sp>
        <p:nvSpPr>
          <p:cNvPr id="4" name="Slide Number Placeholder 3"/>
          <p:cNvSpPr>
            <a:spLocks noGrp="1"/>
          </p:cNvSpPr>
          <p:nvPr>
            <p:ph type="sldNum" sz="quarter" idx="11"/>
          </p:nvPr>
        </p:nvSpPr>
        <p:spPr/>
        <p:txBody>
          <a:bodyPr/>
          <a:lstStyle/>
          <a:p>
            <a:fld id="{1D93BD3E-1E9A-4970-A6F7-E7AC52762E0C}" type="slidenum">
              <a:rPr lang="en-US" smtClean="0"/>
              <a:pPr/>
              <a:t>‹#›</a:t>
            </a:fld>
            <a:endParaRPr lang="en-US"/>
          </a:p>
        </p:txBody>
      </p:sp>
      <p:sp>
        <p:nvSpPr>
          <p:cNvPr id="5" name="Content Placeholder 4"/>
          <p:cNvSpPr>
            <a:spLocks noGrp="1"/>
          </p:cNvSpPr>
          <p:nvPr>
            <p:ph sz="half" idx="1"/>
          </p:nvPr>
        </p:nvSpPr>
        <p:spPr>
          <a:xfrm>
            <a:off x="838200" y="990601"/>
            <a:ext cx="5181600" cy="4800600"/>
          </a:xfrm>
          <a:prstGeom prst="rect">
            <a:avLst/>
          </a:prstGeom>
        </p:spPr>
        <p:txBody>
          <a:bodyPr/>
          <a:lstStyle>
            <a:lvl1pPr>
              <a:defRPr sz="2400">
                <a:solidFill>
                  <a:schemeClr val="tx2"/>
                </a:solidFill>
              </a:defRPr>
            </a:lvl1pPr>
          </a:lstStyle>
          <a:p>
            <a:endParaRPr lang="en-US" dirty="0"/>
          </a:p>
        </p:txBody>
      </p:sp>
      <p:sp>
        <p:nvSpPr>
          <p:cNvPr id="6" name="Content Placeholder 5"/>
          <p:cNvSpPr>
            <a:spLocks noGrp="1"/>
          </p:cNvSpPr>
          <p:nvPr>
            <p:ph sz="half" idx="2"/>
          </p:nvPr>
        </p:nvSpPr>
        <p:spPr>
          <a:xfrm>
            <a:off x="6172200" y="990601"/>
            <a:ext cx="5181600" cy="4800600"/>
          </a:xfrm>
          <a:prstGeom prst="rect">
            <a:avLst/>
          </a:prstGeom>
        </p:spPr>
        <p:txBody>
          <a:bodyPr/>
          <a:lstStyle>
            <a:lvl1pPr>
              <a:defRPr sz="2400">
                <a:solidFill>
                  <a:schemeClr val="tx2"/>
                </a:solidFill>
              </a:defRPr>
            </a:lvl1pPr>
          </a:lstStyle>
          <a:p>
            <a:endParaRPr lang="en-US"/>
          </a:p>
        </p:txBody>
      </p:sp>
      <p:sp>
        <p:nvSpPr>
          <p:cNvPr id="7" name="Title 1"/>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8" name="Rectangle 7"/>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9" name="Straight Connector 8"/>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764785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4673600" y="0"/>
            <a:ext cx="75184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33349" y="2876278"/>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3657600" y="6553200"/>
            <a:ext cx="53848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Footer text goes here.</a:t>
            </a:r>
          </a:p>
        </p:txBody>
      </p:sp>
      <p:cxnSp>
        <p:nvCxnSpPr>
          <p:cNvPr id="7" name="Straight Connector 6"/>
          <p:cNvCxnSpPr/>
          <p:nvPr userDrawn="1"/>
        </p:nvCxnSpPr>
        <p:spPr>
          <a:xfrm>
            <a:off x="101600" y="6477000"/>
            <a:ext cx="100584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667000" y="6477001"/>
            <a:ext cx="950976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332734" y="6248400"/>
            <a:ext cx="1181866" cy="457200"/>
          </a:xfrm>
          <a:prstGeom prst="rect">
            <a:avLst/>
          </a:prstGeom>
        </p:spPr>
      </p:pic>
      <p:sp>
        <p:nvSpPr>
          <p:cNvPr id="9" name="TextBox 8"/>
          <p:cNvSpPr txBox="1"/>
          <p:nvPr userDrawn="1"/>
        </p:nvSpPr>
        <p:spPr>
          <a:xfrm>
            <a:off x="72901" y="6553200"/>
            <a:ext cx="943100" cy="253916"/>
          </a:xfrm>
          <a:prstGeom prst="rect">
            <a:avLst/>
          </a:prstGeom>
          <a:noFill/>
        </p:spPr>
        <p:txBody>
          <a:bodyPr wrap="square" rtlCol="0">
            <a:spAutoFit/>
          </a:bodyPr>
          <a:lstStyle/>
          <a:p>
            <a:pPr algn="l"/>
            <a:r>
              <a:rPr lang="en-US" sz="1000" b="1" baseline="0" dirty="0">
                <a:solidFill>
                  <a:schemeClr val="tx2"/>
                </a:solidFill>
              </a:rPr>
              <a:t>PUBLIC</a:t>
            </a:r>
            <a:endParaRPr lang="en-US" sz="1000" b="1" dirty="0">
              <a:solidFill>
                <a:schemeClr val="tx2"/>
              </a:solidFill>
            </a:endParaRPr>
          </a:p>
        </p:txBody>
      </p:sp>
      <p:sp>
        <p:nvSpPr>
          <p:cNvPr id="13" name="Slide Number Placeholder 5"/>
          <p:cNvSpPr>
            <a:spLocks noGrp="1"/>
          </p:cNvSpPr>
          <p:nvPr>
            <p:ph type="sldNum" sz="quarter" idx="4"/>
          </p:nvPr>
        </p:nvSpPr>
        <p:spPr>
          <a:xfrm>
            <a:off x="11379200" y="6561138"/>
            <a:ext cx="7112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1" r:id="rId3"/>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hyperlink" Target="https://interchange.puc.texas.gov/search/documents/?controlNumber=58777&amp;itemNumber=6" TargetMode="Externa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hyperlink" Target="https://interchange.puc.texas.gov/Documents/58777_5_1575180.PDF" TargetMode="Externa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5410200" y="1524000"/>
            <a:ext cx="5646034" cy="3293209"/>
          </a:xfrm>
          <a:prstGeom prst="rect">
            <a:avLst/>
          </a:prstGeom>
          <a:noFill/>
        </p:spPr>
        <p:txBody>
          <a:bodyPr wrap="square" rtlCol="0">
            <a:spAutoFit/>
          </a:bodyPr>
          <a:lstStyle/>
          <a:p>
            <a:r>
              <a:rPr lang="en-US" sz="3600" b="1" dirty="0"/>
              <a:t>2026 Reliability Assessment Activities</a:t>
            </a:r>
            <a:endParaRPr lang="en-US" sz="3600" b="1" dirty="0">
              <a:solidFill>
                <a:srgbClr val="C00000"/>
              </a:solidFill>
            </a:endParaRPr>
          </a:p>
          <a:p>
            <a:endParaRPr lang="en-US" dirty="0"/>
          </a:p>
          <a:p>
            <a:r>
              <a:rPr lang="en-US" sz="2400" dirty="0"/>
              <a:t>Supply Analysis Working Group</a:t>
            </a:r>
          </a:p>
          <a:p>
            <a:endParaRPr lang="en-US" dirty="0"/>
          </a:p>
          <a:p>
            <a:r>
              <a:rPr lang="en-US" sz="2000" dirty="0"/>
              <a:t>Pete Warnken</a:t>
            </a:r>
          </a:p>
          <a:p>
            <a:r>
              <a:rPr lang="en-US" sz="2000" dirty="0"/>
              <a:t>Resource Adequacy Department</a:t>
            </a:r>
          </a:p>
          <a:p>
            <a:endParaRPr lang="en-US" dirty="0"/>
          </a:p>
          <a:p>
            <a:r>
              <a:rPr lang="en-US" dirty="0"/>
              <a:t>January 23, 2026</a:t>
            </a:r>
            <a:endParaRPr lang="en-US" sz="2400" dirty="0"/>
          </a:p>
        </p:txBody>
      </p:sp>
    </p:spTree>
    <p:extLst>
      <p:ext uri="{BB962C8B-B14F-4D97-AF65-F5344CB8AC3E}">
        <p14:creationId xmlns:p14="http://schemas.microsoft.com/office/powerpoint/2010/main" val="7306037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4AE043-B50C-6A62-BF71-79E61D3C12E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89B5436-2EFC-34F8-F047-18B144081D0C}"/>
              </a:ext>
            </a:extLst>
          </p:cNvPr>
          <p:cNvSpPr>
            <a:spLocks noGrp="1"/>
          </p:cNvSpPr>
          <p:nvPr>
            <p:ph type="title"/>
          </p:nvPr>
        </p:nvSpPr>
        <p:spPr>
          <a:xfrm>
            <a:off x="508000" y="243682"/>
            <a:ext cx="11277600" cy="518318"/>
          </a:xfrm>
        </p:spPr>
        <p:txBody>
          <a:bodyPr>
            <a:noAutofit/>
          </a:bodyPr>
          <a:lstStyle/>
          <a:p>
            <a:r>
              <a:rPr lang="en-US" sz="3200" dirty="0"/>
              <a:t>Reliability Assessment Roadmap</a:t>
            </a:r>
          </a:p>
        </p:txBody>
      </p:sp>
      <p:sp>
        <p:nvSpPr>
          <p:cNvPr id="4" name="Slide Number Placeholder 3">
            <a:extLst>
              <a:ext uri="{FF2B5EF4-FFF2-40B4-BE49-F238E27FC236}">
                <a16:creationId xmlns:a16="http://schemas.microsoft.com/office/drawing/2014/main" id="{08FCD0FC-B412-5FFC-A172-87138D64D955}"/>
              </a:ext>
            </a:extLst>
          </p:cNvPr>
          <p:cNvSpPr>
            <a:spLocks noGrp="1"/>
          </p:cNvSpPr>
          <p:nvPr>
            <p:ph type="sldNum" sz="quarter" idx="4"/>
          </p:nvPr>
        </p:nvSpPr>
        <p:spPr>
          <a:xfrm>
            <a:off x="11379200" y="6561138"/>
            <a:ext cx="711200" cy="220662"/>
          </a:xfrm>
        </p:spPr>
        <p:txBody>
          <a:bodyPr anchor="ctr">
            <a:normAutofit/>
          </a:bodyPr>
          <a:lstStyle/>
          <a:p>
            <a:pPr>
              <a:lnSpc>
                <a:spcPct val="90000"/>
              </a:lnSpc>
              <a:spcAft>
                <a:spcPts val="600"/>
              </a:spcAft>
            </a:pPr>
            <a:fld id="{1D93BD3E-1E9A-4970-A6F7-E7AC52762E0C}" type="slidenum">
              <a:rPr lang="en-US" sz="900" smtClean="0"/>
              <a:pPr>
                <a:lnSpc>
                  <a:spcPct val="90000"/>
                </a:lnSpc>
                <a:spcAft>
                  <a:spcPts val="600"/>
                </a:spcAft>
              </a:pPr>
              <a:t>2</a:t>
            </a:fld>
            <a:endParaRPr lang="en-US" sz="900"/>
          </a:p>
        </p:txBody>
      </p:sp>
      <p:pic>
        <p:nvPicPr>
          <p:cNvPr id="3" name="Picture 2">
            <a:extLst>
              <a:ext uri="{FF2B5EF4-FFF2-40B4-BE49-F238E27FC236}">
                <a16:creationId xmlns:a16="http://schemas.microsoft.com/office/drawing/2014/main" id="{158F29A3-1867-50F0-2609-B4FB4535F4A9}"/>
              </a:ext>
            </a:extLst>
          </p:cNvPr>
          <p:cNvPicPr>
            <a:picLocks noChangeAspect="1"/>
          </p:cNvPicPr>
          <p:nvPr/>
        </p:nvPicPr>
        <p:blipFill>
          <a:blip r:embed="rId2"/>
          <a:stretch>
            <a:fillRect/>
          </a:stretch>
        </p:blipFill>
        <p:spPr>
          <a:xfrm>
            <a:off x="606777" y="938559"/>
            <a:ext cx="6226714" cy="5322467"/>
          </a:xfrm>
          <a:prstGeom prst="rect">
            <a:avLst/>
          </a:prstGeom>
        </p:spPr>
      </p:pic>
      <p:sp>
        <p:nvSpPr>
          <p:cNvPr id="5" name="Content Placeholder 1">
            <a:extLst>
              <a:ext uri="{FF2B5EF4-FFF2-40B4-BE49-F238E27FC236}">
                <a16:creationId xmlns:a16="http://schemas.microsoft.com/office/drawing/2014/main" id="{99E8ACD4-FD1E-14F4-4E83-3E8122C02DC6}"/>
              </a:ext>
            </a:extLst>
          </p:cNvPr>
          <p:cNvSpPr txBox="1">
            <a:spLocks/>
          </p:cNvSpPr>
          <p:nvPr/>
        </p:nvSpPr>
        <p:spPr>
          <a:xfrm>
            <a:off x="7008890" y="923658"/>
            <a:ext cx="4720265" cy="5477141"/>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285750" indent="-285750">
              <a:lnSpc>
                <a:spcPct val="110000"/>
              </a:lnSpc>
              <a:spcBef>
                <a:spcPts val="0"/>
              </a:spcBef>
              <a:spcAft>
                <a:spcPts val="400"/>
              </a:spcAft>
              <a:defRPr/>
            </a:pPr>
            <a:r>
              <a:rPr lang="en-US" sz="2400" b="1" dirty="0"/>
              <a:t>Key PUC pending policy decisions impacting the roadmap and assessment outcome:</a:t>
            </a:r>
          </a:p>
          <a:p>
            <a:pPr marL="800100" lvl="2" indent="-342900">
              <a:lnSpc>
                <a:spcPct val="110000"/>
              </a:lnSpc>
              <a:spcBef>
                <a:spcPts val="0"/>
              </a:spcBef>
              <a:spcAft>
                <a:spcPts val="400"/>
              </a:spcAft>
              <a:buFont typeface="Arial" panose="020B0604020202020204" pitchFamily="34" charset="0"/>
              <a:buChar char="‒"/>
              <a:defRPr/>
            </a:pPr>
            <a:r>
              <a:rPr lang="en-US" sz="2000" dirty="0"/>
              <a:t>Consideration of using a new load forecast based on the upcoming large load forecasting compliance plan in lieu of the current “ERCOT-Adjusted Load Forecast”</a:t>
            </a:r>
          </a:p>
          <a:p>
            <a:pPr marL="800100" lvl="2" indent="-342900">
              <a:lnSpc>
                <a:spcPct val="110000"/>
              </a:lnSpc>
              <a:spcBef>
                <a:spcPts val="0"/>
              </a:spcBef>
              <a:spcAft>
                <a:spcPts val="400"/>
              </a:spcAft>
              <a:buFont typeface="Arial" panose="020B0604020202020204" pitchFamily="34" charset="0"/>
              <a:buChar char="‒"/>
              <a:defRPr/>
            </a:pPr>
            <a:r>
              <a:rPr lang="en-US" sz="2000" dirty="0"/>
              <a:t>Adoption of a new planning CONE (or CONEs) for assessing the system cost of market design options if needed for reliability standard compliance</a:t>
            </a:r>
          </a:p>
        </p:txBody>
      </p:sp>
    </p:spTree>
    <p:extLst>
      <p:ext uri="{BB962C8B-B14F-4D97-AF65-F5344CB8AC3E}">
        <p14:creationId xmlns:p14="http://schemas.microsoft.com/office/powerpoint/2010/main" val="14068110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DD9304-7396-83DC-F65F-3F8132E43AAE}"/>
              </a:ext>
            </a:extLst>
          </p:cNvPr>
          <p:cNvSpPr>
            <a:spLocks noGrp="1"/>
          </p:cNvSpPr>
          <p:nvPr>
            <p:ph type="title"/>
          </p:nvPr>
        </p:nvSpPr>
        <p:spPr>
          <a:xfrm>
            <a:off x="508000" y="243682"/>
            <a:ext cx="11277600" cy="518318"/>
          </a:xfrm>
        </p:spPr>
        <p:txBody>
          <a:bodyPr>
            <a:noAutofit/>
          </a:bodyPr>
          <a:lstStyle/>
          <a:p>
            <a:r>
              <a:rPr lang="en-US" sz="3200" dirty="0"/>
              <a:t>Preliminary Proposed Modeling Input Assumptions</a:t>
            </a:r>
          </a:p>
        </p:txBody>
      </p:sp>
      <p:sp>
        <p:nvSpPr>
          <p:cNvPr id="4" name="Slide Number Placeholder 3">
            <a:extLst>
              <a:ext uri="{FF2B5EF4-FFF2-40B4-BE49-F238E27FC236}">
                <a16:creationId xmlns:a16="http://schemas.microsoft.com/office/drawing/2014/main" id="{F63E078B-12A7-6A49-3A7E-84BD5BCFCD3A}"/>
              </a:ext>
            </a:extLst>
          </p:cNvPr>
          <p:cNvSpPr>
            <a:spLocks noGrp="1"/>
          </p:cNvSpPr>
          <p:nvPr>
            <p:ph type="sldNum" sz="quarter" idx="4"/>
          </p:nvPr>
        </p:nvSpPr>
        <p:spPr>
          <a:xfrm>
            <a:off x="11379200" y="6561138"/>
            <a:ext cx="711200" cy="220662"/>
          </a:xfrm>
        </p:spPr>
        <p:txBody>
          <a:bodyPr anchor="ctr">
            <a:normAutofit/>
          </a:bodyPr>
          <a:lstStyle/>
          <a:p>
            <a:pPr>
              <a:lnSpc>
                <a:spcPct val="90000"/>
              </a:lnSpc>
              <a:spcAft>
                <a:spcPts val="600"/>
              </a:spcAft>
            </a:pPr>
            <a:fld id="{1D93BD3E-1E9A-4970-A6F7-E7AC52762E0C}" type="slidenum">
              <a:rPr lang="en-US" sz="900" smtClean="0"/>
              <a:pPr>
                <a:lnSpc>
                  <a:spcPct val="90000"/>
                </a:lnSpc>
                <a:spcAft>
                  <a:spcPts val="600"/>
                </a:spcAft>
              </a:pPr>
              <a:t>3</a:t>
            </a:fld>
            <a:endParaRPr lang="en-US" sz="900"/>
          </a:p>
        </p:txBody>
      </p:sp>
      <p:sp>
        <p:nvSpPr>
          <p:cNvPr id="8" name="TextBox 7">
            <a:extLst>
              <a:ext uri="{FF2B5EF4-FFF2-40B4-BE49-F238E27FC236}">
                <a16:creationId xmlns:a16="http://schemas.microsoft.com/office/drawing/2014/main" id="{8C567034-8DE0-64EB-339F-CEE46A9098B1}"/>
              </a:ext>
            </a:extLst>
          </p:cNvPr>
          <p:cNvSpPr txBox="1"/>
          <p:nvPr/>
        </p:nvSpPr>
        <p:spPr>
          <a:xfrm>
            <a:off x="366962" y="1066800"/>
            <a:ext cx="11012238" cy="4503797"/>
          </a:xfrm>
          <a:prstGeom prst="rect">
            <a:avLst/>
          </a:prstGeom>
          <a:noFill/>
        </p:spPr>
        <p:txBody>
          <a:bodyPr wrap="square">
            <a:spAutoFit/>
          </a:bodyPr>
          <a:lstStyle/>
          <a:p>
            <a:pPr marL="342900" lvl="1" indent="-342900">
              <a:spcBef>
                <a:spcPts val="400"/>
              </a:spcBef>
              <a:spcAft>
                <a:spcPts val="400"/>
              </a:spcAft>
              <a:buSzPct val="100000"/>
              <a:buFont typeface="Arial" panose="020B0604020202020204" pitchFamily="34" charset="0"/>
              <a:buChar char="•"/>
            </a:pPr>
            <a:r>
              <a:rPr lang="en-US" sz="2400" kern="0" dirty="0">
                <a:cs typeface="Calibri" panose="020F0502020204030204" pitchFamily="34" charset="0"/>
              </a:rPr>
              <a:t>List of input assumptions, with associated high-level modeling background and references, filed with the Commission on January 15, 2025: </a:t>
            </a:r>
            <a:r>
              <a:rPr lang="en-US" sz="2400" dirty="0">
                <a:hlinkClick r:id="rId2"/>
              </a:rPr>
              <a:t>https://interchange.puc.texas.gov/search/documents/?controlNumber=58777&amp;itemNumber=6</a:t>
            </a:r>
            <a:endParaRPr lang="en-US" sz="2400" dirty="0"/>
          </a:p>
          <a:p>
            <a:pPr marL="342900" lvl="1" indent="-342900">
              <a:spcBef>
                <a:spcPts val="400"/>
              </a:spcBef>
              <a:spcAft>
                <a:spcPts val="400"/>
              </a:spcAft>
              <a:buSzPct val="100000"/>
              <a:buFont typeface="Arial" panose="020B0604020202020204" pitchFamily="34" charset="0"/>
              <a:buChar char="•"/>
            </a:pPr>
            <a:r>
              <a:rPr lang="en-US" sz="2400" dirty="0"/>
              <a:t>Must include:</a:t>
            </a:r>
          </a:p>
          <a:p>
            <a:pPr marL="800100" lvl="2" indent="-342900">
              <a:spcBef>
                <a:spcPts val="400"/>
              </a:spcBef>
              <a:spcAft>
                <a:spcPts val="400"/>
              </a:spcAft>
              <a:buSzPct val="100000"/>
              <a:buFont typeface="Arial" panose="020B0604020202020204" pitchFamily="34" charset="0"/>
              <a:buChar char="‒"/>
            </a:pPr>
            <a:r>
              <a:rPr lang="en-US" sz="2000" kern="0" dirty="0">
                <a:cs typeface="Calibri" panose="020F0502020204030204" pitchFamily="34" charset="0"/>
              </a:rPr>
              <a:t>the number of historic weather years that will be included in the modeling;</a:t>
            </a:r>
          </a:p>
          <a:p>
            <a:pPr marL="800100" lvl="2" indent="-342900">
              <a:spcBef>
                <a:spcPts val="400"/>
              </a:spcBef>
              <a:spcAft>
                <a:spcPts val="400"/>
              </a:spcAft>
              <a:buSzPct val="100000"/>
              <a:buFont typeface="Arial" panose="020B0604020202020204" pitchFamily="34" charset="0"/>
              <a:buChar char="‒"/>
            </a:pPr>
            <a:r>
              <a:rPr lang="en-US" sz="2000" kern="0" dirty="0">
                <a:cs typeface="Calibri" panose="020F0502020204030204" pitchFamily="34" charset="0"/>
              </a:rPr>
              <a:t>(ii) the amount of new resources and retirements, in megawatts, listed by</a:t>
            </a:r>
          </a:p>
          <a:p>
            <a:pPr marL="800100" lvl="2" indent="-342900">
              <a:spcBef>
                <a:spcPts val="400"/>
              </a:spcBef>
              <a:spcAft>
                <a:spcPts val="400"/>
              </a:spcAft>
              <a:buSzPct val="100000"/>
              <a:buFont typeface="Arial" panose="020B0604020202020204" pitchFamily="34" charset="0"/>
              <a:buChar char="‒"/>
            </a:pPr>
            <a:r>
              <a:rPr lang="en-US" sz="2000" kern="0" dirty="0">
                <a:cs typeface="Calibri" panose="020F0502020204030204" pitchFamily="34" charset="0"/>
              </a:rPr>
              <a:t>resource type;</a:t>
            </a:r>
          </a:p>
          <a:p>
            <a:pPr marL="800100" lvl="2" indent="-342900">
              <a:spcBef>
                <a:spcPts val="400"/>
              </a:spcBef>
              <a:spcAft>
                <a:spcPts val="400"/>
              </a:spcAft>
              <a:buSzPct val="100000"/>
              <a:buFont typeface="Arial" panose="020B0604020202020204" pitchFamily="34" charset="0"/>
              <a:buChar char="‒"/>
            </a:pPr>
            <a:r>
              <a:rPr lang="en-US" sz="2000" kern="0" dirty="0">
                <a:cs typeface="Calibri" panose="020F0502020204030204" pitchFamily="34" charset="0"/>
              </a:rPr>
              <a:t>(iii) the weatherization effectiveness; and</a:t>
            </a:r>
          </a:p>
          <a:p>
            <a:pPr marL="800100" lvl="2" indent="-342900">
              <a:spcBef>
                <a:spcPts val="400"/>
              </a:spcBef>
              <a:spcAft>
                <a:spcPts val="400"/>
              </a:spcAft>
              <a:buSzPct val="100000"/>
              <a:buFont typeface="Arial" panose="020B0604020202020204" pitchFamily="34" charset="0"/>
              <a:buChar char="‒"/>
            </a:pPr>
            <a:r>
              <a:rPr lang="en-US" sz="2000" kern="0" dirty="0">
                <a:cs typeface="Calibri" panose="020F0502020204030204" pitchFamily="34" charset="0"/>
              </a:rPr>
              <a:t>(iv) any other assumptions that would impact the modeling results, along with an explanation of the possible impact of the additional assumptions. </a:t>
            </a:r>
          </a:p>
        </p:txBody>
      </p:sp>
    </p:spTree>
    <p:extLst>
      <p:ext uri="{BB962C8B-B14F-4D97-AF65-F5344CB8AC3E}">
        <p14:creationId xmlns:p14="http://schemas.microsoft.com/office/powerpoint/2010/main" val="19169922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5E9D8C-DCE9-F2A1-FA00-C7806983984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B391FC2-350D-FFC2-47A4-896A415FE182}"/>
              </a:ext>
            </a:extLst>
          </p:cNvPr>
          <p:cNvSpPr>
            <a:spLocks noGrp="1"/>
          </p:cNvSpPr>
          <p:nvPr>
            <p:ph type="title"/>
          </p:nvPr>
        </p:nvSpPr>
        <p:spPr>
          <a:xfrm>
            <a:off x="508000" y="243682"/>
            <a:ext cx="11277600" cy="518318"/>
          </a:xfrm>
        </p:spPr>
        <p:txBody>
          <a:bodyPr>
            <a:noAutofit/>
          </a:bodyPr>
          <a:lstStyle/>
          <a:p>
            <a:r>
              <a:rPr lang="en-US" sz="3200" dirty="0"/>
              <a:t>Preliminary Proposed Modeling Input Assumptions</a:t>
            </a:r>
          </a:p>
        </p:txBody>
      </p:sp>
      <p:sp>
        <p:nvSpPr>
          <p:cNvPr id="4" name="Slide Number Placeholder 3">
            <a:extLst>
              <a:ext uri="{FF2B5EF4-FFF2-40B4-BE49-F238E27FC236}">
                <a16:creationId xmlns:a16="http://schemas.microsoft.com/office/drawing/2014/main" id="{92D05DA7-00D3-143B-8D72-FA3128D81674}"/>
              </a:ext>
            </a:extLst>
          </p:cNvPr>
          <p:cNvSpPr>
            <a:spLocks noGrp="1"/>
          </p:cNvSpPr>
          <p:nvPr>
            <p:ph type="sldNum" sz="quarter" idx="4"/>
          </p:nvPr>
        </p:nvSpPr>
        <p:spPr>
          <a:xfrm>
            <a:off x="11379200" y="6561138"/>
            <a:ext cx="711200" cy="220662"/>
          </a:xfrm>
        </p:spPr>
        <p:txBody>
          <a:bodyPr anchor="ctr">
            <a:normAutofit/>
          </a:bodyPr>
          <a:lstStyle/>
          <a:p>
            <a:pPr>
              <a:lnSpc>
                <a:spcPct val="90000"/>
              </a:lnSpc>
              <a:spcAft>
                <a:spcPts val="600"/>
              </a:spcAft>
            </a:pPr>
            <a:fld id="{1D93BD3E-1E9A-4970-A6F7-E7AC52762E0C}" type="slidenum">
              <a:rPr lang="en-US" sz="900" smtClean="0"/>
              <a:pPr>
                <a:lnSpc>
                  <a:spcPct val="90000"/>
                </a:lnSpc>
                <a:spcAft>
                  <a:spcPts val="600"/>
                </a:spcAft>
              </a:pPr>
              <a:t>4</a:t>
            </a:fld>
            <a:endParaRPr lang="en-US" sz="900"/>
          </a:p>
        </p:txBody>
      </p:sp>
      <p:sp>
        <p:nvSpPr>
          <p:cNvPr id="8" name="TextBox 7">
            <a:extLst>
              <a:ext uri="{FF2B5EF4-FFF2-40B4-BE49-F238E27FC236}">
                <a16:creationId xmlns:a16="http://schemas.microsoft.com/office/drawing/2014/main" id="{D416D2CE-1942-93F4-D08E-2FCDEC802849}"/>
              </a:ext>
            </a:extLst>
          </p:cNvPr>
          <p:cNvSpPr txBox="1"/>
          <p:nvPr/>
        </p:nvSpPr>
        <p:spPr>
          <a:xfrm>
            <a:off x="366962" y="1066800"/>
            <a:ext cx="11418638" cy="2000548"/>
          </a:xfrm>
          <a:prstGeom prst="rect">
            <a:avLst/>
          </a:prstGeom>
          <a:noFill/>
        </p:spPr>
        <p:txBody>
          <a:bodyPr wrap="square">
            <a:spAutoFit/>
          </a:bodyPr>
          <a:lstStyle/>
          <a:p>
            <a:pPr marL="342900" lvl="1" indent="-342900">
              <a:spcBef>
                <a:spcPts val="400"/>
              </a:spcBef>
              <a:spcAft>
                <a:spcPts val="400"/>
              </a:spcAft>
              <a:buSzPct val="100000"/>
              <a:buFont typeface="Arial" panose="020B0604020202020204" pitchFamily="34" charset="0"/>
              <a:buChar char="•"/>
            </a:pPr>
            <a:r>
              <a:rPr lang="en-US" sz="2400" kern="0" dirty="0">
                <a:cs typeface="Calibri" panose="020F0502020204030204" pitchFamily="34" charset="0"/>
              </a:rPr>
              <a:t>Key assumptions documented:</a:t>
            </a:r>
          </a:p>
          <a:p>
            <a:pPr marL="800100" lvl="2" indent="-342900">
              <a:spcBef>
                <a:spcPts val="400"/>
              </a:spcBef>
              <a:spcAft>
                <a:spcPts val="400"/>
              </a:spcAft>
              <a:buSzPct val="100000"/>
              <a:buFont typeface="Arial" panose="020B0604020202020204" pitchFamily="34" charset="0"/>
              <a:buChar char="‒"/>
            </a:pPr>
            <a:r>
              <a:rPr lang="en-US" sz="2000" kern="0" dirty="0">
                <a:cs typeface="Calibri" panose="020F0502020204030204" pitchFamily="34" charset="0"/>
              </a:rPr>
              <a:t>Number of historical weather years: </a:t>
            </a:r>
            <a:r>
              <a:rPr lang="en-US" sz="2000" kern="0" dirty="0">
                <a:solidFill>
                  <a:srgbClr val="C00000"/>
                </a:solidFill>
                <a:cs typeface="Calibri" panose="020F0502020204030204" pitchFamily="34" charset="0"/>
              </a:rPr>
              <a:t>44 (1980 through 2023, inclusive)</a:t>
            </a:r>
          </a:p>
          <a:p>
            <a:pPr marL="800100" lvl="2" indent="-342900">
              <a:spcBef>
                <a:spcPts val="400"/>
              </a:spcBef>
              <a:spcAft>
                <a:spcPts val="400"/>
              </a:spcAft>
              <a:buSzPct val="100000"/>
              <a:buFont typeface="Arial" panose="020B0604020202020204" pitchFamily="34" charset="0"/>
              <a:buChar char="‒"/>
            </a:pPr>
            <a:r>
              <a:rPr lang="en-US" sz="2000" kern="0" dirty="0">
                <a:cs typeface="Calibri" panose="020F0502020204030204" pitchFamily="34" charset="0"/>
              </a:rPr>
              <a:t>Resources and retirements: </a:t>
            </a:r>
            <a:r>
              <a:rPr lang="en-US" sz="2000" kern="0" dirty="0">
                <a:solidFill>
                  <a:srgbClr val="C00000"/>
                </a:solidFill>
                <a:cs typeface="Calibri" panose="020F0502020204030204" pitchFamily="34" charset="0"/>
              </a:rPr>
              <a:t>December 2025 Capacity, Demand and Reserves (CDR) report</a:t>
            </a:r>
          </a:p>
          <a:p>
            <a:pPr marL="800100" lvl="2" indent="-342900">
              <a:spcBef>
                <a:spcPts val="400"/>
              </a:spcBef>
              <a:spcAft>
                <a:spcPts val="400"/>
              </a:spcAft>
              <a:buSzPct val="100000"/>
              <a:buFont typeface="Arial" panose="020B0604020202020204" pitchFamily="34" charset="0"/>
              <a:buChar char="‒"/>
            </a:pPr>
            <a:r>
              <a:rPr lang="en-US" sz="2000" kern="0" dirty="0">
                <a:cs typeface="Calibri" panose="020F0502020204030204" pitchFamily="34" charset="0"/>
              </a:rPr>
              <a:t>Weatherization effectiveness: </a:t>
            </a:r>
            <a:r>
              <a:rPr lang="en-US" sz="2000" kern="0" dirty="0">
                <a:solidFill>
                  <a:srgbClr val="C00000"/>
                </a:solidFill>
                <a:cs typeface="Calibri" panose="020F0502020204030204" pitchFamily="34" charset="0"/>
              </a:rPr>
              <a:t>Adopts a piece-wise approach for weather-related unplanned thermal outages by weatherization zone</a:t>
            </a:r>
            <a:endParaRPr lang="en-US" sz="2400" kern="0" dirty="0">
              <a:cs typeface="Calibri" panose="020F0502020204030204" pitchFamily="34" charset="0"/>
            </a:endParaRPr>
          </a:p>
        </p:txBody>
      </p:sp>
      <p:pic>
        <p:nvPicPr>
          <p:cNvPr id="5" name="Picture 4">
            <a:extLst>
              <a:ext uri="{FF2B5EF4-FFF2-40B4-BE49-F238E27FC236}">
                <a16:creationId xmlns:a16="http://schemas.microsoft.com/office/drawing/2014/main" id="{28EAFAC7-40DB-FBC6-0A99-B05864D4D171}"/>
              </a:ext>
            </a:extLst>
          </p:cNvPr>
          <p:cNvPicPr>
            <a:picLocks noChangeAspect="1"/>
          </p:cNvPicPr>
          <p:nvPr/>
        </p:nvPicPr>
        <p:blipFill>
          <a:blip r:embed="rId2"/>
          <a:stretch>
            <a:fillRect/>
          </a:stretch>
        </p:blipFill>
        <p:spPr>
          <a:xfrm>
            <a:off x="6982124" y="3171261"/>
            <a:ext cx="4397076" cy="2898631"/>
          </a:xfrm>
          <a:prstGeom prst="rect">
            <a:avLst/>
          </a:prstGeom>
        </p:spPr>
      </p:pic>
      <p:sp>
        <p:nvSpPr>
          <p:cNvPr id="3" name="TextBox 2">
            <a:extLst>
              <a:ext uri="{FF2B5EF4-FFF2-40B4-BE49-F238E27FC236}">
                <a16:creationId xmlns:a16="http://schemas.microsoft.com/office/drawing/2014/main" id="{E28A595B-4EBB-36EB-8EF1-6FFCAC0A2B0C}"/>
              </a:ext>
            </a:extLst>
          </p:cNvPr>
          <p:cNvSpPr txBox="1"/>
          <p:nvPr/>
        </p:nvSpPr>
        <p:spPr>
          <a:xfrm>
            <a:off x="685800" y="3200400"/>
            <a:ext cx="6174690" cy="2236510"/>
          </a:xfrm>
          <a:prstGeom prst="rect">
            <a:avLst/>
          </a:prstGeom>
          <a:noFill/>
        </p:spPr>
        <p:txBody>
          <a:bodyPr wrap="square">
            <a:spAutoFit/>
          </a:bodyPr>
          <a:lstStyle/>
          <a:p>
            <a:pPr marL="1257300" lvl="3" indent="-342900">
              <a:spcBef>
                <a:spcPts val="400"/>
              </a:spcBef>
              <a:spcAft>
                <a:spcPts val="400"/>
              </a:spcAft>
              <a:buSzPct val="100000"/>
              <a:buFont typeface="Wingdings" panose="05000000000000000000" pitchFamily="2" charset="2"/>
              <a:buChar char="§"/>
            </a:pPr>
            <a:r>
              <a:rPr lang="en-US" kern="0" dirty="0">
                <a:solidFill>
                  <a:srgbClr val="C00000"/>
                </a:solidFill>
                <a:cs typeface="Calibri" panose="020F0502020204030204" pitchFamily="34" charset="0"/>
              </a:rPr>
              <a:t>85% reduction when wind chill temp is at or above the 95th percentile criterion temp values</a:t>
            </a:r>
          </a:p>
          <a:p>
            <a:pPr marL="1257300" lvl="3" indent="-342900">
              <a:spcBef>
                <a:spcPts val="400"/>
              </a:spcBef>
              <a:spcAft>
                <a:spcPts val="400"/>
              </a:spcAft>
              <a:buSzPct val="100000"/>
              <a:buFont typeface="Wingdings" panose="05000000000000000000" pitchFamily="2" charset="2"/>
              <a:buChar char="§"/>
            </a:pPr>
            <a:r>
              <a:rPr lang="en-US" kern="0" dirty="0">
                <a:solidFill>
                  <a:srgbClr val="C00000"/>
                </a:solidFill>
                <a:cs typeface="Calibri" panose="020F0502020204030204" pitchFamily="34" charset="0"/>
              </a:rPr>
              <a:t>Linearly declining effectiveness percentage for a temp range of 5° above to 10° below the criterion temp values</a:t>
            </a:r>
          </a:p>
          <a:p>
            <a:pPr marL="1257300" lvl="3" indent="-342900">
              <a:spcBef>
                <a:spcPts val="400"/>
              </a:spcBef>
              <a:spcAft>
                <a:spcPts val="400"/>
              </a:spcAft>
              <a:buSzPct val="100000"/>
              <a:buFont typeface="Wingdings" panose="05000000000000000000" pitchFamily="2" charset="2"/>
              <a:buChar char="§"/>
            </a:pPr>
            <a:r>
              <a:rPr lang="en-US" kern="0" dirty="0">
                <a:solidFill>
                  <a:srgbClr val="C00000"/>
                </a:solidFill>
                <a:cs typeface="Calibri" panose="020F0502020204030204" pitchFamily="34" charset="0"/>
              </a:rPr>
              <a:t>0% effectiveness for lower temps</a:t>
            </a:r>
            <a:endParaRPr lang="en-US" sz="2400" kern="0" dirty="0">
              <a:cs typeface="Calibri" panose="020F0502020204030204" pitchFamily="34" charset="0"/>
            </a:endParaRPr>
          </a:p>
        </p:txBody>
      </p:sp>
    </p:spTree>
    <p:extLst>
      <p:ext uri="{BB962C8B-B14F-4D97-AF65-F5344CB8AC3E}">
        <p14:creationId xmlns:p14="http://schemas.microsoft.com/office/powerpoint/2010/main" val="7310819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20C946-592A-6398-9000-CFF61923278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9D08152-17B3-D2F8-1D59-871198E315BF}"/>
              </a:ext>
            </a:extLst>
          </p:cNvPr>
          <p:cNvSpPr>
            <a:spLocks noGrp="1"/>
          </p:cNvSpPr>
          <p:nvPr>
            <p:ph type="title"/>
          </p:nvPr>
        </p:nvSpPr>
        <p:spPr>
          <a:xfrm>
            <a:off x="508000" y="243682"/>
            <a:ext cx="11277600" cy="518318"/>
          </a:xfrm>
        </p:spPr>
        <p:txBody>
          <a:bodyPr>
            <a:noAutofit/>
          </a:bodyPr>
          <a:lstStyle/>
          <a:p>
            <a:r>
              <a:rPr lang="en-US" sz="3200" dirty="0"/>
              <a:t>Preliminary Proposed Modeling Input Assumptions</a:t>
            </a:r>
          </a:p>
        </p:txBody>
      </p:sp>
      <p:sp>
        <p:nvSpPr>
          <p:cNvPr id="4" name="Slide Number Placeholder 3">
            <a:extLst>
              <a:ext uri="{FF2B5EF4-FFF2-40B4-BE49-F238E27FC236}">
                <a16:creationId xmlns:a16="http://schemas.microsoft.com/office/drawing/2014/main" id="{55F736A9-BE2B-94ED-6A9C-CB8B460278A0}"/>
              </a:ext>
            </a:extLst>
          </p:cNvPr>
          <p:cNvSpPr>
            <a:spLocks noGrp="1"/>
          </p:cNvSpPr>
          <p:nvPr>
            <p:ph type="sldNum" sz="quarter" idx="4"/>
          </p:nvPr>
        </p:nvSpPr>
        <p:spPr>
          <a:xfrm>
            <a:off x="11379200" y="6561138"/>
            <a:ext cx="711200" cy="220662"/>
          </a:xfrm>
        </p:spPr>
        <p:txBody>
          <a:bodyPr anchor="ctr">
            <a:normAutofit/>
          </a:bodyPr>
          <a:lstStyle/>
          <a:p>
            <a:pPr>
              <a:lnSpc>
                <a:spcPct val="90000"/>
              </a:lnSpc>
              <a:spcAft>
                <a:spcPts val="600"/>
              </a:spcAft>
            </a:pPr>
            <a:fld id="{1D93BD3E-1E9A-4970-A6F7-E7AC52762E0C}" type="slidenum">
              <a:rPr lang="en-US" sz="900" smtClean="0"/>
              <a:pPr>
                <a:lnSpc>
                  <a:spcPct val="90000"/>
                </a:lnSpc>
                <a:spcAft>
                  <a:spcPts val="600"/>
                </a:spcAft>
              </a:pPr>
              <a:t>5</a:t>
            </a:fld>
            <a:endParaRPr lang="en-US" sz="900"/>
          </a:p>
        </p:txBody>
      </p:sp>
      <p:sp>
        <p:nvSpPr>
          <p:cNvPr id="8" name="TextBox 7">
            <a:extLst>
              <a:ext uri="{FF2B5EF4-FFF2-40B4-BE49-F238E27FC236}">
                <a16:creationId xmlns:a16="http://schemas.microsoft.com/office/drawing/2014/main" id="{36F39BFF-913D-3925-4487-E823016B301F}"/>
              </a:ext>
            </a:extLst>
          </p:cNvPr>
          <p:cNvSpPr txBox="1"/>
          <p:nvPr/>
        </p:nvSpPr>
        <p:spPr>
          <a:xfrm>
            <a:off x="366962" y="1021644"/>
            <a:ext cx="11418638" cy="4975721"/>
          </a:xfrm>
          <a:prstGeom prst="rect">
            <a:avLst/>
          </a:prstGeom>
          <a:noFill/>
        </p:spPr>
        <p:txBody>
          <a:bodyPr wrap="square">
            <a:spAutoFit/>
          </a:bodyPr>
          <a:lstStyle/>
          <a:p>
            <a:pPr marL="342900" lvl="1" indent="-342900">
              <a:spcBef>
                <a:spcPts val="400"/>
              </a:spcBef>
              <a:spcAft>
                <a:spcPts val="400"/>
              </a:spcAft>
              <a:buSzPct val="100000"/>
              <a:buFont typeface="Arial" panose="020B0604020202020204" pitchFamily="34" charset="0"/>
              <a:buChar char="•"/>
            </a:pPr>
            <a:r>
              <a:rPr lang="en-US" sz="2400" kern="0" dirty="0">
                <a:cs typeface="Calibri" panose="020F0502020204030204" pitchFamily="34" charset="0"/>
              </a:rPr>
              <a:t>Other key proposed assumptions:</a:t>
            </a:r>
          </a:p>
          <a:p>
            <a:pPr marL="800100" lvl="2" indent="-342900">
              <a:spcBef>
                <a:spcPts val="400"/>
              </a:spcBef>
              <a:spcAft>
                <a:spcPts val="400"/>
              </a:spcAft>
              <a:buSzPct val="100000"/>
              <a:buFont typeface="Arial" panose="020B0604020202020204" pitchFamily="34" charset="0"/>
              <a:buChar char="‒"/>
            </a:pPr>
            <a:r>
              <a:rPr lang="en-US" sz="2000" kern="0" dirty="0">
                <a:cs typeface="Calibri" panose="020F0502020204030204" pitchFamily="34" charset="0"/>
              </a:rPr>
              <a:t>Load forecast: Use the 2025 ERCOT-Adjusted Forecast or a 2026 Regional Transmission Plan (RTP) compliant forecast based on Transmission and/or Distribution Service Providers (TDSP’s) large load forecast data</a:t>
            </a:r>
            <a:endParaRPr lang="en-US" sz="2400" kern="0" dirty="0">
              <a:solidFill>
                <a:srgbClr val="C00000"/>
              </a:solidFill>
              <a:cs typeface="Calibri" panose="020F0502020204030204" pitchFamily="34" charset="0"/>
            </a:endParaRPr>
          </a:p>
          <a:p>
            <a:pPr marL="800100" lvl="2" indent="-342900">
              <a:spcBef>
                <a:spcPts val="400"/>
              </a:spcBef>
              <a:spcAft>
                <a:spcPts val="400"/>
              </a:spcAft>
              <a:buSzPct val="100000"/>
              <a:buFont typeface="Arial" panose="020B0604020202020204" pitchFamily="34" charset="0"/>
              <a:buChar char="‒"/>
            </a:pPr>
            <a:r>
              <a:rPr lang="en-US" sz="2000" kern="0" dirty="0">
                <a:cs typeface="Calibri" panose="020F0502020204030204" pitchFamily="34" charset="0"/>
              </a:rPr>
              <a:t>Dispatchable Reliability Reserve Service (DRRS): Model as similar to non-spin Ancillary Service for 2029 with qualification criteria and other attributes outlined in NPRR1309</a:t>
            </a:r>
          </a:p>
          <a:p>
            <a:pPr marL="800100" lvl="2" indent="-342900">
              <a:spcBef>
                <a:spcPts val="400"/>
              </a:spcBef>
              <a:spcAft>
                <a:spcPts val="400"/>
              </a:spcAft>
              <a:buSzPct val="100000"/>
              <a:buFont typeface="Arial" panose="020B0604020202020204" pitchFamily="34" charset="0"/>
              <a:buChar char="‒"/>
            </a:pPr>
            <a:r>
              <a:rPr lang="en-US" sz="2000" kern="0" dirty="0">
                <a:cs typeface="Calibri" panose="020F0502020204030204" pitchFamily="34" charset="0"/>
              </a:rPr>
              <a:t>Weather Year Weighting: Change from uniform annual weights (“probabilities”) to linearly increasing weights such that the trend in the frequency of extreme temperatures (both low and high) is flat across the entire historical window. This approach decreases the impact of older loss-of-load events while placing greater weight on events in more recent years.</a:t>
            </a:r>
          </a:p>
          <a:p>
            <a:pPr marL="800100" lvl="2" indent="-342900">
              <a:spcBef>
                <a:spcPts val="400"/>
              </a:spcBef>
              <a:spcAft>
                <a:spcPts val="400"/>
              </a:spcAft>
              <a:buSzPct val="100000"/>
              <a:buFont typeface="Arial" panose="020B0604020202020204" pitchFamily="34" charset="0"/>
              <a:buChar char="‒"/>
            </a:pPr>
            <a:r>
              <a:rPr lang="en-US" sz="2000" kern="0" dirty="0">
                <a:cs typeface="Calibri" panose="020F0502020204030204" pitchFamily="34" charset="0"/>
              </a:rPr>
              <a:t>Transmission representation: Base simulation to reflect a single ERCOT zone with DC tie transfers; </a:t>
            </a:r>
            <a:r>
              <a:rPr lang="en-US" sz="2000" i="1" kern="0" dirty="0">
                <a:cs typeface="Calibri" panose="020F0502020204030204" pitchFamily="34" charset="0"/>
              </a:rPr>
              <a:t>indicative</a:t>
            </a:r>
            <a:r>
              <a:rPr lang="en-US" sz="2000" kern="0" dirty="0">
                <a:cs typeface="Calibri" panose="020F0502020204030204" pitchFamily="34" charset="0"/>
              </a:rPr>
              <a:t> zonal Loss of Load Expectation (LOLE) sensitivities can be performed if desired</a:t>
            </a:r>
          </a:p>
          <a:p>
            <a:pPr marL="800100" lvl="2" indent="-342900">
              <a:spcBef>
                <a:spcPts val="400"/>
              </a:spcBef>
              <a:spcAft>
                <a:spcPts val="400"/>
              </a:spcAft>
              <a:buSzPct val="100000"/>
              <a:buFont typeface="Arial" panose="020B0604020202020204" pitchFamily="34" charset="0"/>
              <a:buChar char="‒"/>
            </a:pPr>
            <a:r>
              <a:rPr lang="en-US" sz="2000" kern="0" dirty="0">
                <a:cs typeface="Calibri" panose="020F0502020204030204" pitchFamily="34" charset="0"/>
              </a:rPr>
              <a:t>Reliability Standard “Magnitude” criterion: 13,988 MW for 2026, 14,509 MW for 2029</a:t>
            </a:r>
          </a:p>
        </p:txBody>
      </p:sp>
    </p:spTree>
    <p:extLst>
      <p:ext uri="{BB962C8B-B14F-4D97-AF65-F5344CB8AC3E}">
        <p14:creationId xmlns:p14="http://schemas.microsoft.com/office/powerpoint/2010/main" val="39628529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4B2BF7-7F2E-F951-5B68-9C4ED52A8F6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EA26FCE-0278-EBD3-B4D2-F15E3AD745FD}"/>
              </a:ext>
            </a:extLst>
          </p:cNvPr>
          <p:cNvSpPr>
            <a:spLocks noGrp="1"/>
          </p:cNvSpPr>
          <p:nvPr>
            <p:ph type="title"/>
          </p:nvPr>
        </p:nvSpPr>
        <p:spPr>
          <a:xfrm>
            <a:off x="508000" y="243682"/>
            <a:ext cx="11277600" cy="518318"/>
          </a:xfrm>
        </p:spPr>
        <p:txBody>
          <a:bodyPr>
            <a:noAutofit/>
          </a:bodyPr>
          <a:lstStyle/>
          <a:p>
            <a:r>
              <a:rPr lang="en-US" sz="3200" dirty="0"/>
              <a:t>Cost of New Entry (CONE) Update Proposal</a:t>
            </a:r>
          </a:p>
        </p:txBody>
      </p:sp>
      <p:sp>
        <p:nvSpPr>
          <p:cNvPr id="4" name="Slide Number Placeholder 3">
            <a:extLst>
              <a:ext uri="{FF2B5EF4-FFF2-40B4-BE49-F238E27FC236}">
                <a16:creationId xmlns:a16="http://schemas.microsoft.com/office/drawing/2014/main" id="{E07FFAEE-E2BB-E9D3-2172-1A351900E6AB}"/>
              </a:ext>
            </a:extLst>
          </p:cNvPr>
          <p:cNvSpPr>
            <a:spLocks noGrp="1"/>
          </p:cNvSpPr>
          <p:nvPr>
            <p:ph type="sldNum" sz="quarter" idx="4"/>
          </p:nvPr>
        </p:nvSpPr>
        <p:spPr>
          <a:xfrm>
            <a:off x="11379200" y="6561138"/>
            <a:ext cx="711200" cy="220662"/>
          </a:xfrm>
        </p:spPr>
        <p:txBody>
          <a:bodyPr anchor="ctr">
            <a:normAutofit/>
          </a:bodyPr>
          <a:lstStyle/>
          <a:p>
            <a:pPr>
              <a:lnSpc>
                <a:spcPct val="90000"/>
              </a:lnSpc>
              <a:spcAft>
                <a:spcPts val="600"/>
              </a:spcAft>
            </a:pPr>
            <a:fld id="{1D93BD3E-1E9A-4970-A6F7-E7AC52762E0C}" type="slidenum">
              <a:rPr lang="en-US" sz="900" smtClean="0"/>
              <a:pPr>
                <a:lnSpc>
                  <a:spcPct val="90000"/>
                </a:lnSpc>
                <a:spcAft>
                  <a:spcPts val="600"/>
                </a:spcAft>
              </a:pPr>
              <a:t>6</a:t>
            </a:fld>
            <a:endParaRPr lang="en-US" sz="900"/>
          </a:p>
        </p:txBody>
      </p:sp>
      <p:sp>
        <p:nvSpPr>
          <p:cNvPr id="8" name="TextBox 7">
            <a:extLst>
              <a:ext uri="{FF2B5EF4-FFF2-40B4-BE49-F238E27FC236}">
                <a16:creationId xmlns:a16="http://schemas.microsoft.com/office/drawing/2014/main" id="{1AC00A99-E192-6548-F6BD-17D2F4FD7365}"/>
              </a:ext>
            </a:extLst>
          </p:cNvPr>
          <p:cNvSpPr txBox="1"/>
          <p:nvPr/>
        </p:nvSpPr>
        <p:spPr>
          <a:xfrm>
            <a:off x="366962" y="1021644"/>
            <a:ext cx="11418638" cy="5262979"/>
          </a:xfrm>
          <a:prstGeom prst="rect">
            <a:avLst/>
          </a:prstGeom>
          <a:noFill/>
        </p:spPr>
        <p:txBody>
          <a:bodyPr wrap="square">
            <a:spAutoFit/>
          </a:bodyPr>
          <a:lstStyle/>
          <a:p>
            <a:pPr marL="342900" lvl="1" indent="-342900">
              <a:spcBef>
                <a:spcPts val="400"/>
              </a:spcBef>
              <a:spcAft>
                <a:spcPts val="400"/>
              </a:spcAft>
              <a:buSzPct val="100000"/>
              <a:buFont typeface="Arial" panose="020B0604020202020204" pitchFamily="34" charset="0"/>
              <a:buChar char="•"/>
            </a:pPr>
            <a:r>
              <a:rPr lang="en-US" sz="2400" kern="0" dirty="0">
                <a:cs typeface="Calibri" panose="020F0502020204030204" pitchFamily="34" charset="0"/>
              </a:rPr>
              <a:t>Filed concurrently with the modeling </a:t>
            </a:r>
            <a:r>
              <a:rPr lang="en-US" sz="2400" kern="0">
                <a:cs typeface="Calibri" panose="020F0502020204030204" pitchFamily="34" charset="0"/>
              </a:rPr>
              <a:t>input assumptions</a:t>
            </a:r>
          </a:p>
          <a:p>
            <a:pPr marL="457200" lvl="2">
              <a:spcBef>
                <a:spcPts val="400"/>
              </a:spcBef>
              <a:spcAft>
                <a:spcPts val="400"/>
              </a:spcAft>
              <a:buSzPct val="100000"/>
            </a:pPr>
            <a:r>
              <a:rPr lang="en-US" sz="2400" kern="0">
                <a:cs typeface="Calibri" panose="020F0502020204030204" pitchFamily="34" charset="0"/>
                <a:hlinkClick r:id="rId2"/>
              </a:rPr>
              <a:t>https</a:t>
            </a:r>
            <a:r>
              <a:rPr lang="en-US" sz="2400" kern="0" dirty="0">
                <a:cs typeface="Calibri" panose="020F0502020204030204" pitchFamily="34" charset="0"/>
                <a:hlinkClick r:id="rId2"/>
              </a:rPr>
              <a:t>://interchange.puc.texas.gov/Documents/58777_5_1575180.PDF</a:t>
            </a:r>
            <a:endParaRPr lang="en-US" sz="2400" kern="0" dirty="0">
              <a:cs typeface="Calibri" panose="020F0502020204030204" pitchFamily="34" charset="0"/>
            </a:endParaRPr>
          </a:p>
          <a:p>
            <a:pPr marL="342900" lvl="1" indent="-342900">
              <a:spcBef>
                <a:spcPts val="400"/>
              </a:spcBef>
              <a:spcAft>
                <a:spcPts val="400"/>
              </a:spcAft>
              <a:buSzPct val="100000"/>
              <a:buFont typeface="Arial" panose="020B0604020202020204" pitchFamily="34" charset="0"/>
              <a:buChar char="•"/>
            </a:pPr>
            <a:r>
              <a:rPr lang="en-US" sz="2400" kern="0" dirty="0">
                <a:cs typeface="Calibri" panose="020F0502020204030204" pitchFamily="34" charset="0"/>
              </a:rPr>
              <a:t>Proposed tasks for the Brattle/Sargent &amp; Lundy Team</a:t>
            </a:r>
          </a:p>
          <a:p>
            <a:pPr marL="800100" lvl="2" indent="-342900">
              <a:spcBef>
                <a:spcPts val="400"/>
              </a:spcBef>
              <a:spcAft>
                <a:spcPts val="400"/>
              </a:spcAft>
              <a:buSzPct val="100000"/>
              <a:buFont typeface="Arial" panose="020B0604020202020204" pitchFamily="34" charset="0"/>
              <a:buChar char="‒"/>
            </a:pPr>
            <a:r>
              <a:rPr lang="en-US" sz="2000" kern="0" dirty="0">
                <a:cs typeface="Calibri" panose="020F0502020204030204" pitchFamily="34" charset="0"/>
              </a:rPr>
              <a:t>Task 1: Identify candidate reference technologies for 2029</a:t>
            </a:r>
          </a:p>
          <a:p>
            <a:pPr marL="800100" lvl="2" indent="-342900">
              <a:spcBef>
                <a:spcPts val="400"/>
              </a:spcBef>
              <a:spcAft>
                <a:spcPts val="400"/>
              </a:spcAft>
              <a:buSzPct val="100000"/>
              <a:buFont typeface="Arial" panose="020B0604020202020204" pitchFamily="34" charset="0"/>
              <a:buChar char="‒"/>
            </a:pPr>
            <a:r>
              <a:rPr lang="en-US" sz="2000" kern="0" dirty="0">
                <a:cs typeface="Calibri" panose="020F0502020204030204" pitchFamily="34" charset="0"/>
              </a:rPr>
              <a:t>Task 2: Conduct expedited bottom-up cost analyses for the candidate reference technologies</a:t>
            </a:r>
          </a:p>
          <a:p>
            <a:pPr marL="1257300" lvl="3" indent="-342900">
              <a:spcBef>
                <a:spcPts val="400"/>
              </a:spcBef>
              <a:spcAft>
                <a:spcPts val="400"/>
              </a:spcAft>
              <a:buSzPct val="100000"/>
              <a:buFont typeface="Arial" panose="020B0604020202020204" pitchFamily="34" charset="0"/>
              <a:buChar char="‒"/>
            </a:pPr>
            <a:r>
              <a:rPr lang="en-US" sz="2000" kern="0" dirty="0">
                <a:cs typeface="Calibri" panose="020F0502020204030204" pitchFamily="34" charset="0"/>
              </a:rPr>
              <a:t>Leverage the Brattle Team’s PJM study</a:t>
            </a:r>
          </a:p>
          <a:p>
            <a:pPr marL="800100" lvl="2" indent="-342900">
              <a:spcBef>
                <a:spcPts val="400"/>
              </a:spcBef>
              <a:spcAft>
                <a:spcPts val="400"/>
              </a:spcAft>
              <a:buSzPct val="100000"/>
              <a:buFont typeface="Arial" panose="020B0604020202020204" pitchFamily="34" charset="0"/>
              <a:buChar char="‒"/>
            </a:pPr>
            <a:r>
              <a:rPr lang="en-US" sz="2000" kern="0" dirty="0">
                <a:cs typeface="Calibri" panose="020F0502020204030204" pitchFamily="34" charset="0"/>
              </a:rPr>
              <a:t>Task 3: Translate costs into ERCOT-specific CONE values, updating the CONE model prepared for the 2024 CONE study</a:t>
            </a:r>
          </a:p>
          <a:p>
            <a:pPr marL="800100" lvl="2" indent="-342900">
              <a:spcBef>
                <a:spcPts val="400"/>
              </a:spcBef>
              <a:spcAft>
                <a:spcPts val="400"/>
              </a:spcAft>
              <a:buSzPct val="100000"/>
              <a:buFont typeface="Arial" panose="020B0604020202020204" pitchFamily="34" charset="0"/>
              <a:buChar char="‒"/>
            </a:pPr>
            <a:r>
              <a:rPr lang="en-US" sz="2000" kern="0" dirty="0">
                <a:cs typeface="Calibri" panose="020F0502020204030204" pitchFamily="34" charset="0"/>
              </a:rPr>
              <a:t>Task 4: Equipment availability assessment to inform scenarios for potential market design options and capacity expansion modeling</a:t>
            </a:r>
          </a:p>
          <a:p>
            <a:pPr marL="800100" lvl="2" indent="-342900">
              <a:spcBef>
                <a:spcPts val="400"/>
              </a:spcBef>
              <a:spcAft>
                <a:spcPts val="400"/>
              </a:spcAft>
              <a:buSzPct val="100000"/>
              <a:buFont typeface="Arial" panose="020B0604020202020204" pitchFamily="34" charset="0"/>
              <a:buChar char="‒"/>
            </a:pPr>
            <a:r>
              <a:rPr lang="en-US" sz="2000" kern="0" dirty="0">
                <a:cs typeface="Calibri" panose="020F0502020204030204" pitchFamily="34" charset="0"/>
              </a:rPr>
              <a:t>Tasks 5-7: Vetting process support and CONE report development</a:t>
            </a:r>
          </a:p>
          <a:p>
            <a:pPr marL="342900" lvl="1" indent="-342900">
              <a:spcBef>
                <a:spcPts val="400"/>
              </a:spcBef>
              <a:spcAft>
                <a:spcPts val="400"/>
              </a:spcAft>
              <a:buSzPct val="100000"/>
              <a:buFont typeface="Arial" panose="020B0604020202020204" pitchFamily="34" charset="0"/>
              <a:buChar char="•"/>
            </a:pPr>
            <a:r>
              <a:rPr lang="en-US" sz="2400" kern="0" dirty="0">
                <a:cs typeface="Calibri" panose="020F0502020204030204" pitchFamily="34" charset="0"/>
              </a:rPr>
              <a:t>CONE value(s) to be ready in time for possible market design option evaluation</a:t>
            </a:r>
            <a:endParaRPr lang="en-US" sz="2000" kern="0" dirty="0">
              <a:cs typeface="Calibri" panose="020F0502020204030204" pitchFamily="34" charset="0"/>
            </a:endParaRPr>
          </a:p>
        </p:txBody>
      </p:sp>
    </p:spTree>
    <p:extLst>
      <p:ext uri="{BB962C8B-B14F-4D97-AF65-F5344CB8AC3E}">
        <p14:creationId xmlns:p14="http://schemas.microsoft.com/office/powerpoint/2010/main" val="2315738615"/>
      </p:ext>
    </p:extLst>
  </p:cSld>
  <p:clrMapOvr>
    <a:masterClrMapping/>
  </p:clrMapOvr>
</p:sld>
</file>

<file path=ppt/theme/theme1.xml><?xml version="1.0" encoding="utf-8"?>
<a:theme xmlns:a="http://schemas.openxmlformats.org/drawingml/2006/main" name="1_Custom Design">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E2BDB63875B034C8B32518C6496ADD1" ma:contentTypeVersion="2" ma:contentTypeDescription="Create a new document." ma:contentTypeScope="" ma:versionID="63b4750df494f1e899998ba0dd64b591">
  <xsd:schema xmlns:xsd="http://www.w3.org/2001/XMLSchema" xmlns:xs="http://www.w3.org/2001/XMLSchema" xmlns:p="http://schemas.microsoft.com/office/2006/metadata/properties" xmlns:ns2="c34af464-7aa1-4edd-9be4-83dffc1cb926" targetNamespace="http://schemas.microsoft.com/office/2006/metadata/properties" ma:root="true" ma:fieldsID="26b17897b0dee42c4ef932dfddf4050e"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Props1.xml><?xml version="1.0" encoding="utf-8"?>
<ds:datastoreItem xmlns:ds="http://schemas.openxmlformats.org/officeDocument/2006/customXml" ds:itemID="{E4A68982-DD5D-44FD-B77F-4C531465FE54}">
  <ds:schemaRefs>
    <ds:schemaRef ds:uri="http://schemas.microsoft.com/sharepoint/v3/contenttype/forms"/>
  </ds:schemaRefs>
</ds:datastoreItem>
</file>

<file path=customXml/itemProps2.xml><?xml version="1.0" encoding="utf-8"?>
<ds:datastoreItem xmlns:ds="http://schemas.openxmlformats.org/officeDocument/2006/customXml" ds:itemID="{1ED7B7B8-5774-4569-A810-363B3D6ADC0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0E9AA12-8AF9-4AA6-90FE-24669859CDF3}">
  <ds:schemaRefs>
    <ds:schemaRef ds:uri="http://www.w3.org/XML/1998/namespace"/>
    <ds:schemaRef ds:uri="http://schemas.microsoft.com/office/2006/documentManagement/types"/>
    <ds:schemaRef ds:uri="http://purl.org/dc/elements/1.1/"/>
    <ds:schemaRef ds:uri="http://schemas.openxmlformats.org/package/2006/metadata/core-properties"/>
    <ds:schemaRef ds:uri="c34af464-7aa1-4edd-9be4-83dffc1cb926"/>
    <ds:schemaRef ds:uri="http://schemas.microsoft.com/office/2006/metadata/properties"/>
    <ds:schemaRef ds:uri="http://purl.org/dc/terms/"/>
    <ds:schemaRef ds:uri="http://schemas.microsoft.com/office/infopath/2007/PartnerControls"/>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
  <TotalTime>5555</TotalTime>
  <Words>614</Words>
  <Application>Microsoft Office PowerPoint</Application>
  <PresentationFormat>Widescreen</PresentationFormat>
  <Paragraphs>52</Paragraphs>
  <Slides>6</Slides>
  <Notes>1</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6</vt:i4>
      </vt:variant>
    </vt:vector>
  </HeadingPairs>
  <TitlesOfParts>
    <vt:vector size="11" baseType="lpstr">
      <vt:lpstr>Arial</vt:lpstr>
      <vt:lpstr>Calibri</vt:lpstr>
      <vt:lpstr>Wingdings</vt:lpstr>
      <vt:lpstr>1_Custom Design</vt:lpstr>
      <vt:lpstr>Office Theme</vt:lpstr>
      <vt:lpstr>PowerPoint Presentation</vt:lpstr>
      <vt:lpstr>Reliability Assessment Roadmap</vt:lpstr>
      <vt:lpstr>Preliminary Proposed Modeling Input Assumptions</vt:lpstr>
      <vt:lpstr>Preliminary Proposed Modeling Input Assumptions</vt:lpstr>
      <vt:lpstr>Preliminary Proposed Modeling Input Assumptions</vt:lpstr>
      <vt:lpstr>Cost of New Entry (CONE) Update Proposal</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Warnken, Pete</cp:lastModifiedBy>
  <cp:revision>228</cp:revision>
  <cp:lastPrinted>2016-01-21T20:53:15Z</cp:lastPrinted>
  <dcterms:created xsi:type="dcterms:W3CDTF">2016-01-21T15:20:31Z</dcterms:created>
  <dcterms:modified xsi:type="dcterms:W3CDTF">2026-01-22T18:00:37Z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0x0101002E2BDB63875B034C8B32518C6496ADD1</vt:lpwstr>
  </property>
  <property fmtid="{D5CDD505-2E9C-101B-9397-08002B2CF9AE}" pid="3" name="MSIP_Label_7084cbda-52b8-46fb-a7b7-cb5bd465ed85_Enabled">
    <vt:lpwstr>true</vt:lpwstr>
  </property>
  <property fmtid="{D5CDD505-2E9C-101B-9397-08002B2CF9AE}" pid="4" name="MSIP_Label_7084cbda-52b8-46fb-a7b7-cb5bd465ed85_SetDate">
    <vt:lpwstr>2024-02-08T17:01:12Z</vt:lpwstr>
  </property>
  <property fmtid="{D5CDD505-2E9C-101B-9397-08002B2CF9AE}" pid="5" name="MSIP_Label_7084cbda-52b8-46fb-a7b7-cb5bd465ed85_Method">
    <vt:lpwstr>Standard</vt:lpwstr>
  </property>
  <property fmtid="{D5CDD505-2E9C-101B-9397-08002B2CF9AE}" pid="6" name="MSIP_Label_7084cbda-52b8-46fb-a7b7-cb5bd465ed85_Name">
    <vt:lpwstr>Internal</vt:lpwstr>
  </property>
  <property fmtid="{D5CDD505-2E9C-101B-9397-08002B2CF9AE}" pid="7" name="MSIP_Label_7084cbda-52b8-46fb-a7b7-cb5bd465ed85_SiteId">
    <vt:lpwstr>0afb747d-bff7-4596-a9fc-950ef9e0ec45</vt:lpwstr>
  </property>
  <property fmtid="{D5CDD505-2E9C-101B-9397-08002B2CF9AE}" pid="8" name="MSIP_Label_7084cbda-52b8-46fb-a7b7-cb5bd465ed85_ActionId">
    <vt:lpwstr>0a8d9ea7-79db-4382-947d-ff9e11214bd8</vt:lpwstr>
  </property>
  <property fmtid="{D5CDD505-2E9C-101B-9397-08002B2CF9AE}" pid="9" name="MSIP_Label_7084cbda-52b8-46fb-a7b7-cb5bd465ed85_ContentBits">
    <vt:lpwstr>0</vt:lpwstr>
  </property>
</Properties>
</file>