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13"/>
  </p:notesMasterIdLst>
  <p:handoutMasterIdLst>
    <p:handoutMasterId r:id="rId14"/>
  </p:handoutMasterIdLst>
  <p:sldIdLst>
    <p:sldId id="542" r:id="rId6"/>
    <p:sldId id="563" r:id="rId7"/>
    <p:sldId id="3069" r:id="rId8"/>
    <p:sldId id="3074" r:id="rId9"/>
    <p:sldId id="3070" r:id="rId10"/>
    <p:sldId id="3075" r:id="rId11"/>
    <p:sldId id="3071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3EB843-FF26-406F-AED3-91EA6953A561}" v="4" dt="2026-01-20T22:00:31.571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modSld">
      <pc:chgData name="Badri, Sreenivas" userId="0b43dccd-042e-4be0-871d-afa1d90d6a2e" providerId="ADAL" clId="{467F39DD-4CFE-45E1-AA25-A1A8C9F836D1}" dt="2026-01-20T22:13:34.291" v="117" actId="20577"/>
      <pc:docMkLst>
        <pc:docMk/>
      </pc:docMkLst>
      <pc:sldChg chg="modSp mod">
        <pc:chgData name="Badri, Sreenivas" userId="0b43dccd-042e-4be0-871d-afa1d90d6a2e" providerId="ADAL" clId="{467F39DD-4CFE-45E1-AA25-A1A8C9F836D1}" dt="2026-01-20T22:13:34.291" v="117" actId="20577"/>
        <pc:sldMkLst>
          <pc:docMk/>
          <pc:sldMk cId="1850676767" sldId="542"/>
        </pc:sldMkLst>
        <pc:spChg chg="mod">
          <ac:chgData name="Badri, Sreenivas" userId="0b43dccd-042e-4be0-871d-afa1d90d6a2e" providerId="ADAL" clId="{467F39DD-4CFE-45E1-AA25-A1A8C9F836D1}" dt="2026-01-20T22:13:34.291" v="117" actId="20577"/>
          <ac:spMkLst>
            <pc:docMk/>
            <pc:sldMk cId="1850676767" sldId="542"/>
            <ac:spMk id="4" creationId="{71B380C9-83F4-13B7-773B-9880F0F13E5F}"/>
          </ac:spMkLst>
        </pc:spChg>
      </pc:sldChg>
      <pc:sldChg chg="modSp mod">
        <pc:chgData name="Badri, Sreenivas" userId="0b43dccd-042e-4be0-871d-afa1d90d6a2e" providerId="ADAL" clId="{467F39DD-4CFE-45E1-AA25-A1A8C9F836D1}" dt="2026-01-20T22:08:29.595" v="115" actId="20577"/>
        <pc:sldMkLst>
          <pc:docMk/>
          <pc:sldMk cId="1471454549" sldId="3071"/>
        </pc:sldMkLst>
        <pc:spChg chg="mod">
          <ac:chgData name="Badri, Sreenivas" userId="0b43dccd-042e-4be0-871d-afa1d90d6a2e" providerId="ADAL" clId="{467F39DD-4CFE-45E1-AA25-A1A8C9F836D1}" dt="2026-01-20T22:08:29.595" v="115" actId="20577"/>
          <ac:spMkLst>
            <pc:docMk/>
            <pc:sldMk cId="1471454549" sldId="3071"/>
            <ac:spMk id="3" creationId="{54D3A247-437B-D6D7-8FBA-91570EFBC85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services/comm/mkt_notices/M-A121225-01" TargetMode="Externa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files/docs/2026/01/14/Tuning-of-Optimization-Solver-Configurations-for-SCED-under-RTC-B.pdf" TargetMode="Externa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comm/mkt_notices/M-C011626-01" TargetMode="External"/><Relationship Id="rId2" Type="http://schemas.openxmlformats.org/officeDocument/2006/relationships/hyperlink" Target="https://www.ercot.com/files/docs/2025/12/18/ERCOT-TWG-2025-12-18-2026-R1-Release-Market-Submissions-changes.pptx" TargetMode="Externa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files/docs/2026/01/14/5-Inventory-of-RTCBTF-Issues-to-Consider-in-2026.xlsx" TargetMode="Externa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ruthi.Hariharan@ercot.com" TargetMode="External"/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RTC+B Update </a:t>
            </a:r>
          </a:p>
          <a:p>
            <a:endParaRPr lang="en-US" sz="2000" dirty="0"/>
          </a:p>
          <a:p>
            <a:r>
              <a:rPr lang="en-US" sz="2000" dirty="0"/>
              <a:t>Stabilization and Lessons Learned 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TWG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January 22, 2026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chemeClr val="tx2"/>
                </a:solidFill>
              </a:rPr>
              <a:t>RTC+B Stabilization and Upcoming releases/discussions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Emergency/Off-cycle releases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2026 R1 release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Future discussions/releases</a:t>
            </a:r>
          </a:p>
          <a:p>
            <a:pPr lvl="1">
              <a:buFontTx/>
              <a:buChar char="-"/>
            </a:pPr>
            <a:endParaRPr lang="en-US" sz="1800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chemeClr val="tx2"/>
                </a:solidFill>
              </a:rPr>
              <a:t>RTC+B Lessons Learned</a:t>
            </a:r>
          </a:p>
          <a:p>
            <a:pPr marL="457200" indent="-457200">
              <a:buFont typeface="+mj-lt"/>
              <a:buAutoNum type="arabicPeriod"/>
            </a:pPr>
            <a:endParaRPr lang="en-US" sz="2200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59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BF411-3A62-8008-6B4A-B93885142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– Stabilization and Upcoming Releases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A2C4D-E156-B901-6F9D-761D131F9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002383"/>
            <a:ext cx="8534400" cy="4853233"/>
          </a:xfrm>
        </p:spPr>
        <p:txBody>
          <a:bodyPr/>
          <a:lstStyle/>
          <a:p>
            <a:pPr marL="0" indent="0">
              <a:buNone/>
            </a:pPr>
            <a:r>
              <a:rPr lang="en-US" sz="2000" b="1" u="sng" dirty="0"/>
              <a:t>December emergency/off-cycle releases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2D3338"/>
                </a:solidFill>
              </a:rPr>
              <a:t>1. Software Issue Impacting certain Ancillary Service Trades considerations</a:t>
            </a:r>
          </a:p>
          <a:p>
            <a:pPr marL="688975" lvl="2"/>
            <a:r>
              <a:rPr lang="en-US" sz="1800" dirty="0">
                <a:solidFill>
                  <a:srgbClr val="2D3338"/>
                </a:solidFill>
              </a:rPr>
              <a:t>Emergency fix deployed to </a:t>
            </a:r>
            <a:r>
              <a:rPr lang="en-US" sz="1800" b="1" dirty="0">
                <a:solidFill>
                  <a:srgbClr val="2D3338"/>
                </a:solidFill>
              </a:rPr>
              <a:t>Production on December 10, 2025 10 AM</a:t>
            </a:r>
          </a:p>
          <a:p>
            <a:pPr marL="688975" lvl="2"/>
            <a:r>
              <a:rPr lang="en-US" sz="1800" dirty="0">
                <a:solidFill>
                  <a:srgbClr val="2D3338"/>
                </a:solidFill>
              </a:rPr>
              <a:t>Fixed the AS trades data post-process for the impacted ODs 12/5/2025 – 12/10/2025</a:t>
            </a:r>
          </a:p>
          <a:p>
            <a:pPr marL="688975" lvl="2"/>
            <a:r>
              <a:rPr lang="en-US" sz="1800" dirty="0">
                <a:solidFill>
                  <a:srgbClr val="2D3338"/>
                </a:solidFill>
              </a:rPr>
              <a:t>Reran the RUC capacity short calculations for the impacted RUC runs with commitments for OD 12/8/2025</a:t>
            </a:r>
          </a:p>
          <a:p>
            <a:pPr marL="688975" lvl="2"/>
            <a:r>
              <a:rPr lang="en-US" sz="1800" dirty="0">
                <a:solidFill>
                  <a:srgbClr val="2D3338"/>
                </a:solidFill>
              </a:rPr>
              <a:t>Market notice with details - </a:t>
            </a:r>
            <a:r>
              <a:rPr lang="en-US" sz="1800" dirty="0">
                <a:hlinkClick r:id="rId2" tooltip="M-A121225-01 Software Issue Identified Impacting Ancillary Service Trades"/>
              </a:rPr>
              <a:t>M-A121225-01 Software Issue Identified Impacting Ancillary Service Trades</a:t>
            </a:r>
            <a:endParaRPr lang="en-US" sz="3200" dirty="0"/>
          </a:p>
          <a:p>
            <a:pPr marL="0" indent="0">
              <a:buNone/>
            </a:pPr>
            <a:endParaRPr lang="en-US" sz="2000" dirty="0">
              <a:solidFill>
                <a:srgbClr val="2D3338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2D3338"/>
                </a:solidFill>
              </a:rPr>
              <a:t>2. December off-cycle release</a:t>
            </a:r>
          </a:p>
          <a:p>
            <a:pPr marL="688975" lvl="2"/>
            <a:r>
              <a:rPr lang="en-US" sz="1800" dirty="0">
                <a:solidFill>
                  <a:srgbClr val="2D3338"/>
                </a:solidFill>
              </a:rPr>
              <a:t>MP facing - NCLR COP capability validation rule updated for RRS and ECRS</a:t>
            </a:r>
          </a:p>
          <a:p>
            <a:pPr marL="688975" lvl="2"/>
            <a:r>
              <a:rPr lang="en-US" sz="1800" dirty="0">
                <a:solidFill>
                  <a:srgbClr val="2D3338"/>
                </a:solidFill>
              </a:rPr>
              <a:t>Fix deployed to </a:t>
            </a:r>
            <a:r>
              <a:rPr lang="en-US" sz="1800" b="1" dirty="0">
                <a:solidFill>
                  <a:srgbClr val="2D3338"/>
                </a:solidFill>
              </a:rPr>
              <a:t>Production on December 17, 2025, 3:30 PM</a:t>
            </a:r>
          </a:p>
          <a:p>
            <a:pPr lvl="2"/>
            <a:endParaRPr lang="en-US" sz="1800" dirty="0">
              <a:solidFill>
                <a:srgbClr val="2D3338"/>
              </a:solidFill>
              <a:latin typeface="Roboto" panose="02000000000000000000" pitchFamily="2" charset="0"/>
            </a:endParaRPr>
          </a:p>
          <a:p>
            <a:pPr lvl="2"/>
            <a:endParaRPr lang="en-US" sz="1800" dirty="0">
              <a:solidFill>
                <a:srgbClr val="2D3338"/>
              </a:solidFill>
              <a:latin typeface="Roboto" panose="02000000000000000000" pitchFamily="2" charset="0"/>
            </a:endParaRP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08B97B-E8AA-BD10-4B58-80C03089BB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37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07737-1F62-7D7A-DA5E-A7311AEE2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8B498-A794-E2F9-54BB-211CED393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– Stabilization and Upcoming Releases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E794C-BF0F-D545-18B6-4487B375D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2D3338"/>
                </a:solidFill>
              </a:rPr>
              <a:t>3. SCED optimization parameters tuning in the Stabilization Period</a:t>
            </a:r>
            <a:r>
              <a:rPr lang="en-US" sz="2400" dirty="0">
                <a:solidFill>
                  <a:srgbClr val="2D3338"/>
                </a:solidFill>
              </a:rPr>
              <a:t>	</a:t>
            </a:r>
          </a:p>
          <a:p>
            <a:pPr marL="685800" lvl="1">
              <a:buFontTx/>
              <a:buChar char="-"/>
            </a:pPr>
            <a:r>
              <a:rPr lang="en-US" sz="1800" dirty="0">
                <a:solidFill>
                  <a:srgbClr val="2D3338"/>
                </a:solidFill>
              </a:rPr>
              <a:t>RTC SCED is modeled as a Mixed-Integer Quadratic Programming problem and solved using IBM CPLEX optimization solver</a:t>
            </a:r>
          </a:p>
          <a:p>
            <a:pPr marL="685800" lvl="1">
              <a:buFontTx/>
              <a:buChar char="-"/>
            </a:pPr>
            <a:r>
              <a:rPr lang="en-US" sz="1800" dirty="0">
                <a:solidFill>
                  <a:srgbClr val="2D3338"/>
                </a:solidFill>
              </a:rPr>
              <a:t>Based on the analysis of SCED results, the CPLEX solver parameters were adjusted further to enhance the optimality of the SCED solution</a:t>
            </a:r>
          </a:p>
          <a:p>
            <a:pPr marL="1085850" lvl="2" indent="-285750">
              <a:buFontTx/>
              <a:buChar char="-"/>
            </a:pPr>
            <a:r>
              <a:rPr lang="en-US" sz="1800" dirty="0">
                <a:solidFill>
                  <a:srgbClr val="2D3338"/>
                </a:solidFill>
              </a:rPr>
              <a:t>Relative MIP Gap tolerance was changed from “</a:t>
            </a:r>
            <a:r>
              <a:rPr lang="en-US" sz="1800" dirty="0"/>
              <a:t>1e-4” to “1e-7”</a:t>
            </a:r>
          </a:p>
          <a:p>
            <a:pPr marL="1085850" lvl="2" indent="-285750">
              <a:buFontTx/>
              <a:buChar char="-"/>
            </a:pPr>
            <a:r>
              <a:rPr lang="en-US" sz="1800" dirty="0">
                <a:solidFill>
                  <a:srgbClr val="2D3338"/>
                </a:solidFill>
              </a:rPr>
              <a:t>The CPLEX solver algorithm was switched from Barrier (Interior Point method) to Primal Simplex.</a:t>
            </a:r>
          </a:p>
          <a:p>
            <a:pPr marL="685800" lvl="1">
              <a:buFontTx/>
              <a:buChar char="-"/>
            </a:pPr>
            <a:endParaRPr lang="en-US" sz="1800" dirty="0">
              <a:solidFill>
                <a:srgbClr val="2D3338"/>
              </a:solidFill>
            </a:endParaRPr>
          </a:p>
          <a:p>
            <a:pPr marL="685800" lvl="1">
              <a:buFontTx/>
              <a:buChar char="-"/>
            </a:pPr>
            <a:r>
              <a:rPr lang="en-US" sz="1800" dirty="0">
                <a:solidFill>
                  <a:srgbClr val="2D3338"/>
                </a:solidFill>
              </a:rPr>
              <a:t>Further details can be found in the RTCBTF presentation – </a:t>
            </a:r>
            <a:r>
              <a:rPr lang="en-US" sz="1800" u="sng" dirty="0">
                <a:hlinkClick r:id="rId2" tooltip="2.  Tuning of Optimization Solver Configurations for SCED under RTC+B"/>
              </a:rPr>
              <a:t>Tuning of Optimization Solver Configurations for SCED under RTC+B</a:t>
            </a:r>
            <a:endParaRPr lang="en-US" sz="1800" dirty="0">
              <a:solidFill>
                <a:srgbClr val="2D3338"/>
              </a:solidFill>
            </a:endParaRPr>
          </a:p>
          <a:p>
            <a:pPr marL="685800" lvl="1">
              <a:buFontTx/>
              <a:buChar char="-"/>
            </a:pPr>
            <a:endParaRPr lang="en-US" sz="1800" dirty="0">
              <a:solidFill>
                <a:srgbClr val="2D3338"/>
              </a:solidFill>
            </a:endParaRPr>
          </a:p>
          <a:p>
            <a:pPr marL="685800" lvl="1">
              <a:buFontTx/>
              <a:buChar char="-"/>
            </a:pPr>
            <a:r>
              <a:rPr lang="en-US" sz="1800" dirty="0">
                <a:solidFill>
                  <a:srgbClr val="2D3338"/>
                </a:solidFill>
              </a:rPr>
              <a:t>The changes were deployed to </a:t>
            </a:r>
            <a:r>
              <a:rPr lang="en-US" sz="1800" b="1" dirty="0">
                <a:solidFill>
                  <a:srgbClr val="2D3338"/>
                </a:solidFill>
              </a:rPr>
              <a:t>Production on January 8, 2026, 1:30 PM</a:t>
            </a:r>
          </a:p>
          <a:p>
            <a:pPr marL="1085850" lvl="2" indent="-285750">
              <a:buFontTx/>
              <a:buChar char="-"/>
            </a:pPr>
            <a:endParaRPr lang="en-US" sz="1600" dirty="0">
              <a:solidFill>
                <a:srgbClr val="2D3338"/>
              </a:solidFill>
              <a:latin typeface="Roboto" panose="02000000000000000000" pitchFamily="2" charset="0"/>
            </a:endParaRPr>
          </a:p>
          <a:p>
            <a:pPr lvl="1"/>
            <a:endParaRPr lang="en-US" dirty="0">
              <a:solidFill>
                <a:srgbClr val="2D3338"/>
              </a:solidFill>
              <a:latin typeface="Roboto" panose="02000000000000000000" pitchFamily="2" charset="0"/>
            </a:endParaRP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69ACEF-E8C5-6E53-1FFA-854FEE5608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827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EF445-EC08-2BC5-90B0-95C53E9DE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– Stabilization and Upcoming Releases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4C650-3488-062C-BB26-C7D3FC3A5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u="sng" dirty="0"/>
              <a:t>2026 R1 release</a:t>
            </a:r>
          </a:p>
          <a:p>
            <a:pPr lvl="1"/>
            <a:r>
              <a:rPr lang="en-US" sz="2000" dirty="0"/>
              <a:t>MMS submission related fixes as discussed in previous TWG meeting</a:t>
            </a:r>
          </a:p>
          <a:p>
            <a:pPr lvl="2"/>
            <a:r>
              <a:rPr lang="en-US" sz="1800" u="sng" dirty="0">
                <a:hlinkClick r:id="rId2" tooltip="R1 Release Market Submissions Changes"/>
              </a:rPr>
              <a:t>R1 Release Market Submissions Changes</a:t>
            </a:r>
            <a:endParaRPr lang="en-US" sz="1800" dirty="0"/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MOTE deployment completed on January 16, 2026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Production deployment planned for January 29, 2026 </a:t>
            </a:r>
          </a:p>
          <a:p>
            <a:pPr lvl="2"/>
            <a:r>
              <a:rPr lang="en-US" sz="1600" dirty="0">
                <a:hlinkClick r:id="rId3" tooltip="M-C011626-01 Implementation of Market-facing changes for January 29, 2026"/>
              </a:rPr>
              <a:t>M-C011626-01 Implementation of Market-facing changes for January 29, 2026</a:t>
            </a:r>
            <a:endParaRPr lang="en-US" sz="11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E6BCD0-125F-958F-DB2A-13A7FB6019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725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56E65-5A6D-F238-AA21-F13191E82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9E2BE-44B2-AD16-B874-05D78FB7B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006F3-7B6D-4AA6-D648-604F05D12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83257"/>
            <a:ext cx="8534400" cy="4953000"/>
          </a:xfrm>
        </p:spPr>
        <p:txBody>
          <a:bodyPr/>
          <a:lstStyle/>
          <a:p>
            <a:r>
              <a:rPr lang="en-US" sz="2000" dirty="0"/>
              <a:t>RTC+B Task Force to continue to prioritize pending discussions</a:t>
            </a:r>
          </a:p>
          <a:p>
            <a:pPr lvl="1"/>
            <a:r>
              <a:rPr lang="en-US" sz="1800" u="sng" dirty="0">
                <a:hlinkClick r:id="rId2" tooltip="5.  Inventory of RTCBTF Issues to Consider in 2026"/>
              </a:rPr>
              <a:t>Inventory of RTCBTF Issues to Consider in 2026</a:t>
            </a:r>
            <a:endParaRPr lang="en-US" sz="1800" dirty="0"/>
          </a:p>
          <a:p>
            <a:endParaRPr lang="en-US" sz="2000" dirty="0"/>
          </a:p>
          <a:p>
            <a:r>
              <a:rPr lang="en-US" sz="2000" dirty="0"/>
              <a:t>NPRR1290 Phase 2 implementation</a:t>
            </a:r>
          </a:p>
          <a:p>
            <a:pPr lvl="1"/>
            <a:r>
              <a:rPr lang="en-US" sz="1800" dirty="0"/>
              <a:t>Change to MMS SCED Electrical Bus LMP capping logic</a:t>
            </a:r>
          </a:p>
          <a:p>
            <a:pPr lvl="1"/>
            <a:r>
              <a:rPr lang="en-US" sz="1800" dirty="0"/>
              <a:t>1 report impact – ERCOT to publish both the capped and uncapped Electrical Bus LMP </a:t>
            </a:r>
          </a:p>
          <a:p>
            <a:pPr lvl="1"/>
            <a:r>
              <a:rPr lang="en-US" sz="1800" dirty="0"/>
              <a:t>Timelines and XSD changes details at next TWG Meeting – Feb 19, 2026.</a:t>
            </a:r>
          </a:p>
          <a:p>
            <a:endParaRPr lang="en-US" sz="2000" dirty="0"/>
          </a:p>
          <a:p>
            <a:r>
              <a:rPr lang="en-US" sz="2000" dirty="0"/>
              <a:t>Deferred/pending fixes – remaining issues that will be fixed over the next few releases (2026 R2 to R4).</a:t>
            </a:r>
          </a:p>
          <a:p>
            <a:pPr lvl="1"/>
            <a:r>
              <a:rPr lang="en-US" sz="1800" dirty="0"/>
              <a:t>1 known MP impact fix: MMS UI Generator Parameter submission checks for  min/max SOC and roundtrip efficiency for non-ESR resources. QSE should be able to submit/update generator parameters with SOC and roundtrip efficiency values being null/empty for non-ESR resources.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173404-DF6A-A269-A263-B9E9EAA32B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205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80B7F-BB87-7368-2565-6366D570F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3A247-437B-D6D7-8FBA-91570EFBC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14633"/>
            <a:ext cx="8534400" cy="4853233"/>
          </a:xfrm>
        </p:spPr>
        <p:txBody>
          <a:bodyPr/>
          <a:lstStyle/>
          <a:p>
            <a:r>
              <a:rPr lang="en-US" sz="1600" dirty="0"/>
              <a:t>ERCOT is in the process of gathering RTC+B project Lessons Learned</a:t>
            </a:r>
          </a:p>
          <a:p>
            <a:r>
              <a:rPr lang="en-US" sz="1600" dirty="0"/>
              <a:t>For example, early and continuous QSE/TSP and their vendor outreach will be improved upon and carried into other projects.</a:t>
            </a:r>
          </a:p>
          <a:p>
            <a:pPr lvl="1"/>
            <a:r>
              <a:rPr lang="en-US" sz="1400" dirty="0"/>
              <a:t>TWG workshops in 2024 to discuss design/implementation details along with training videos/material published online helped with QSE/vendor engagement in preparation for an earlier than initially planned RTC+B go-live date.</a:t>
            </a:r>
          </a:p>
          <a:p>
            <a:pPr lvl="1"/>
            <a:r>
              <a:rPr lang="en-US" sz="1400" dirty="0"/>
              <a:t>Open Loop and Closed Loop testing takeaways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600" dirty="0"/>
              <a:t>Opening the market trials environment for vendor testing helped identify issues early, and allowed for early resolution of access related issues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600" dirty="0"/>
              <a:t>Requesting Production quality telemetry and submissions helped identify issues on both the vendor and ERCOT side related to systems set up and data validation rules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600" dirty="0"/>
              <a:t>Extended period of open loop testing with apps running helped ERCOT evaluate system performance and results with production quality telemetry and submission data</a:t>
            </a:r>
          </a:p>
          <a:p>
            <a:r>
              <a:rPr lang="en-US" sz="1800" b="1" dirty="0"/>
              <a:t>We encourage MPs to provide additional lessons learned and feedback to following contacts:</a:t>
            </a:r>
          </a:p>
          <a:p>
            <a:pPr marL="800100" lvl="2" indent="0">
              <a:buNone/>
            </a:pPr>
            <a:r>
              <a:rPr lang="en-US" sz="1400" b="1" dirty="0">
                <a:hlinkClick r:id="rId2"/>
              </a:rPr>
              <a:t>Sreenivas.Badri@ercot.com</a:t>
            </a:r>
            <a:endParaRPr lang="en-US" sz="1400" b="1" dirty="0"/>
          </a:p>
          <a:p>
            <a:pPr marL="800100" lvl="2" indent="0">
              <a:buNone/>
            </a:pPr>
            <a:r>
              <a:rPr lang="en-US" sz="1400" b="1" dirty="0">
                <a:hlinkClick r:id="rId3"/>
              </a:rPr>
              <a:t>Sruthi.Hariharan@ercot.com</a:t>
            </a:r>
            <a:endParaRPr lang="en-US" sz="1400" b="1" dirty="0"/>
          </a:p>
          <a:p>
            <a:pPr marL="800100" lvl="2" indent="0">
              <a:buNone/>
            </a:pPr>
            <a:endParaRPr lang="en-US" sz="1400" b="1" dirty="0"/>
          </a:p>
          <a:p>
            <a:endParaRPr lang="en-US" sz="2400" dirty="0"/>
          </a:p>
          <a:p>
            <a:pPr lvl="1"/>
            <a:endParaRPr lang="en-US" sz="20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81C76-56A7-081B-6409-2638E73A90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454549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customXml/itemProps2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23889</TotalTime>
  <Words>650</Words>
  <Application>Microsoft Office PowerPoint</Application>
  <PresentationFormat>On-screen Show (4:3)</PresentationFormat>
  <Paragraphs>95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Roboto</vt:lpstr>
      <vt:lpstr>Wingdings</vt:lpstr>
      <vt:lpstr>Cover Slide</vt:lpstr>
      <vt:lpstr>Horizontal Theme</vt:lpstr>
      <vt:lpstr>PowerPoint Presentation</vt:lpstr>
      <vt:lpstr>Outline</vt:lpstr>
      <vt:lpstr>RTC+B – Stabilization and Upcoming Releases</vt:lpstr>
      <vt:lpstr>RTC+B – Stabilization and Upcoming Releases</vt:lpstr>
      <vt:lpstr>RTC+B – Stabilization and Upcoming Releases</vt:lpstr>
      <vt:lpstr>RTC+B Next Steps</vt:lpstr>
      <vt:lpstr>RTC+B Lessons Learned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656</cp:revision>
  <cp:lastPrinted>2017-10-10T21:31:05Z</cp:lastPrinted>
  <dcterms:created xsi:type="dcterms:W3CDTF">2016-01-21T15:20:31Z</dcterms:created>
  <dcterms:modified xsi:type="dcterms:W3CDTF">2026-01-20T22:13:44Z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