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410" r:id="rId5"/>
    <p:sldId id="392" r:id="rId6"/>
    <p:sldId id="432" r:id="rId7"/>
    <p:sldId id="262" r:id="rId8"/>
    <p:sldId id="271" r:id="rId9"/>
    <p:sldId id="279" r:id="rId10"/>
    <p:sldId id="433" r:id="rId11"/>
    <p:sldId id="435" r:id="rId12"/>
    <p:sldId id="288" r:id="rId13"/>
    <p:sldId id="285" r:id="rId14"/>
    <p:sldId id="41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802" autoAdjust="0"/>
    <p:restoredTop sz="94583"/>
  </p:normalViewPr>
  <p:slideViewPr>
    <p:cSldViewPr snapToGrid="0">
      <p:cViewPr varScale="1">
        <p:scale>
          <a:sx n="70" d="100"/>
          <a:sy n="70" d="100"/>
        </p:scale>
        <p:origin x="1498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AECF98-BDF8-4E1E-BCD3-DD96E06D0BF1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A4E182-EF5B-4064-95C7-CEDD01333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957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Hi, I am Surinder Singh, CEO and founder of </a:t>
            </a:r>
            <a:r>
              <a:rPr lang="en-US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Relyion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Energy, where we have built a smarter battery brain for a renewable energy future with foundations in AI-based battery management systems.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0" name="Google Shape;10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6013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3F19E8-73F3-EFB9-D1E1-88033D810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9E3CC4-1E62-A6FA-60EE-4A3E19B31C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342900" y="2286000"/>
            <a:ext cx="10972800" cy="6172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7BB47E-71B3-3E50-07E9-3AE998E828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8700" y="8801100"/>
            <a:ext cx="8229600" cy="72009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171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4E182-EF5B-4064-95C7-CEDD0133356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403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5CC90-7707-2856-2C6A-2FF33E8CD9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427C49-D211-221E-D629-355CEBAD8B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5EA1B-2DC6-D082-39FE-6AE2E3790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D94E3-FE80-4375-BF02-A007B847BB0A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3F18F-020F-8761-417A-0F166AF52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F389D9-FEAC-1D07-C1FE-9BC9AB9BA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36A72-1E88-4D37-AB4E-D0A5CC4EC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25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974BC-63EF-A530-F73A-04CA25D90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889C92-2703-5C57-39C0-C6D7CABFA9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53C00-08C9-54A7-6085-773791006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D94E3-FE80-4375-BF02-A007B847BB0A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8B56E0-1814-59F1-85F5-BE2205BF3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CF39A-BFD1-366A-EE50-2889CCBC0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36A72-1E88-4D37-AB4E-D0A5CC4EC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308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727124-B271-684E-059B-44BA42B558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A7FEBE-BF49-D583-B9CE-1A2DBCB854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033BF1-CFD9-3688-D5E7-CA521FD73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D94E3-FE80-4375-BF02-A007B847BB0A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AFE8F-71F6-A5E7-9227-714E49849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15D9DA-0DB0-0FF3-2127-ED889D152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36A72-1E88-4D37-AB4E-D0A5CC4EC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8034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FAULT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tangle 236" descr="preencoded.png">
            <a:extLst>
              <a:ext uri="{FF2B5EF4-FFF2-40B4-BE49-F238E27FC236}">
                <a16:creationId xmlns:a16="http://schemas.microsoft.com/office/drawing/2014/main" id="{1B008769-D79B-3EFA-A1BA-9D71DE5E3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52400" y="152400"/>
            <a:ext cx="11887200" cy="6553200"/>
          </a:xfrm>
          <a:prstGeom prst="rect">
            <a:avLst/>
          </a:prstGeom>
        </p:spPr>
      </p:pic>
      <p:pic>
        <p:nvPicPr>
          <p:cNvPr id="3" name="Lines" descr="preencoded.png">
            <a:extLst>
              <a:ext uri="{FF2B5EF4-FFF2-40B4-BE49-F238E27FC236}">
                <a16:creationId xmlns:a16="http://schemas.microsoft.com/office/drawing/2014/main" id="{385011FF-8BC3-45D4-41CE-1BC9A5D218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81000" y="152400"/>
            <a:ext cx="11436350" cy="65532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8E53C7A-62C8-2A0D-BCA6-E9030EA0034F}"/>
              </a:ext>
            </a:extLst>
          </p:cNvPr>
          <p:cNvSpPr/>
          <p:nvPr userDrawn="1"/>
        </p:nvSpPr>
        <p:spPr>
          <a:xfrm>
            <a:off x="534186" y="2011054"/>
            <a:ext cx="2702350" cy="448715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F430A5-D99A-E271-55E8-33F6234A7F5B}"/>
              </a:ext>
            </a:extLst>
          </p:cNvPr>
          <p:cNvSpPr/>
          <p:nvPr userDrawn="1"/>
        </p:nvSpPr>
        <p:spPr>
          <a:xfrm>
            <a:off x="3352800" y="2011054"/>
            <a:ext cx="2702350" cy="448715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ADB4F3-F710-3F70-EEEA-A46FE800DF4D}"/>
              </a:ext>
            </a:extLst>
          </p:cNvPr>
          <p:cNvSpPr/>
          <p:nvPr userDrawn="1"/>
        </p:nvSpPr>
        <p:spPr>
          <a:xfrm>
            <a:off x="6146800" y="2011054"/>
            <a:ext cx="2702350" cy="448715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41D959-B60B-DF3C-3E0C-3C840B0DC950}"/>
              </a:ext>
            </a:extLst>
          </p:cNvPr>
          <p:cNvSpPr/>
          <p:nvPr userDrawn="1"/>
        </p:nvSpPr>
        <p:spPr>
          <a:xfrm>
            <a:off x="8965414" y="2011054"/>
            <a:ext cx="2702350" cy="448715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EE859EB-5978-9F88-3E4D-984F9DE4EB7B}"/>
              </a:ext>
            </a:extLst>
          </p:cNvPr>
          <p:cNvSpPr/>
          <p:nvPr userDrawn="1"/>
        </p:nvSpPr>
        <p:spPr>
          <a:xfrm>
            <a:off x="647740" y="2148512"/>
            <a:ext cx="2466002" cy="1425417"/>
          </a:xfrm>
          <a:prstGeom prst="rect">
            <a:avLst/>
          </a:prstGeom>
          <a:solidFill>
            <a:srgbClr val="9673E1">
              <a:alpha val="10000"/>
            </a:srgb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983F24B-7BC4-6852-FA05-761949842421}"/>
              </a:ext>
            </a:extLst>
          </p:cNvPr>
          <p:cNvSpPr/>
          <p:nvPr userDrawn="1"/>
        </p:nvSpPr>
        <p:spPr>
          <a:xfrm>
            <a:off x="3460377" y="2148512"/>
            <a:ext cx="2466002" cy="1425417"/>
          </a:xfrm>
          <a:prstGeom prst="rect">
            <a:avLst/>
          </a:prstGeom>
          <a:solidFill>
            <a:srgbClr val="9673E1">
              <a:alpha val="10000"/>
            </a:srgb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B715148-90D8-41BD-AC0F-E1E673C96D88}"/>
              </a:ext>
            </a:extLst>
          </p:cNvPr>
          <p:cNvSpPr/>
          <p:nvPr userDrawn="1"/>
        </p:nvSpPr>
        <p:spPr>
          <a:xfrm>
            <a:off x="6260354" y="2148512"/>
            <a:ext cx="2466002" cy="1425417"/>
          </a:xfrm>
          <a:prstGeom prst="rect">
            <a:avLst/>
          </a:prstGeom>
          <a:solidFill>
            <a:srgbClr val="9673E1">
              <a:alpha val="10000"/>
            </a:srgb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CE72C34-66CC-4B99-886E-B343538F7349}"/>
              </a:ext>
            </a:extLst>
          </p:cNvPr>
          <p:cNvSpPr/>
          <p:nvPr userDrawn="1"/>
        </p:nvSpPr>
        <p:spPr>
          <a:xfrm>
            <a:off x="9072991" y="2148512"/>
            <a:ext cx="2466002" cy="1425417"/>
          </a:xfrm>
          <a:prstGeom prst="rect">
            <a:avLst/>
          </a:prstGeom>
          <a:solidFill>
            <a:srgbClr val="9673E1">
              <a:alpha val="10000"/>
            </a:srgb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8" name="image 2">
            <a:extLst>
              <a:ext uri="{FF2B5EF4-FFF2-40B4-BE49-F238E27FC236}">
                <a16:creationId xmlns:a16="http://schemas.microsoft.com/office/drawing/2014/main" id="{5DFDB52A-C9D6-83A6-B44C-12047AEA3B9E}"/>
              </a:ext>
            </a:extLst>
          </p:cNvPr>
          <p:cNvSpPr>
            <a:spLocks noGrp="1"/>
          </p:cNvSpPr>
          <p:nvPr>
            <p:ph idx="104" hasCustomPrompt="1"/>
          </p:nvPr>
        </p:nvSpPr>
        <p:spPr>
          <a:xfrm>
            <a:off x="3471181" y="2156892"/>
            <a:ext cx="2449289" cy="1416844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>
              <a:buNone/>
              <a:defRPr lang="en-US" dirty="0"/>
            </a:lvl1pPr>
          </a:lstStyle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 </a:t>
            </a:r>
            <a:endParaRPr lang="en-US" dirty="0"/>
          </a:p>
        </p:txBody>
      </p:sp>
      <p:sp>
        <p:nvSpPr>
          <p:cNvPr id="9" name="Frame 110">
            <a:extLst>
              <a:ext uri="{FF2B5EF4-FFF2-40B4-BE49-F238E27FC236}">
                <a16:creationId xmlns:a16="http://schemas.microsoft.com/office/drawing/2014/main" id="{4E61C8A0-8991-4FF1-3DB3-26970DBCC762}"/>
              </a:ext>
            </a:extLst>
          </p:cNvPr>
          <p:cNvSpPr>
            <a:spLocks noGrp="1"/>
          </p:cNvSpPr>
          <p:nvPr>
            <p:ph idx="106" hasCustomPrompt="1"/>
          </p:nvPr>
        </p:nvSpPr>
        <p:spPr>
          <a:xfrm>
            <a:off x="791679" y="5810250"/>
            <a:ext cx="1075693" cy="48895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>
              <a:buNone/>
              <a:defRPr lang="en-US" dirty="0"/>
            </a:lvl1pPr>
          </a:lstStyle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 </a:t>
            </a:r>
            <a:endParaRPr lang="en-US" dirty="0"/>
          </a:p>
        </p:txBody>
      </p:sp>
      <p:sp>
        <p:nvSpPr>
          <p:cNvPr id="10" name="Frame 109">
            <a:extLst>
              <a:ext uri="{FF2B5EF4-FFF2-40B4-BE49-F238E27FC236}">
                <a16:creationId xmlns:a16="http://schemas.microsoft.com/office/drawing/2014/main" id="{78D6A041-7D36-71BB-EA4C-DBEF7F361330}"/>
              </a:ext>
            </a:extLst>
          </p:cNvPr>
          <p:cNvSpPr>
            <a:spLocks noGrp="1"/>
          </p:cNvSpPr>
          <p:nvPr>
            <p:ph idx="107" hasCustomPrompt="1"/>
          </p:nvPr>
        </p:nvSpPr>
        <p:spPr>
          <a:xfrm>
            <a:off x="3640907" y="5810250"/>
            <a:ext cx="1662435" cy="48895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>
              <a:buNone/>
              <a:defRPr lang="en-US" dirty="0"/>
            </a:lvl1pPr>
          </a:lstStyle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 </a:t>
            </a:r>
            <a:endParaRPr lang="en-US" dirty="0"/>
          </a:p>
        </p:txBody>
      </p:sp>
      <p:sp>
        <p:nvSpPr>
          <p:cNvPr id="11" name="Frame 108">
            <a:extLst>
              <a:ext uri="{FF2B5EF4-FFF2-40B4-BE49-F238E27FC236}">
                <a16:creationId xmlns:a16="http://schemas.microsoft.com/office/drawing/2014/main" id="{F01FAC24-B50F-C0D3-5F68-88CEFC83AC45}"/>
              </a:ext>
            </a:extLst>
          </p:cNvPr>
          <p:cNvSpPr>
            <a:spLocks noGrp="1"/>
          </p:cNvSpPr>
          <p:nvPr>
            <p:ph idx="108" hasCustomPrompt="1"/>
          </p:nvPr>
        </p:nvSpPr>
        <p:spPr>
          <a:xfrm>
            <a:off x="6379468" y="5810250"/>
            <a:ext cx="2262877" cy="488951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>
              <a:buNone/>
              <a:defRPr lang="en-US" dirty="0"/>
            </a:lvl1pPr>
          </a:lstStyle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 </a:t>
            </a:r>
            <a:endParaRPr lang="en-US" dirty="0"/>
          </a:p>
        </p:txBody>
      </p:sp>
      <p:sp>
        <p:nvSpPr>
          <p:cNvPr id="12" name="image 4">
            <a:extLst>
              <a:ext uri="{FF2B5EF4-FFF2-40B4-BE49-F238E27FC236}">
                <a16:creationId xmlns:a16="http://schemas.microsoft.com/office/drawing/2014/main" id="{3C75728B-C1ED-CBF6-C11B-79D24E68A3BE}"/>
              </a:ext>
            </a:extLst>
          </p:cNvPr>
          <p:cNvSpPr>
            <a:spLocks noGrp="1"/>
          </p:cNvSpPr>
          <p:nvPr>
            <p:ph idx="110" hasCustomPrompt="1"/>
          </p:nvPr>
        </p:nvSpPr>
        <p:spPr>
          <a:xfrm>
            <a:off x="662372" y="2156892"/>
            <a:ext cx="2449289" cy="1416844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>
              <a:buNone/>
              <a:defRPr lang="en-US" dirty="0"/>
            </a:lvl1pPr>
          </a:lstStyle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 </a:t>
            </a:r>
            <a:endParaRPr lang="en-US" dirty="0"/>
          </a:p>
        </p:txBody>
      </p:sp>
      <p:sp>
        <p:nvSpPr>
          <p:cNvPr id="13" name="image 1">
            <a:extLst>
              <a:ext uri="{FF2B5EF4-FFF2-40B4-BE49-F238E27FC236}">
                <a16:creationId xmlns:a16="http://schemas.microsoft.com/office/drawing/2014/main" id="{4DAC2D48-AB02-DB80-3A22-21A6CE40CF66}"/>
              </a:ext>
            </a:extLst>
          </p:cNvPr>
          <p:cNvSpPr>
            <a:spLocks noGrp="1"/>
          </p:cNvSpPr>
          <p:nvPr>
            <p:ph idx="112" hasCustomPrompt="1"/>
          </p:nvPr>
        </p:nvSpPr>
        <p:spPr>
          <a:xfrm>
            <a:off x="6271531" y="2156892"/>
            <a:ext cx="2449289" cy="1416844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>
              <a:buNone/>
              <a:defRPr lang="en-US" dirty="0"/>
            </a:lvl1pPr>
          </a:lstStyle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 </a:t>
            </a:r>
            <a:endParaRPr lang="en-US" dirty="0"/>
          </a:p>
        </p:txBody>
      </p:sp>
      <p:sp>
        <p:nvSpPr>
          <p:cNvPr id="14" name="image 3">
            <a:extLst>
              <a:ext uri="{FF2B5EF4-FFF2-40B4-BE49-F238E27FC236}">
                <a16:creationId xmlns:a16="http://schemas.microsoft.com/office/drawing/2014/main" id="{C7DEC9ED-6ECA-A9AB-3230-5BE3B112D015}"/>
              </a:ext>
            </a:extLst>
          </p:cNvPr>
          <p:cNvSpPr>
            <a:spLocks noGrp="1"/>
          </p:cNvSpPr>
          <p:nvPr>
            <p:ph idx="115" hasCustomPrompt="1"/>
          </p:nvPr>
        </p:nvSpPr>
        <p:spPr>
          <a:xfrm>
            <a:off x="9075043" y="2156892"/>
            <a:ext cx="2449289" cy="1416844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>
              <a:buNone/>
              <a:defRPr lang="en-US" dirty="0"/>
            </a:lvl1pPr>
          </a:lstStyle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 </a:t>
            </a:r>
            <a:endParaRPr lang="en-US" dirty="0"/>
          </a:p>
        </p:txBody>
      </p:sp>
      <p:sp>
        <p:nvSpPr>
          <p:cNvPr id="15" name="Frame 107">
            <a:extLst>
              <a:ext uri="{FF2B5EF4-FFF2-40B4-BE49-F238E27FC236}">
                <a16:creationId xmlns:a16="http://schemas.microsoft.com/office/drawing/2014/main" id="{4DE4DE90-2B62-1D1D-C2CF-CA3EF0826E20}"/>
              </a:ext>
            </a:extLst>
          </p:cNvPr>
          <p:cNvSpPr>
            <a:spLocks noGrp="1"/>
          </p:cNvSpPr>
          <p:nvPr>
            <p:ph idx="117" hasCustomPrompt="1"/>
          </p:nvPr>
        </p:nvSpPr>
        <p:spPr>
          <a:xfrm>
            <a:off x="9244782" y="5810250"/>
            <a:ext cx="2249171" cy="48895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>
              <a:buNone/>
              <a:defRPr lang="en-US" dirty="0"/>
            </a:lvl1pPr>
          </a:lstStyle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 </a:t>
            </a:r>
            <a:endParaRPr lang="en-US" dirty="0"/>
          </a:p>
        </p:txBody>
      </p:sp>
      <p:sp>
        <p:nvSpPr>
          <p:cNvPr id="16" name="Text 0">
            <a:extLst>
              <a:ext uri="{FF2B5EF4-FFF2-40B4-BE49-F238E27FC236}">
                <a16:creationId xmlns:a16="http://schemas.microsoft.com/office/drawing/2014/main" id="{801D8CF4-AE2F-71A3-BB82-6F0F1207C656}"/>
              </a:ext>
            </a:extLst>
          </p:cNvPr>
          <p:cNvSpPr>
            <a:spLocks noGrp="1"/>
          </p:cNvSpPr>
          <p:nvPr>
            <p:ph type="body" idx="122" hasCustomPrompt="1"/>
          </p:nvPr>
        </p:nvSpPr>
        <p:spPr>
          <a:xfrm>
            <a:off x="561976" y="1049337"/>
            <a:ext cx="5252727" cy="15240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 algn="l">
              <a:lnSpc>
                <a:spcPts val="1210"/>
              </a:lnSpc>
              <a:buNone/>
              <a:defRPr lang="en-US" sz="1100" b="1" kern="0" spc="-50" dirty="0">
                <a:solidFill>
                  <a:srgbClr val="2D9BEA"/>
                </a:solidFill>
                <a:latin typeface="Helvetica Neue Bold" pitchFamily="34" charset="0"/>
                <a:ea typeface="Helvetica Neue Bold" pitchFamily="34" charset="-122"/>
                <a:cs typeface="Helvetica Neue Bold" pitchFamily="34" charset="-120"/>
              </a:defRPr>
            </a:lvl1pPr>
          </a:lstStyle>
          <a:p>
            <a:pPr marL="0" indent="0" algn="l">
              <a:lnSpc>
                <a:spcPts val="1815"/>
              </a:lnSpc>
              <a:buNone/>
            </a:pPr>
            <a:r>
              <a:rPr lang="en-US" sz="1100" b="1" kern="0" spc="-50" dirty="0">
                <a:solidFill>
                  <a:srgbClr val="2D9BEA"/>
                </a:solidFill>
                <a:latin typeface="Helvetica Neue Bold" pitchFamily="34" charset="0"/>
                <a:ea typeface="Helvetica Neue Bold" pitchFamily="34" charset="-122"/>
                <a:cs typeface="Helvetica Neue Bold" pitchFamily="34" charset="-120"/>
              </a:rPr>
              <a:t>EYEBROW TEXT</a:t>
            </a:r>
            <a:endParaRPr lang="en-US" sz="1100" dirty="0"/>
          </a:p>
        </p:txBody>
      </p:sp>
      <p:sp>
        <p:nvSpPr>
          <p:cNvPr id="17" name="Text 0">
            <a:extLst>
              <a:ext uri="{FF2B5EF4-FFF2-40B4-BE49-F238E27FC236}">
                <a16:creationId xmlns:a16="http://schemas.microsoft.com/office/drawing/2014/main" id="{FF732292-C6C7-11F0-166D-EBC852847EEB}"/>
              </a:ext>
            </a:extLst>
          </p:cNvPr>
          <p:cNvSpPr>
            <a:spLocks noGrp="1"/>
          </p:cNvSpPr>
          <p:nvPr>
            <p:ph type="body" idx="123" hasCustomPrompt="1"/>
          </p:nvPr>
        </p:nvSpPr>
        <p:spPr>
          <a:xfrm>
            <a:off x="561976" y="1379537"/>
            <a:ext cx="8705850" cy="39370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 algn="l">
              <a:lnSpc>
                <a:spcPts val="3080"/>
              </a:lnSpc>
              <a:buNone/>
              <a:defRPr lang="en-US" sz="2800" kern="0" spc="-50" dirty="0">
                <a:solidFill>
                  <a:srgbClr val="172D51"/>
                </a:solidFill>
                <a:latin typeface="Helvetica Neue Light" pitchFamily="34" charset="0"/>
                <a:ea typeface="Helvetica Neue Light" pitchFamily="34" charset="-122"/>
                <a:cs typeface="Helvetica Neue Light" pitchFamily="34" charset="-120"/>
              </a:defRPr>
            </a:lvl1pPr>
          </a:lstStyle>
          <a:p>
            <a:pPr marL="0" indent="0" algn="l">
              <a:lnSpc>
                <a:spcPts val="4620"/>
              </a:lnSpc>
              <a:buNone/>
            </a:pPr>
            <a:r>
              <a:rPr lang="en-US" sz="2800" kern="0" spc="-50" dirty="0">
                <a:solidFill>
                  <a:srgbClr val="172D51"/>
                </a:solidFill>
                <a:latin typeface="Helvetica Neue Light" pitchFamily="34" charset="0"/>
                <a:ea typeface="Helvetica Neue Light" pitchFamily="34" charset="-122"/>
                <a:cs typeface="Helvetica Neue Light" pitchFamily="34" charset="-120"/>
              </a:rPr>
              <a:t>Lorem ipsum dolor sit amet, consectetur adipiscing elit. </a:t>
            </a:r>
            <a:endParaRPr lang="en-US" sz="2800" dirty="0"/>
          </a:p>
        </p:txBody>
      </p:sp>
      <p:sp>
        <p:nvSpPr>
          <p:cNvPr id="31" name="Slide Number Placeholder 0">
            <a:extLst>
              <a:ext uri="{FF2B5EF4-FFF2-40B4-BE49-F238E27FC236}">
                <a16:creationId xmlns:a16="http://schemas.microsoft.com/office/drawing/2014/main" id="{FB1537B9-863E-25CC-73C1-8FE28213C35B}"/>
              </a:ext>
            </a:extLst>
          </p:cNvPr>
          <p:cNvSpPr txBox="1">
            <a:spLocks/>
          </p:cNvSpPr>
          <p:nvPr userDrawn="1"/>
        </p:nvSpPr>
        <p:spPr>
          <a:xfrm>
            <a:off x="11390211" y="410252"/>
            <a:ext cx="242465" cy="2000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/>
          <a:lstStyle>
            <a:lvl1pPr marL="0" algn="l" defTabSz="914400" rtl="0" eaLnBrk="1" latinLnBrk="0" hangingPunct="1">
              <a:defRPr sz="1200" b="0" i="0" kern="1200" spc="0">
                <a:solidFill>
                  <a:srgbClr val="172D5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021451-1387-4CA6-816F-3879F97B5CBC}" type="slidenum">
              <a:rPr lang="en-US" sz="800" smtClean="0"/>
              <a:pPr/>
              <a:t>‹#›</a:t>
            </a:fld>
            <a:endParaRPr lang="en-US" sz="8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8EF92DA-C2C7-1C13-3692-CC5F577C3176}"/>
              </a:ext>
            </a:extLst>
          </p:cNvPr>
          <p:cNvSpPr txBox="1"/>
          <p:nvPr userDrawn="1"/>
        </p:nvSpPr>
        <p:spPr>
          <a:xfrm>
            <a:off x="560340" y="437188"/>
            <a:ext cx="72043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 err="1">
                <a:solidFill>
                  <a:srgbClr val="172D5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Relyion</a:t>
            </a:r>
            <a:endParaRPr lang="en-US" sz="800" dirty="0">
              <a:solidFill>
                <a:srgbClr val="172D5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FBB6B78-5E89-6BF6-075B-7410F7B2BEDD}"/>
              </a:ext>
            </a:extLst>
          </p:cNvPr>
          <p:cNvSpPr txBox="1"/>
          <p:nvPr userDrawn="1"/>
        </p:nvSpPr>
        <p:spPr>
          <a:xfrm>
            <a:off x="8492837" y="437188"/>
            <a:ext cx="278784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solidFill>
                  <a:srgbClr val="172D5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Proprietary and Confidential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1CAF81B3-35CE-ACC3-8EB0-CF639D02C124}"/>
              </a:ext>
            </a:extLst>
          </p:cNvPr>
          <p:cNvSpPr>
            <a:spLocks noGrp="1"/>
          </p:cNvSpPr>
          <p:nvPr>
            <p:ph type="body" sz="quarter" idx="136" hasCustomPrompt="1"/>
          </p:nvPr>
        </p:nvSpPr>
        <p:spPr>
          <a:xfrm>
            <a:off x="788644" y="4326965"/>
            <a:ext cx="2199591" cy="12791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40" name="Text Placeholder 38">
            <a:extLst>
              <a:ext uri="{FF2B5EF4-FFF2-40B4-BE49-F238E27FC236}">
                <a16:creationId xmlns:a16="http://schemas.microsoft.com/office/drawing/2014/main" id="{96D88784-7F9A-18DD-89AC-E8AF72A4F40D}"/>
              </a:ext>
            </a:extLst>
          </p:cNvPr>
          <p:cNvSpPr>
            <a:spLocks noGrp="1"/>
          </p:cNvSpPr>
          <p:nvPr>
            <p:ph type="body" sz="quarter" idx="137" hasCustomPrompt="1"/>
          </p:nvPr>
        </p:nvSpPr>
        <p:spPr>
          <a:xfrm>
            <a:off x="3645647" y="4326965"/>
            <a:ext cx="2121647" cy="12791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42" name="Text Placeholder 38">
            <a:extLst>
              <a:ext uri="{FF2B5EF4-FFF2-40B4-BE49-F238E27FC236}">
                <a16:creationId xmlns:a16="http://schemas.microsoft.com/office/drawing/2014/main" id="{A38C0BC2-B7AD-A99A-AE6B-B7FB7169FA91}"/>
              </a:ext>
            </a:extLst>
          </p:cNvPr>
          <p:cNvSpPr>
            <a:spLocks noGrp="1"/>
          </p:cNvSpPr>
          <p:nvPr>
            <p:ph type="body" sz="quarter" idx="138" hasCustomPrompt="1"/>
          </p:nvPr>
        </p:nvSpPr>
        <p:spPr>
          <a:xfrm>
            <a:off x="6445624" y="4326965"/>
            <a:ext cx="2124635" cy="12791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43" name="Text Placeholder 38">
            <a:extLst>
              <a:ext uri="{FF2B5EF4-FFF2-40B4-BE49-F238E27FC236}">
                <a16:creationId xmlns:a16="http://schemas.microsoft.com/office/drawing/2014/main" id="{ABC42043-E893-381B-0C07-E5709EF36444}"/>
              </a:ext>
            </a:extLst>
          </p:cNvPr>
          <p:cNvSpPr>
            <a:spLocks noGrp="1"/>
          </p:cNvSpPr>
          <p:nvPr>
            <p:ph type="body" sz="quarter" idx="139" hasCustomPrompt="1"/>
          </p:nvPr>
        </p:nvSpPr>
        <p:spPr>
          <a:xfrm>
            <a:off x="9239623" y="4326965"/>
            <a:ext cx="2127624" cy="12791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44" name="Text Placeholder 38">
            <a:extLst>
              <a:ext uri="{FF2B5EF4-FFF2-40B4-BE49-F238E27FC236}">
                <a16:creationId xmlns:a16="http://schemas.microsoft.com/office/drawing/2014/main" id="{DAD773E1-5630-9332-5247-0808CF40D159}"/>
              </a:ext>
            </a:extLst>
          </p:cNvPr>
          <p:cNvSpPr>
            <a:spLocks noGrp="1"/>
          </p:cNvSpPr>
          <p:nvPr>
            <p:ph type="body" sz="quarter" idx="140" hasCustomPrompt="1"/>
          </p:nvPr>
        </p:nvSpPr>
        <p:spPr>
          <a:xfrm>
            <a:off x="788644" y="3723342"/>
            <a:ext cx="2199591" cy="256987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45" name="Text Placeholder 38">
            <a:extLst>
              <a:ext uri="{FF2B5EF4-FFF2-40B4-BE49-F238E27FC236}">
                <a16:creationId xmlns:a16="http://schemas.microsoft.com/office/drawing/2014/main" id="{71BF2661-0B7C-B423-E931-1B24923C2A98}"/>
              </a:ext>
            </a:extLst>
          </p:cNvPr>
          <p:cNvSpPr>
            <a:spLocks noGrp="1"/>
          </p:cNvSpPr>
          <p:nvPr>
            <p:ph type="body" sz="quarter" idx="141" hasCustomPrompt="1"/>
          </p:nvPr>
        </p:nvSpPr>
        <p:spPr>
          <a:xfrm>
            <a:off x="788644" y="4035065"/>
            <a:ext cx="2199591" cy="16285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rgbClr val="2D9BEB"/>
                </a:solidFill>
              </a:defRPr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46" name="Text Placeholder 38">
            <a:extLst>
              <a:ext uri="{FF2B5EF4-FFF2-40B4-BE49-F238E27FC236}">
                <a16:creationId xmlns:a16="http://schemas.microsoft.com/office/drawing/2014/main" id="{7E823A19-11E1-815F-AE9E-3B4DE44710D5}"/>
              </a:ext>
            </a:extLst>
          </p:cNvPr>
          <p:cNvSpPr>
            <a:spLocks noGrp="1"/>
          </p:cNvSpPr>
          <p:nvPr>
            <p:ph type="body" sz="quarter" idx="142" hasCustomPrompt="1"/>
          </p:nvPr>
        </p:nvSpPr>
        <p:spPr>
          <a:xfrm>
            <a:off x="3645647" y="3723342"/>
            <a:ext cx="2199591" cy="256987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47" name="Text Placeholder 38">
            <a:extLst>
              <a:ext uri="{FF2B5EF4-FFF2-40B4-BE49-F238E27FC236}">
                <a16:creationId xmlns:a16="http://schemas.microsoft.com/office/drawing/2014/main" id="{69A5FBE3-56C8-F1A3-E241-BC8810AD9D05}"/>
              </a:ext>
            </a:extLst>
          </p:cNvPr>
          <p:cNvSpPr>
            <a:spLocks noGrp="1"/>
          </p:cNvSpPr>
          <p:nvPr>
            <p:ph type="body" sz="quarter" idx="143" hasCustomPrompt="1"/>
          </p:nvPr>
        </p:nvSpPr>
        <p:spPr>
          <a:xfrm>
            <a:off x="3645647" y="4035065"/>
            <a:ext cx="2199591" cy="16285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rgbClr val="2D9BEB"/>
                </a:solidFill>
              </a:defRPr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48" name="Text Placeholder 38">
            <a:extLst>
              <a:ext uri="{FF2B5EF4-FFF2-40B4-BE49-F238E27FC236}">
                <a16:creationId xmlns:a16="http://schemas.microsoft.com/office/drawing/2014/main" id="{91B4EDA4-DF33-D74F-B90A-54C4C5790714}"/>
              </a:ext>
            </a:extLst>
          </p:cNvPr>
          <p:cNvSpPr>
            <a:spLocks noGrp="1"/>
          </p:cNvSpPr>
          <p:nvPr>
            <p:ph type="body" sz="quarter" idx="144" hasCustomPrompt="1"/>
          </p:nvPr>
        </p:nvSpPr>
        <p:spPr>
          <a:xfrm>
            <a:off x="6445623" y="3723342"/>
            <a:ext cx="2199591" cy="256987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49" name="Text Placeholder 38">
            <a:extLst>
              <a:ext uri="{FF2B5EF4-FFF2-40B4-BE49-F238E27FC236}">
                <a16:creationId xmlns:a16="http://schemas.microsoft.com/office/drawing/2014/main" id="{FF8FE0BF-F66D-1BD7-A8A7-0FB10A43B276}"/>
              </a:ext>
            </a:extLst>
          </p:cNvPr>
          <p:cNvSpPr>
            <a:spLocks noGrp="1"/>
          </p:cNvSpPr>
          <p:nvPr>
            <p:ph type="body" sz="quarter" idx="145" hasCustomPrompt="1"/>
          </p:nvPr>
        </p:nvSpPr>
        <p:spPr>
          <a:xfrm>
            <a:off x="6445623" y="4035065"/>
            <a:ext cx="2199591" cy="16285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rgbClr val="2D9BEB"/>
                </a:solidFill>
              </a:defRPr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50" name="Text Placeholder 38">
            <a:extLst>
              <a:ext uri="{FF2B5EF4-FFF2-40B4-BE49-F238E27FC236}">
                <a16:creationId xmlns:a16="http://schemas.microsoft.com/office/drawing/2014/main" id="{B2064FA7-A036-3A3B-449E-4BEF087B206E}"/>
              </a:ext>
            </a:extLst>
          </p:cNvPr>
          <p:cNvSpPr>
            <a:spLocks noGrp="1"/>
          </p:cNvSpPr>
          <p:nvPr>
            <p:ph type="body" sz="quarter" idx="146" hasCustomPrompt="1"/>
          </p:nvPr>
        </p:nvSpPr>
        <p:spPr>
          <a:xfrm>
            <a:off x="9230659" y="3723342"/>
            <a:ext cx="2199591" cy="256987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51" name="Text Placeholder 38">
            <a:extLst>
              <a:ext uri="{FF2B5EF4-FFF2-40B4-BE49-F238E27FC236}">
                <a16:creationId xmlns:a16="http://schemas.microsoft.com/office/drawing/2014/main" id="{62D61536-4598-97CA-805F-95C63E0FC80D}"/>
              </a:ext>
            </a:extLst>
          </p:cNvPr>
          <p:cNvSpPr>
            <a:spLocks noGrp="1"/>
          </p:cNvSpPr>
          <p:nvPr>
            <p:ph type="body" sz="quarter" idx="147" hasCustomPrompt="1"/>
          </p:nvPr>
        </p:nvSpPr>
        <p:spPr>
          <a:xfrm>
            <a:off x="9230659" y="4035065"/>
            <a:ext cx="2199591" cy="16285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rgbClr val="2D9BEB"/>
                </a:solidFill>
              </a:defRPr>
            </a:lvl1pPr>
          </a:lstStyle>
          <a:p>
            <a:pPr lvl="0"/>
            <a:r>
              <a:rPr lang="en-US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6031981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5821680" y="137160"/>
            <a:ext cx="533333" cy="2000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/>
          <a:lstStyle>
            <a:lvl1pPr>
              <a:defRPr sz="800">
                <a:latin typeface="Arial"/>
                <a:ea typeface="Arial"/>
                <a:cs typeface="Arial"/>
              </a:defRPr>
            </a:lvl1pPr>
          </a:lstStyle>
          <a:p>
            <a:pPr algn="l"/>
            <a:fld id="{F7021451-1387-4CA6-816F-3879F97B5CBC}" type="slidenum">
              <a:rPr lang="en-US" b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243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F421A-9621-F498-2FC1-F45B4A5A8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423DC-F8E8-EDAA-FB7C-FF65BD09CC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6DD8A-673C-75E6-1E68-6D9411BD6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D94E3-FE80-4375-BF02-A007B847BB0A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D85879-F2EE-37A1-4713-31E9830DA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DBADE-EEF5-C7E8-A897-309B1D6D8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36A72-1E88-4D37-AB4E-D0A5CC4EC6C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blue and black logo&#10;&#10;Description automatically generated">
            <a:extLst>
              <a:ext uri="{FF2B5EF4-FFF2-40B4-BE49-F238E27FC236}">
                <a16:creationId xmlns:a16="http://schemas.microsoft.com/office/drawing/2014/main" id="{3EB9E3C0-B35D-69B8-E86F-30626AEFFE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330" y="202286"/>
            <a:ext cx="1043916" cy="10423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59D363-0AFF-71D4-CDD1-AC0B03F0E339}"/>
              </a:ext>
            </a:extLst>
          </p:cNvPr>
          <p:cNvSpPr txBox="1"/>
          <p:nvPr userDrawn="1"/>
        </p:nvSpPr>
        <p:spPr>
          <a:xfrm>
            <a:off x="2368149" y="6535669"/>
            <a:ext cx="6763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Relyion Confidential - Not to shared without express permission of Relyion Energy Inc.</a:t>
            </a:r>
          </a:p>
        </p:txBody>
      </p:sp>
    </p:spTree>
    <p:extLst>
      <p:ext uri="{BB962C8B-B14F-4D97-AF65-F5344CB8AC3E}">
        <p14:creationId xmlns:p14="http://schemas.microsoft.com/office/powerpoint/2010/main" val="631128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1A1ED-411A-4629-C6A1-239D5EB6B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92DCBA-BC0A-6F8A-E3BF-057777541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899910-007C-5311-B235-2C1B6C55C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D94E3-FE80-4375-BF02-A007B847BB0A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2820A-1531-C14F-3948-5978C034C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B5C2AD-8369-ED66-481F-9DEF8FE2B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36A72-1E88-4D37-AB4E-D0A5CC4EC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718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EEADE-AA02-C277-9C91-FBEF1FE70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0E260D-BF2B-C992-66B3-D65A9AA622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189E8A-A00F-5CBA-ECE7-933A89AE8D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78D0BB-930E-A4A6-FD13-90A5C0379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D94E3-FE80-4375-BF02-A007B847BB0A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513AA0-9238-6B81-A301-FE07EB1C8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977D9-7A9E-7F81-5D16-BD6982573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36A72-1E88-4D37-AB4E-D0A5CC4EC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591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84904-E65D-4C8D-1F3A-5557A3E2C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2694F7-1EF4-AA1D-8A67-2E47ADC711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A5B67E-0843-37C7-11CB-42CC702A5C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987AFE-6121-9EC3-A358-BAF698FEEE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92C296-45CE-4274-90DF-852563EA6A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025DBF-5D91-F3E4-95E8-2DD3478A8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D94E3-FE80-4375-BF02-A007B847BB0A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407424-47E3-E79D-2575-C6BC36E5F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B82969-C395-BB2E-5823-1B1943CAD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36A72-1E88-4D37-AB4E-D0A5CC4EC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844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1C90A-2566-A369-B002-61E01A245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186FB2-BEA4-B5A2-2D6F-6C684949A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D94E3-FE80-4375-BF02-A007B847BB0A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C276B3-01CF-DD51-DB7A-2D72C7410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2B40E1-952F-13C2-C640-B119C5408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36A72-1E88-4D37-AB4E-D0A5CC4EC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298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DAE038-F1B9-1F1F-F54E-3FE44AB8E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D94E3-FE80-4375-BF02-A007B847BB0A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7E6CD8-99A6-D41F-6BF5-F3258554E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4CB2AD-B48D-EEE1-B0A3-FDA96709F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36A72-1E88-4D37-AB4E-D0A5CC4EC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300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4B7D7-D30F-F9A2-7D32-81CD13F63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81313-0F1E-6F30-869D-4795A12A5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23D626-400E-37AA-A90A-996FE2392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56B870-DC18-5E06-B960-49CE63E98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D94E3-FE80-4375-BF02-A007B847BB0A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C0A7D6-B242-F7C4-9FFC-DA305181C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36D28E-7CFD-625E-534C-5797B1073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36A72-1E88-4D37-AB4E-D0A5CC4EC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581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19956-3544-C80D-09EA-031645F56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17F7A6-9AA6-6485-BEF0-C0632570A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6B714F-2490-0D69-1527-72D83B9260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2039DC-8524-573E-C713-E19B82EAF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D94E3-FE80-4375-BF02-A007B847BB0A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28957C-8C1B-7D92-C593-4B87E508E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031D8C-3CC9-4B7A-18AB-053D669B2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36A72-1E88-4D37-AB4E-D0A5CC4EC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47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22E45B-5A42-0676-B6E1-7A17C45A4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BD961A-ED40-1C5C-60FD-F3CBF83F35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52E65-DA3C-CC3A-3A40-AAF246428F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BD94E3-FE80-4375-BF02-A007B847BB0A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450BA-2D5B-6622-EB66-F6B7A32A36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2E77B-914A-D5A5-251A-1D242AB733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036A72-1E88-4D37-AB4E-D0A5CC4EC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519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13.png"/><Relationship Id="rId7" Type="http://schemas.openxmlformats.org/officeDocument/2006/relationships/image" Target="../media/image17.jp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openxmlformats.org/officeDocument/2006/relationships/image" Target="../media/image23.svg"/><Relationship Id="rId4" Type="http://schemas.openxmlformats.org/officeDocument/2006/relationships/image" Target="../media/image33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sk group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2400" y="152400"/>
            <a:ext cx="11887200" cy="6553200"/>
          </a:xfrm>
          <a:prstGeom prst="rect">
            <a:avLst/>
          </a:prstGeom>
        </p:spPr>
      </p:pic>
      <p:pic>
        <p:nvPicPr>
          <p:cNvPr id="3" name="Mask group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210300" y="3492500"/>
            <a:ext cx="1739900" cy="1339850"/>
          </a:xfrm>
          <a:prstGeom prst="rect">
            <a:avLst/>
          </a:prstGeom>
        </p:spPr>
      </p:pic>
      <p:sp>
        <p:nvSpPr>
          <p:cNvPr id="4" name="A smarter battery brain for a renewable future"/>
          <p:cNvSpPr/>
          <p:nvPr/>
        </p:nvSpPr>
        <p:spPr>
          <a:xfrm>
            <a:off x="4550980" y="559111"/>
            <a:ext cx="5895891" cy="4449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960"/>
              </a:lnSpc>
            </a:pPr>
            <a:r>
              <a:rPr lang="en-US" sz="3600" kern="0" dirty="0">
                <a:solidFill>
                  <a:srgbClr val="FFFFF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Light" pitchFamily="34" charset="-120"/>
              </a:rPr>
              <a:t>Powering the AI Revolution Without Breaking the Grid</a:t>
            </a:r>
          </a:p>
        </p:txBody>
      </p:sp>
      <p:pic>
        <p:nvPicPr>
          <p:cNvPr id="7" name="Picture 6" descr="A long hallway with rows of computer servers&#10;&#10;AI-generated content may be incorrect.">
            <a:extLst>
              <a:ext uri="{FF2B5EF4-FFF2-40B4-BE49-F238E27FC236}">
                <a16:creationId xmlns:a16="http://schemas.microsoft.com/office/drawing/2014/main" id="{EAED9D1F-3D85-7E24-6D4F-BD96795F495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5694"/>
          <a:stretch>
            <a:fillRect/>
          </a:stretch>
        </p:blipFill>
        <p:spPr>
          <a:xfrm>
            <a:off x="152400" y="4254163"/>
            <a:ext cx="3955143" cy="2275194"/>
          </a:xfrm>
          <a:prstGeom prst="rect">
            <a:avLst/>
          </a:prstGeom>
        </p:spPr>
      </p:pic>
      <p:pic>
        <p:nvPicPr>
          <p:cNvPr id="6" name="Mask group" descr="preencoded.png">
            <a:extLst>
              <a:ext uri="{FF2B5EF4-FFF2-40B4-BE49-F238E27FC236}">
                <a16:creationId xmlns:a16="http://schemas.microsoft.com/office/drawing/2014/main" id="{34444643-1C81-9F34-924B-1BF2BC4FB4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" t="29387" r="73023" b="43364"/>
          <a:stretch>
            <a:fillRect/>
          </a:stretch>
        </p:blipFill>
        <p:spPr>
          <a:xfrm>
            <a:off x="2239705" y="2095363"/>
            <a:ext cx="3794168" cy="2112931"/>
          </a:xfrm>
          <a:prstGeom prst="rect">
            <a:avLst/>
          </a:prstGeom>
        </p:spPr>
      </p:pic>
      <p:sp>
        <p:nvSpPr>
          <p:cNvPr id="8" name="A smarter battery brain for a renewable future">
            <a:extLst>
              <a:ext uri="{FF2B5EF4-FFF2-40B4-BE49-F238E27FC236}">
                <a16:creationId xmlns:a16="http://schemas.microsoft.com/office/drawing/2014/main" id="{02A0EF4F-EE34-1441-3C0E-CD1E4DD7FFB6}"/>
              </a:ext>
            </a:extLst>
          </p:cNvPr>
          <p:cNvSpPr/>
          <p:nvPr/>
        </p:nvSpPr>
        <p:spPr>
          <a:xfrm>
            <a:off x="378178" y="2049493"/>
            <a:ext cx="11435645" cy="4449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960"/>
              </a:lnSpc>
            </a:pPr>
            <a:r>
              <a:rPr lang="en-US" sz="2667" kern="0" dirty="0">
                <a:solidFill>
                  <a:srgbClr val="FFFFF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Light" pitchFamily="34" charset="-120"/>
              </a:rPr>
              <a:t>ERCOT LLWG Meeting</a:t>
            </a:r>
          </a:p>
          <a:p>
            <a:pPr>
              <a:lnSpc>
                <a:spcPts val="3960"/>
              </a:lnSpc>
            </a:pPr>
            <a:r>
              <a:rPr lang="en-US" sz="2667" kern="0" dirty="0">
                <a:solidFill>
                  <a:srgbClr val="FFFFF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Light" pitchFamily="34" charset="-120"/>
              </a:rPr>
              <a:t>Relyion Energy Inc.</a:t>
            </a:r>
          </a:p>
          <a:p>
            <a:pPr>
              <a:lnSpc>
                <a:spcPts val="3960"/>
              </a:lnSpc>
            </a:pPr>
            <a:r>
              <a:rPr lang="en-US" sz="2667" kern="0" dirty="0">
                <a:solidFill>
                  <a:srgbClr val="FFFFF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Light" pitchFamily="34" charset="-120"/>
              </a:rPr>
              <a:t>Jan 22nd 2026</a:t>
            </a:r>
          </a:p>
          <a:p>
            <a:pPr>
              <a:lnSpc>
                <a:spcPts val="3960"/>
              </a:lnSpc>
            </a:pPr>
            <a:endParaRPr lang="en-US" sz="2667" kern="0" dirty="0">
              <a:solidFill>
                <a:srgbClr val="FFFFFF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Light" pitchFamily="34" charset="-120"/>
            </a:endParaRPr>
          </a:p>
        </p:txBody>
      </p:sp>
      <p:pic>
        <p:nvPicPr>
          <p:cNvPr id="10" name="Picture 9" descr="A close-up of a black background&#10;&#10;AI-generated content may be incorrect.">
            <a:extLst>
              <a:ext uri="{FF2B5EF4-FFF2-40B4-BE49-F238E27FC236}">
                <a16:creationId xmlns:a16="http://schemas.microsoft.com/office/drawing/2014/main" id="{C3BEAC3C-75AD-25A0-5FFB-BDF9629F4E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242" y="369694"/>
            <a:ext cx="3693459" cy="97614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CEE0F66-60DF-A22F-2BB7-7F5260F6A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592" y="3046957"/>
            <a:ext cx="5823931" cy="1325563"/>
          </a:xfrm>
        </p:spPr>
        <p:txBody>
          <a:bodyPr>
            <a:noAutofit/>
          </a:bodyPr>
          <a:lstStyle/>
          <a:p>
            <a:r>
              <a:rPr lang="en-US" sz="80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3239817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A058CE-4EA1-F010-C40D-6FDA37E29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574E3BE-7D39-9087-9256-581D4ABD0458}"/>
              </a:ext>
            </a:extLst>
          </p:cNvPr>
          <p:cNvSpPr txBox="1"/>
          <p:nvPr/>
        </p:nvSpPr>
        <p:spPr>
          <a:xfrm>
            <a:off x="733234" y="-85328"/>
            <a:ext cx="9972602" cy="708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9003"/>
              </a:lnSpc>
              <a:buClr>
                <a:srgbClr val="274A57"/>
              </a:buClr>
              <a:buSzPts val="5099"/>
            </a:pPr>
            <a:r>
              <a:rPr lang="en-US" sz="3600" dirty="0">
                <a:solidFill>
                  <a:srgbClr val="274A57"/>
                </a:solidFill>
                <a:latin typeface="Plus Jakarta Sans SemiBold"/>
                <a:sym typeface="Plus Jakarta Sans SemiBold"/>
              </a:rPr>
              <a:t>AI-Powered </a:t>
            </a:r>
            <a:r>
              <a:rPr lang="en-US" sz="3600" u="sng" dirty="0">
                <a:solidFill>
                  <a:srgbClr val="274A57"/>
                </a:solidFill>
                <a:latin typeface="Plus Jakarta Sans SemiBold"/>
                <a:sym typeface="Plus Jakarta Sans SemiBold"/>
              </a:rPr>
              <a:t>Flexible</a:t>
            </a:r>
            <a:r>
              <a:rPr lang="en-US" sz="3600" dirty="0">
                <a:solidFill>
                  <a:srgbClr val="274A57"/>
                </a:solidFill>
                <a:latin typeface="Plus Jakarta Sans SemiBold"/>
                <a:sym typeface="Plus Jakarta Sans SemiBold"/>
              </a:rPr>
              <a:t> </a:t>
            </a:r>
            <a:r>
              <a:rPr lang="en-US" sz="3600" u="sng" dirty="0">
                <a:solidFill>
                  <a:srgbClr val="274A57"/>
                </a:solidFill>
                <a:latin typeface="Plus Jakarta Sans SemiBold"/>
                <a:sym typeface="Plus Jakarta Sans SemiBold"/>
              </a:rPr>
              <a:t>Datacenter Power Management</a:t>
            </a:r>
            <a:endParaRPr lang="en-US" sz="3600" u="sng" dirty="0">
              <a:solidFill>
                <a:srgbClr val="274A57"/>
              </a:solidFill>
              <a:latin typeface="Plus Jakarta Sans SemiBold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84AADE-A3A7-0EDC-E5C9-574528D89217}"/>
              </a:ext>
            </a:extLst>
          </p:cNvPr>
          <p:cNvSpPr txBox="1"/>
          <p:nvPr/>
        </p:nvSpPr>
        <p:spPr>
          <a:xfrm>
            <a:off x="114501" y="612844"/>
            <a:ext cx="1196299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• Peak grid power reduced by 50%</a:t>
            </a:r>
          </a:p>
          <a:p>
            <a:r>
              <a:rPr lang="en-US" dirty="0">
                <a:sym typeface="Wingdings" pitchFamily="2" charset="2"/>
              </a:rPr>
              <a:t>• Ramp rates reduced by 99.5%+</a:t>
            </a:r>
          </a:p>
          <a:p>
            <a:r>
              <a:rPr lang="en-US" dirty="0">
                <a:sym typeface="Wingdings" pitchFamily="2" charset="2"/>
              </a:rPr>
              <a:t>• Transients eliminated, not deferred</a:t>
            </a:r>
          </a:p>
          <a:p>
            <a:r>
              <a:rPr lang="en-US" dirty="0">
                <a:sym typeface="Wingdings" pitchFamily="2" charset="2"/>
              </a:rPr>
              <a:t>• Only a small duration battery is effective</a:t>
            </a:r>
          </a:p>
          <a:p>
            <a:r>
              <a:rPr lang="en-US" dirty="0">
                <a:sym typeface="Wingdings" pitchFamily="2" charset="2"/>
              </a:rPr>
              <a:t>• Sustained operation without SOC drift</a:t>
            </a:r>
          </a:p>
          <a:p>
            <a:r>
              <a:rPr lang="en-US" dirty="0">
                <a:sym typeface="Wingdings" pitchFamily="2" charset="2"/>
              </a:rPr>
              <a:t>• Conventional BESS becomes ineffective in approximately 30 minutes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These results translate into clear, system-level benefits </a:t>
            </a:r>
          </a:p>
          <a:p>
            <a:r>
              <a:rPr lang="en-US" dirty="0">
                <a:sym typeface="Wingdings" pitchFamily="2" charset="2"/>
              </a:rPr>
              <a:t>across the ecosystem: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• Faster interconnection timelines by materially lowering peak power requests</a:t>
            </a:r>
          </a:p>
          <a:p>
            <a:r>
              <a:rPr lang="en-US" dirty="0">
                <a:sym typeface="Wingdings" pitchFamily="2" charset="2"/>
              </a:rPr>
              <a:t>• Higher compute uptime and revenue certainty by stabilizing power delivery at the source rather than reacting after instability occurs</a:t>
            </a:r>
          </a:p>
          <a:p>
            <a:r>
              <a:rPr lang="en-US" dirty="0">
                <a:sym typeface="Wingdings" pitchFamily="2" charset="2"/>
              </a:rPr>
              <a:t>• Lower capex for datacenter operators by avoiding oversized batteries and infrastructure built solely to manage transients</a:t>
            </a:r>
          </a:p>
          <a:p>
            <a:r>
              <a:rPr lang="en-US" dirty="0">
                <a:sym typeface="Wingdings" pitchFamily="2" charset="2"/>
              </a:rPr>
              <a:t>• Reduced capital requirements for utilities, easing transmission and distribution upgrades and lowering long-term cost pressure on ratepayers</a:t>
            </a:r>
          </a:p>
          <a:p>
            <a:r>
              <a:rPr lang="en-US" dirty="0">
                <a:sym typeface="Wingdings" pitchFamily="2" charset="2"/>
              </a:rPr>
              <a:t>• Improved grid stability through the elimination of continuous load-induced transients and oscillations</a:t>
            </a:r>
          </a:p>
        </p:txBody>
      </p:sp>
      <p:sp>
        <p:nvSpPr>
          <p:cNvPr id="6" name="The electrification of everything">
            <a:extLst>
              <a:ext uri="{FF2B5EF4-FFF2-40B4-BE49-F238E27FC236}">
                <a16:creationId xmlns:a16="http://schemas.microsoft.com/office/drawing/2014/main" id="{C78C3E99-8AA0-2C1A-D81C-46F9B0864AB6}"/>
              </a:ext>
            </a:extLst>
          </p:cNvPr>
          <p:cNvSpPr/>
          <p:nvPr/>
        </p:nvSpPr>
        <p:spPr>
          <a:xfrm>
            <a:off x="909612" y="5715901"/>
            <a:ext cx="10372773" cy="1639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50000"/>
              </a:lnSpc>
              <a:buClr>
                <a:srgbClr val="274A57"/>
              </a:buClr>
              <a:buSzPts val="2108"/>
            </a:pPr>
            <a:r>
              <a:rPr lang="en-US" sz="2400" u="sng" dirty="0">
                <a:solidFill>
                  <a:srgbClr val="274A57"/>
                </a:solidFill>
                <a:latin typeface="Plus Jakarta Sans SemiBold"/>
              </a:rPr>
              <a:t>Convert peak-to-trough power demand to a lower, more stable “base load,” enabling faster access to power with lower capital requirements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1FB90E-7D15-4A03-AB9E-55A8406B3A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27" t="5324" b="5324"/>
          <a:stretch>
            <a:fillRect/>
          </a:stretch>
        </p:blipFill>
        <p:spPr>
          <a:xfrm>
            <a:off x="7266786" y="889844"/>
            <a:ext cx="4737681" cy="240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916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6"/>
          <p:cNvSpPr/>
          <p:nvPr/>
        </p:nvSpPr>
        <p:spPr>
          <a:xfrm>
            <a:off x="272777" y="174169"/>
            <a:ext cx="11646446" cy="1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9003"/>
              </a:lnSpc>
              <a:buClr>
                <a:srgbClr val="274A57"/>
              </a:buClr>
              <a:buSzPts val="5099"/>
            </a:pPr>
            <a:r>
              <a:rPr lang="en-US" sz="3400" dirty="0">
                <a:solidFill>
                  <a:srgbClr val="274A57"/>
                </a:solidFill>
                <a:latin typeface="Plus Jakarta Sans SemiBold"/>
                <a:sym typeface="Plus Jakarta Sans SemiBold"/>
              </a:rPr>
              <a:t>AI-Powered </a:t>
            </a:r>
            <a:r>
              <a:rPr lang="en-US" sz="3400" u="sng" dirty="0">
                <a:solidFill>
                  <a:srgbClr val="274A57"/>
                </a:solidFill>
                <a:latin typeface="Plus Jakarta Sans SemiBold"/>
                <a:sym typeface="Plus Jakarta Sans SemiBold"/>
              </a:rPr>
              <a:t>Flexible</a:t>
            </a:r>
            <a:r>
              <a:rPr lang="en-US" sz="3400" dirty="0">
                <a:solidFill>
                  <a:srgbClr val="274A57"/>
                </a:solidFill>
                <a:latin typeface="Plus Jakarta Sans SemiBold"/>
                <a:sym typeface="Plus Jakarta Sans SemiBold"/>
              </a:rPr>
              <a:t> </a:t>
            </a:r>
            <a:r>
              <a:rPr lang="en-US" sz="3400" u="sng" dirty="0">
                <a:solidFill>
                  <a:srgbClr val="274A57"/>
                </a:solidFill>
                <a:latin typeface="Plus Jakarta Sans SemiBold"/>
                <a:sym typeface="Plus Jakarta Sans SemiBold"/>
              </a:rPr>
              <a:t>Datacenter Power Management</a:t>
            </a:r>
            <a:endParaRPr sz="3400" u="sng" dirty="0">
              <a:solidFill>
                <a:srgbClr val="274A57"/>
              </a:solidFill>
              <a:latin typeface="Plus Jakarta Sans SemiBold"/>
              <a:sym typeface="Calibri"/>
            </a:endParaRPr>
          </a:p>
        </p:txBody>
      </p:sp>
      <p:sp>
        <p:nvSpPr>
          <p:cNvPr id="23" name="The electrification of everything">
            <a:extLst>
              <a:ext uri="{FF2B5EF4-FFF2-40B4-BE49-F238E27FC236}">
                <a16:creationId xmlns:a16="http://schemas.microsoft.com/office/drawing/2014/main" id="{608506F7-ACFF-4C7D-86EE-B5FF8C92A967}"/>
              </a:ext>
            </a:extLst>
          </p:cNvPr>
          <p:cNvSpPr/>
          <p:nvPr/>
        </p:nvSpPr>
        <p:spPr>
          <a:xfrm>
            <a:off x="907907" y="4397319"/>
            <a:ext cx="10372773" cy="1639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50000"/>
              </a:lnSpc>
              <a:buClr>
                <a:srgbClr val="274A57"/>
              </a:buClr>
              <a:buSzPts val="2108"/>
            </a:pPr>
            <a:r>
              <a:rPr lang="en-US" sz="2400" u="sng" dirty="0">
                <a:solidFill>
                  <a:srgbClr val="274A57"/>
                </a:solidFill>
                <a:latin typeface="Plus Jakarta Sans SemiBold"/>
              </a:rPr>
              <a:t>Convert peak-to-trough power demand to a lower, more stable “base load,” enabling faster access to power with lower capital requirements </a:t>
            </a:r>
          </a:p>
          <a:p>
            <a:pPr algn="ctr">
              <a:lnSpc>
                <a:spcPct val="150000"/>
              </a:lnSpc>
              <a:buClr>
                <a:srgbClr val="274A57"/>
              </a:buClr>
              <a:buSzPts val="2108"/>
            </a:pPr>
            <a:endParaRPr lang="en-US" sz="2400" u="sng" dirty="0">
              <a:solidFill>
                <a:srgbClr val="274A57"/>
              </a:solidFill>
              <a:latin typeface="Plus Jakarta Sans SemiBold"/>
            </a:endParaRPr>
          </a:p>
          <a:p>
            <a:pPr algn="ctr">
              <a:lnSpc>
                <a:spcPct val="150000"/>
              </a:lnSpc>
              <a:buClr>
                <a:srgbClr val="274A57"/>
              </a:buClr>
              <a:buSzPts val="2108"/>
            </a:pPr>
            <a:r>
              <a:rPr lang="en-US" sz="2400" b="1" dirty="0">
                <a:solidFill>
                  <a:srgbClr val="274A57"/>
                </a:solidFill>
                <a:latin typeface="Plus Jakarta Sans SemiBold"/>
                <a:sym typeface="Plus Jakarta Sans SemiBold"/>
              </a:rPr>
              <a:t>Enables Data Center Mission Critical Operations and Grid Resiliency</a:t>
            </a:r>
            <a:endParaRPr lang="en-US" sz="2400" b="1" dirty="0">
              <a:solidFill>
                <a:srgbClr val="274A57"/>
              </a:solidFill>
              <a:latin typeface="Plus Jakarta Sans SemiBold"/>
              <a:sym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71235D9-1EA7-5CA9-7608-5E0D0F079B44}"/>
              </a:ext>
            </a:extLst>
          </p:cNvPr>
          <p:cNvSpPr txBox="1"/>
          <p:nvPr/>
        </p:nvSpPr>
        <p:spPr>
          <a:xfrm>
            <a:off x="6931055" y="1089600"/>
            <a:ext cx="5006465" cy="2339400"/>
          </a:xfrm>
          <a:prstGeom prst="rect">
            <a:avLst/>
          </a:prstGeom>
          <a:solidFill>
            <a:srgbClr val="274A57"/>
          </a:solidFill>
          <a:ln/>
        </p:spPr>
        <p:txBody>
          <a:bodyPr wrap="square" lIns="0" tIns="0" rIns="0" bIns="0" rtlCol="0" anchor="t"/>
          <a:lstStyle>
            <a:lvl1pPr algn="ctr">
              <a:lnSpc>
                <a:spcPct val="150000"/>
              </a:lnSpc>
              <a:buClr>
                <a:srgbClr val="274A57"/>
              </a:buClr>
              <a:buSzPts val="2108"/>
              <a:defRPr sz="3600">
                <a:solidFill>
                  <a:schemeClr val="bg1"/>
                </a:solidFill>
                <a:latin typeface="Plus Jakarta Sans SemiBold"/>
              </a:defRPr>
            </a:lvl1pPr>
          </a:lstStyle>
          <a:p>
            <a:pPr algn="l"/>
            <a:r>
              <a:rPr lang="en-US" sz="2400" dirty="0">
                <a:sym typeface="Wingdings" pitchFamily="2" charset="2"/>
              </a:rPr>
              <a:t>• Peak grid power reduced by 50%</a:t>
            </a:r>
          </a:p>
          <a:p>
            <a:pPr algn="l"/>
            <a:r>
              <a:rPr lang="en-US" sz="2400" dirty="0">
                <a:sym typeface="Wingdings" pitchFamily="2" charset="2"/>
              </a:rPr>
              <a:t>• Ramp rates reduced by 99.5%+</a:t>
            </a:r>
          </a:p>
          <a:p>
            <a:pPr algn="l"/>
            <a:r>
              <a:rPr lang="en-US" sz="2400" dirty="0">
                <a:sym typeface="Wingdings" pitchFamily="2" charset="2"/>
              </a:rPr>
              <a:t>• Transients eliminated, not deferred</a:t>
            </a:r>
          </a:p>
          <a:p>
            <a:pPr algn="l"/>
            <a:r>
              <a:rPr lang="en-US" sz="2400" dirty="0">
                <a:sym typeface="Wingdings" pitchFamily="2" charset="2"/>
              </a:rPr>
              <a:t>• Sustained operation without SOC drift</a:t>
            </a:r>
          </a:p>
          <a:p>
            <a:pPr algn="l"/>
            <a:endParaRPr lang="en-US" sz="2400" dirty="0">
              <a:sym typeface="Wingdings" pitchFamily="2" charset="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3664D8-60FC-2507-E038-276AFC95A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500" y="1089600"/>
            <a:ext cx="5818832" cy="296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086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84D1C-9237-C400-133B-840E43208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C7EF073-6B53-83CB-585E-1C8E9FD508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6" r="70650" b="65073"/>
          <a:stretch>
            <a:fillRect/>
          </a:stretch>
        </p:blipFill>
        <p:spPr>
          <a:xfrm>
            <a:off x="962326" y="1685180"/>
            <a:ext cx="1377245" cy="7018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1B6EFB6-10B0-BC50-E663-2F13C6852F2B}"/>
              </a:ext>
            </a:extLst>
          </p:cNvPr>
          <p:cNvSpPr/>
          <p:nvPr/>
        </p:nvSpPr>
        <p:spPr>
          <a:xfrm>
            <a:off x="534416" y="185891"/>
            <a:ext cx="4831259" cy="6155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400" b="1" dirty="0">
                <a:solidFill>
                  <a:srgbClr val="FF0000"/>
                </a:solidFill>
                <a:latin typeface="Plus Jakarta Sans SemiBold"/>
                <a:cs typeface="Plus Jakarta Sans SemiBold"/>
              </a:rPr>
              <a:t>Relyion Value Proposition</a:t>
            </a:r>
          </a:p>
        </p:txBody>
      </p:sp>
      <p:sp>
        <p:nvSpPr>
          <p:cNvPr id="7" name="Proprietary and Confidential">
            <a:extLst>
              <a:ext uri="{FF2B5EF4-FFF2-40B4-BE49-F238E27FC236}">
                <a16:creationId xmlns:a16="http://schemas.microsoft.com/office/drawing/2014/main" id="{75FCFA4C-97EE-D77A-23B9-B26F8C45321A}"/>
              </a:ext>
            </a:extLst>
          </p:cNvPr>
          <p:cNvSpPr/>
          <p:nvPr/>
        </p:nvSpPr>
        <p:spPr>
          <a:xfrm>
            <a:off x="10109650" y="118506"/>
            <a:ext cx="1316021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880"/>
              </a:lnSpc>
            </a:pPr>
            <a:r>
              <a:rPr lang="en-US" sz="800" kern="0" dirty="0">
                <a:solidFill>
                  <a:srgbClr val="172D51"/>
                </a:solidFill>
                <a:latin typeface="Helvetica Neue Regular" pitchFamily="34" charset="0"/>
                <a:ea typeface="Helvetica Neue Regular" pitchFamily="34" charset="-122"/>
                <a:cs typeface="Helvetica Neue Regular" pitchFamily="34" charset="-120"/>
              </a:rPr>
              <a:t>Proprietary and Confidential</a:t>
            </a:r>
            <a:endParaRPr lang="en-US" sz="800" dirty="0"/>
          </a:p>
        </p:txBody>
      </p:sp>
      <p:sp>
        <p:nvSpPr>
          <p:cNvPr id="8" name="Slide Number Placeholder 0">
            <a:extLst>
              <a:ext uri="{FF2B5EF4-FFF2-40B4-BE49-F238E27FC236}">
                <a16:creationId xmlns:a16="http://schemas.microsoft.com/office/drawing/2014/main" id="{A933C5F7-0B0B-D1CF-70EE-DC4B6FEE9EA8}"/>
              </a:ext>
            </a:extLst>
          </p:cNvPr>
          <p:cNvSpPr txBox="1">
            <a:spLocks/>
          </p:cNvSpPr>
          <p:nvPr/>
        </p:nvSpPr>
        <p:spPr>
          <a:xfrm>
            <a:off x="11425671" y="102250"/>
            <a:ext cx="287020" cy="1143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 lIns="0" tIns="0" rIns="0" bIns="0"/>
          <a:lstStyle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7021451-1387-4CA6-816F-3879F97B5CBC}" type="slidenum">
              <a:rPr lang="en-US" sz="8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pPr algn="r"/>
              <a:t>3</a:t>
            </a:fld>
            <a:endParaRPr lang="en-US" sz="8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98A41DB-29DC-4E69-4844-321C5FB5E0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95" r="70650" b="54261"/>
          <a:stretch>
            <a:fillRect/>
          </a:stretch>
        </p:blipFill>
        <p:spPr>
          <a:xfrm>
            <a:off x="982988" y="2496878"/>
            <a:ext cx="1377245" cy="678851"/>
          </a:xfrm>
          <a:prstGeom prst="rect">
            <a:avLst/>
          </a:prstGeom>
        </p:spPr>
      </p:pic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41F338A-953E-D387-EB7E-ECABC27FE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07" r="70650" b="43449"/>
          <a:stretch>
            <a:fillRect/>
          </a:stretch>
        </p:blipFill>
        <p:spPr>
          <a:xfrm>
            <a:off x="962326" y="3247083"/>
            <a:ext cx="1377245" cy="678851"/>
          </a:xfrm>
          <a:prstGeom prst="rect">
            <a:avLst/>
          </a:prstGeom>
        </p:spPr>
      </p:pic>
      <p:pic>
        <p:nvPicPr>
          <p:cNvPr id="11" name="Picture 10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6FB6477-D981-B47F-542E-409432845A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22" r="70650" b="32833"/>
          <a:stretch>
            <a:fillRect/>
          </a:stretch>
        </p:blipFill>
        <p:spPr>
          <a:xfrm>
            <a:off x="982988" y="4071856"/>
            <a:ext cx="1377245" cy="615553"/>
          </a:xfrm>
          <a:prstGeom prst="rect">
            <a:avLst/>
          </a:prstGeom>
        </p:spPr>
      </p:pic>
      <p:pic>
        <p:nvPicPr>
          <p:cNvPr id="12" name="Picture 1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18BF44A-3600-6032-2D71-1363B00B21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37" r="70650" b="22218"/>
          <a:stretch>
            <a:fillRect/>
          </a:stretch>
        </p:blipFill>
        <p:spPr>
          <a:xfrm>
            <a:off x="982988" y="4771111"/>
            <a:ext cx="1377245" cy="615553"/>
          </a:xfrm>
          <a:prstGeom prst="rect">
            <a:avLst/>
          </a:prstGeom>
        </p:spPr>
      </p:pic>
      <p:pic>
        <p:nvPicPr>
          <p:cNvPr id="13" name="Picture 1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B65AD9B-8E8E-8C6E-289B-1D409115C9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6" t="81295" r="70651" b="6238"/>
          <a:stretch>
            <a:fillRect/>
          </a:stretch>
        </p:blipFill>
        <p:spPr>
          <a:xfrm>
            <a:off x="700953" y="5446847"/>
            <a:ext cx="1899990" cy="1398203"/>
          </a:xfrm>
          <a:prstGeom prst="rect">
            <a:avLst/>
          </a:prstGeom>
        </p:spPr>
      </p:pic>
      <p:pic>
        <p:nvPicPr>
          <p:cNvPr id="14" name="Picture 1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7D33091-CD1E-C98A-F376-DEC6AF6387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42" r="70650" b="75866"/>
          <a:stretch>
            <a:fillRect/>
          </a:stretch>
        </p:blipFill>
        <p:spPr>
          <a:xfrm>
            <a:off x="962326" y="977632"/>
            <a:ext cx="1377245" cy="5977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7F565F-3640-1507-62E9-5484D304D8C1}"/>
              </a:ext>
            </a:extLst>
          </p:cNvPr>
          <p:cNvSpPr txBox="1"/>
          <p:nvPr/>
        </p:nvSpPr>
        <p:spPr>
          <a:xfrm>
            <a:off x="3585859" y="819189"/>
            <a:ext cx="8662411" cy="5898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571500" indent="-571500">
              <a:lnSpc>
                <a:spcPct val="150000"/>
              </a:lnSpc>
              <a:buSzPct val="59000"/>
              <a:buFont typeface="Wingdings" pitchFamily="2" charset="2"/>
              <a:buChar char="Ø"/>
              <a:defRPr sz="3600">
                <a:solidFill>
                  <a:srgbClr val="1A404E"/>
                </a:solidFill>
                <a:latin typeface="Plus Jakarta Sans SemiBold"/>
                <a:cs typeface="Plus Jakarta Sans SemiBold"/>
              </a:defRPr>
            </a:lvl1pPr>
            <a:lvl2pPr marL="1028700" lvl="1" indent="-571500">
              <a:lnSpc>
                <a:spcPct val="150000"/>
              </a:lnSpc>
              <a:buSzPct val="59000"/>
              <a:buFont typeface="Wingdings" pitchFamily="2" charset="2"/>
              <a:buChar char="Ø"/>
              <a:defRPr sz="3600">
                <a:solidFill>
                  <a:srgbClr val="1A404E"/>
                </a:solidFill>
                <a:latin typeface="Plus Jakarta Sans SemiBold"/>
                <a:cs typeface="Plus Jakarta Sans SemiBold"/>
              </a:defRPr>
            </a:lvl2pPr>
          </a:lstStyle>
          <a:p>
            <a:pPr>
              <a:lnSpc>
                <a:spcPct val="200000"/>
              </a:lnSpc>
            </a:pPr>
            <a:r>
              <a:rPr lang="en-US" sz="2400" dirty="0"/>
              <a:t>Datacenter operates </a:t>
            </a:r>
            <a:r>
              <a:rPr lang="en-US" sz="2400" u="sng" dirty="0"/>
              <a:t>Business As Usual</a:t>
            </a:r>
          </a:p>
          <a:p>
            <a:pPr>
              <a:lnSpc>
                <a:spcPct val="200000"/>
              </a:lnSpc>
            </a:pPr>
            <a:r>
              <a:rPr lang="en-US" sz="2400" dirty="0"/>
              <a:t>Grid/Utility </a:t>
            </a:r>
            <a:r>
              <a:rPr lang="en-US" sz="2400" u="sng" dirty="0"/>
              <a:t>“sees” dampened load </a:t>
            </a:r>
          </a:p>
          <a:p>
            <a:pPr>
              <a:lnSpc>
                <a:spcPct val="200000"/>
              </a:lnSpc>
            </a:pPr>
            <a:r>
              <a:rPr lang="en-US" sz="2400" u="sng" dirty="0"/>
              <a:t>Uncompromised AI workload </a:t>
            </a:r>
            <a:r>
              <a:rPr lang="en-US" sz="2400" dirty="0"/>
              <a:t>performance</a:t>
            </a:r>
          </a:p>
          <a:p>
            <a:pPr>
              <a:lnSpc>
                <a:spcPct val="200000"/>
              </a:lnSpc>
            </a:pPr>
            <a:r>
              <a:rPr lang="en-US" sz="2400" dirty="0"/>
              <a:t>Multiple time scales covered- </a:t>
            </a:r>
            <a:r>
              <a:rPr lang="en-US" sz="2400" u="sng" dirty="0"/>
              <a:t>Days to milliseconds</a:t>
            </a:r>
          </a:p>
          <a:p>
            <a:pPr>
              <a:lnSpc>
                <a:spcPct val="200000"/>
              </a:lnSpc>
            </a:pPr>
            <a:r>
              <a:rPr lang="en-US" sz="2400" dirty="0"/>
              <a:t>Software solution is </a:t>
            </a:r>
            <a:r>
              <a:rPr lang="en-US" sz="2400" u="sng" dirty="0"/>
              <a:t>easy to deploy</a:t>
            </a:r>
          </a:p>
          <a:p>
            <a:pPr>
              <a:lnSpc>
                <a:spcPct val="200000"/>
              </a:lnSpc>
            </a:pPr>
            <a:r>
              <a:rPr lang="en-US" sz="2400" u="sng" dirty="0"/>
              <a:t>Scalable</a:t>
            </a:r>
            <a:r>
              <a:rPr lang="en-US" sz="2400" dirty="0"/>
              <a:t> from servers to datacenters</a:t>
            </a:r>
          </a:p>
          <a:p>
            <a:pPr>
              <a:lnSpc>
                <a:spcPct val="200000"/>
              </a:lnSpc>
            </a:pPr>
            <a:r>
              <a:rPr lang="en-US" sz="2400" u="sng" dirty="0"/>
              <a:t>Value Stacking</a:t>
            </a:r>
          </a:p>
          <a:p>
            <a:pPr>
              <a:lnSpc>
                <a:spcPct val="200000"/>
              </a:lnSpc>
            </a:pPr>
            <a:endParaRPr lang="en-US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C35E5D-BBFA-E967-15C1-FF29C304F1CD}"/>
              </a:ext>
            </a:extLst>
          </p:cNvPr>
          <p:cNvSpPr txBox="1"/>
          <p:nvPr/>
        </p:nvSpPr>
        <p:spPr>
          <a:xfrm>
            <a:off x="2876550" y="6277690"/>
            <a:ext cx="76898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74A57"/>
                </a:solidFill>
                <a:latin typeface="Plus Jakarta Sans SemiBold"/>
                <a:sym typeface="Plus Jakarta Sans SemiBold"/>
              </a:rPr>
              <a:t>Exponential Revenue Generation Partner for Customer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70089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gear with a symbol&#10;&#10;AI-generated content may be incorrect.">
            <a:extLst>
              <a:ext uri="{FF2B5EF4-FFF2-40B4-BE49-F238E27FC236}">
                <a16:creationId xmlns:a16="http://schemas.microsoft.com/office/drawing/2014/main" id="{3DE068AC-D9AA-5B71-3FCA-67A4384910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797" y="2696800"/>
            <a:ext cx="2143125" cy="2143125"/>
          </a:xfrm>
          <a:prstGeom prst="rect">
            <a:avLst/>
          </a:prstGeom>
        </p:spPr>
      </p:pic>
      <p:pic>
        <p:nvPicPr>
          <p:cNvPr id="7" name="Picture 6" descr="A colorful gauge with a black needle&#10;&#10;AI-generated content may be incorrect.">
            <a:extLst>
              <a:ext uri="{FF2B5EF4-FFF2-40B4-BE49-F238E27FC236}">
                <a16:creationId xmlns:a16="http://schemas.microsoft.com/office/drawing/2014/main" id="{CDE0D6A4-7D6B-9F47-FE13-F42E7E0874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3" t="20100" r="7944" b="28955"/>
          <a:stretch>
            <a:fillRect/>
          </a:stretch>
        </p:blipFill>
        <p:spPr>
          <a:xfrm>
            <a:off x="1188302" y="3138494"/>
            <a:ext cx="1866782" cy="1113977"/>
          </a:xfrm>
          <a:prstGeom prst="rect">
            <a:avLst/>
          </a:prstGeom>
        </p:spPr>
      </p:pic>
      <p:pic>
        <p:nvPicPr>
          <p:cNvPr id="13" name="Picture 12" descr="A graph with a lightning bolt and arrow&#10;&#10;AI-generated content may be incorrect.">
            <a:extLst>
              <a:ext uri="{FF2B5EF4-FFF2-40B4-BE49-F238E27FC236}">
                <a16:creationId xmlns:a16="http://schemas.microsoft.com/office/drawing/2014/main" id="{8D1A71C0-A3C7-9FE8-1257-F5AC1DB5EA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453" y="2886732"/>
            <a:ext cx="1481109" cy="1481109"/>
          </a:xfrm>
          <a:prstGeom prst="rect">
            <a:avLst/>
          </a:prstGeom>
        </p:spPr>
      </p:pic>
      <p:pic>
        <p:nvPicPr>
          <p:cNvPr id="17" name="Picture 16" descr="A computer graphics card with yellow and black text&#10;&#10;AI-generated content may be incorrect.">
            <a:extLst>
              <a:ext uri="{FF2B5EF4-FFF2-40B4-BE49-F238E27FC236}">
                <a16:creationId xmlns:a16="http://schemas.microsoft.com/office/drawing/2014/main" id="{BD539C7E-C73C-820C-4B86-1EA78D9070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 b="8766"/>
          <a:stretch>
            <a:fillRect/>
          </a:stretch>
        </p:blipFill>
        <p:spPr>
          <a:xfrm>
            <a:off x="1506632" y="1093970"/>
            <a:ext cx="1548452" cy="1240663"/>
          </a:xfrm>
          <a:prstGeom prst="rect">
            <a:avLst/>
          </a:prstGeom>
        </p:spPr>
      </p:pic>
      <p:pic>
        <p:nvPicPr>
          <p:cNvPr id="19" name="Picture 18" descr="A blue fan with lines and a circle&#10;&#10;AI-generated content may be incorrect.">
            <a:extLst>
              <a:ext uri="{FF2B5EF4-FFF2-40B4-BE49-F238E27FC236}">
                <a16:creationId xmlns:a16="http://schemas.microsoft.com/office/drawing/2014/main" id="{2F9C7724-040A-A919-1ED0-694DA323A3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08" y="4454699"/>
            <a:ext cx="1866782" cy="186678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C9AEC75-2323-898C-A198-F15F828DCFCD}"/>
              </a:ext>
            </a:extLst>
          </p:cNvPr>
          <p:cNvSpPr txBox="1"/>
          <p:nvPr/>
        </p:nvSpPr>
        <p:spPr>
          <a:xfrm>
            <a:off x="0" y="1320221"/>
            <a:ext cx="1549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000"/>
            </a:lvl1pPr>
          </a:lstStyle>
          <a:p>
            <a:r>
              <a:rPr lang="en-US" dirty="0"/>
              <a:t>AI WORKLOAD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B1EDF7-4AC7-24B0-159C-25D106621D21}"/>
              </a:ext>
            </a:extLst>
          </p:cNvPr>
          <p:cNvSpPr txBox="1"/>
          <p:nvPr/>
        </p:nvSpPr>
        <p:spPr>
          <a:xfrm>
            <a:off x="161758" y="3090126"/>
            <a:ext cx="2567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/>
            </a:lvl1pPr>
          </a:lstStyle>
          <a:p>
            <a:r>
              <a:rPr lang="en-US" dirty="0"/>
              <a:t>TOTAL DEMAND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EB3B763-1853-B8F2-2F15-1D566DF9A69A}"/>
              </a:ext>
            </a:extLst>
          </p:cNvPr>
          <p:cNvSpPr txBox="1"/>
          <p:nvPr/>
        </p:nvSpPr>
        <p:spPr>
          <a:xfrm>
            <a:off x="161758" y="4454699"/>
            <a:ext cx="2415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/>
            </a:lvl1pPr>
          </a:lstStyle>
          <a:p>
            <a:r>
              <a:rPr lang="en-US" dirty="0"/>
              <a:t>COOLING POWER</a:t>
            </a:r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8BEDC774-E945-4482-4C13-39C4925DD13C}"/>
              </a:ext>
            </a:extLst>
          </p:cNvPr>
          <p:cNvSpPr/>
          <p:nvPr/>
        </p:nvSpPr>
        <p:spPr>
          <a:xfrm>
            <a:off x="1770239" y="2344819"/>
            <a:ext cx="426564" cy="636158"/>
          </a:xfrm>
          <a:prstGeom prst="downArrow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48000">
                <a:schemeClr val="accent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Down 31">
            <a:extLst>
              <a:ext uri="{FF2B5EF4-FFF2-40B4-BE49-F238E27FC236}">
                <a16:creationId xmlns:a16="http://schemas.microsoft.com/office/drawing/2014/main" id="{FA42352C-18DF-9453-906F-3609C8685B9A}"/>
              </a:ext>
            </a:extLst>
          </p:cNvPr>
          <p:cNvSpPr/>
          <p:nvPr/>
        </p:nvSpPr>
        <p:spPr>
          <a:xfrm rot="10800000">
            <a:off x="2098319" y="4321286"/>
            <a:ext cx="426564" cy="636158"/>
          </a:xfrm>
          <a:prstGeom prst="downArrow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48000">
                <a:schemeClr val="accent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883380A0-1064-EEF3-7ECE-C612DBE160A7}"/>
              </a:ext>
            </a:extLst>
          </p:cNvPr>
          <p:cNvSpPr/>
          <p:nvPr/>
        </p:nvSpPr>
        <p:spPr>
          <a:xfrm rot="16200000">
            <a:off x="3223672" y="3493136"/>
            <a:ext cx="848664" cy="690270"/>
          </a:xfrm>
          <a:prstGeom prst="downArrow">
            <a:avLst/>
          </a:prstGeom>
          <a:gradFill flip="none" rotWithShape="1">
            <a:gsLst>
              <a:gs pos="0">
                <a:srgbClr val="C00000"/>
              </a:gs>
              <a:gs pos="48000">
                <a:schemeClr val="accent2">
                  <a:lumMod val="7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Down 33">
            <a:extLst>
              <a:ext uri="{FF2B5EF4-FFF2-40B4-BE49-F238E27FC236}">
                <a16:creationId xmlns:a16="http://schemas.microsoft.com/office/drawing/2014/main" id="{FB3CEE66-7D98-BD4F-52E2-E012A5F8C17F}"/>
              </a:ext>
            </a:extLst>
          </p:cNvPr>
          <p:cNvSpPr/>
          <p:nvPr/>
        </p:nvSpPr>
        <p:spPr>
          <a:xfrm rot="16200000">
            <a:off x="5461998" y="3555516"/>
            <a:ext cx="1078414" cy="558339"/>
          </a:xfrm>
          <a:prstGeom prst="downArrow">
            <a:avLst/>
          </a:prstGeom>
          <a:gradFill flip="none" rotWithShape="1">
            <a:gsLst>
              <a:gs pos="0">
                <a:srgbClr val="C00000"/>
              </a:gs>
              <a:gs pos="48000">
                <a:schemeClr val="accent2">
                  <a:lumMod val="7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AAEAD21-2642-BB64-CD79-3C4002093172}"/>
              </a:ext>
            </a:extLst>
          </p:cNvPr>
          <p:cNvSpPr txBox="1"/>
          <p:nvPr/>
        </p:nvSpPr>
        <p:spPr>
          <a:xfrm>
            <a:off x="4240925" y="4266719"/>
            <a:ext cx="2415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/>
            </a:lvl1pPr>
          </a:lstStyle>
          <a:p>
            <a:r>
              <a:rPr lang="en-US" dirty="0"/>
              <a:t>FORECASTING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4DEB91C-C04F-0556-158A-82DA8A38A3F7}"/>
              </a:ext>
            </a:extLst>
          </p:cNvPr>
          <p:cNvSpPr txBox="1"/>
          <p:nvPr/>
        </p:nvSpPr>
        <p:spPr>
          <a:xfrm>
            <a:off x="6571553" y="4660770"/>
            <a:ext cx="1768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/>
            </a:lvl1pPr>
          </a:lstStyle>
          <a:p>
            <a:r>
              <a:rPr lang="en-US" dirty="0"/>
              <a:t>OPTIMZATION</a:t>
            </a:r>
          </a:p>
        </p:txBody>
      </p:sp>
      <p:pic>
        <p:nvPicPr>
          <p:cNvPr id="41" name="Picture 40" descr="A white container with blue text&#10;&#10;AI-generated content may be incorrect.">
            <a:extLst>
              <a:ext uri="{FF2B5EF4-FFF2-40B4-BE49-F238E27FC236}">
                <a16:creationId xmlns:a16="http://schemas.microsoft.com/office/drawing/2014/main" id="{677BE807-E021-A57F-CB96-9C51D2E054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965" y="2901123"/>
            <a:ext cx="2058869" cy="1850376"/>
          </a:xfrm>
          <a:prstGeom prst="rect">
            <a:avLst/>
          </a:prstGeom>
        </p:spPr>
      </p:pic>
      <p:sp>
        <p:nvSpPr>
          <p:cNvPr id="42" name="Arrow: Down 41">
            <a:extLst>
              <a:ext uri="{FF2B5EF4-FFF2-40B4-BE49-F238E27FC236}">
                <a16:creationId xmlns:a16="http://schemas.microsoft.com/office/drawing/2014/main" id="{99D359B3-678D-AAE3-83C7-4E6F32D0DB77}"/>
              </a:ext>
            </a:extLst>
          </p:cNvPr>
          <p:cNvSpPr/>
          <p:nvPr/>
        </p:nvSpPr>
        <p:spPr>
          <a:xfrm rot="16200000">
            <a:off x="8095164" y="3521925"/>
            <a:ext cx="1055674" cy="636158"/>
          </a:xfrm>
          <a:prstGeom prst="downArrow">
            <a:avLst/>
          </a:prstGeom>
          <a:gradFill flip="none" rotWithShape="1">
            <a:gsLst>
              <a:gs pos="0">
                <a:srgbClr val="C00000"/>
              </a:gs>
              <a:gs pos="48000">
                <a:schemeClr val="accent2">
                  <a:lumMod val="7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3F7877-5ECB-5C15-2ED6-3EBE1F0F40FC}"/>
              </a:ext>
            </a:extLst>
          </p:cNvPr>
          <p:cNvSpPr txBox="1"/>
          <p:nvPr/>
        </p:nvSpPr>
        <p:spPr>
          <a:xfrm>
            <a:off x="9075713" y="4588112"/>
            <a:ext cx="2386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/>
            </a:lvl1pPr>
          </a:lstStyle>
          <a:p>
            <a:r>
              <a:rPr lang="en-US" dirty="0"/>
              <a:t>BATTERY ENERGY STORAGE</a:t>
            </a:r>
          </a:p>
        </p:txBody>
      </p:sp>
      <p:sp>
        <p:nvSpPr>
          <p:cNvPr id="45" name="Arrow: Down 44">
            <a:extLst>
              <a:ext uri="{FF2B5EF4-FFF2-40B4-BE49-F238E27FC236}">
                <a16:creationId xmlns:a16="http://schemas.microsoft.com/office/drawing/2014/main" id="{F604D26B-D550-39D7-355D-453964E6F83C}"/>
              </a:ext>
            </a:extLst>
          </p:cNvPr>
          <p:cNvSpPr/>
          <p:nvPr/>
        </p:nvSpPr>
        <p:spPr>
          <a:xfrm rot="5400000">
            <a:off x="4898867" y="-392363"/>
            <a:ext cx="563502" cy="4101360"/>
          </a:xfrm>
          <a:prstGeom prst="downArrow">
            <a:avLst/>
          </a:prstGeom>
          <a:gradFill flip="none" rotWithShape="1">
            <a:gsLst>
              <a:gs pos="56736">
                <a:schemeClr val="accent2">
                  <a:lumMod val="60000"/>
                  <a:lumOff val="40000"/>
                </a:schemeClr>
              </a:gs>
              <a:gs pos="0">
                <a:schemeClr val="accent2">
                  <a:lumMod val="60000"/>
                  <a:lumOff val="40000"/>
                </a:schemeClr>
              </a:gs>
              <a:gs pos="48000">
                <a:schemeClr val="accent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Arrow: Down 45">
            <a:extLst>
              <a:ext uri="{FF2B5EF4-FFF2-40B4-BE49-F238E27FC236}">
                <a16:creationId xmlns:a16="http://schemas.microsoft.com/office/drawing/2014/main" id="{1718F51D-D9BE-BCA2-35C8-D0785277878E}"/>
              </a:ext>
            </a:extLst>
          </p:cNvPr>
          <p:cNvSpPr/>
          <p:nvPr/>
        </p:nvSpPr>
        <p:spPr>
          <a:xfrm rot="10800000">
            <a:off x="7011082" y="1663000"/>
            <a:ext cx="487464" cy="1203769"/>
          </a:xfrm>
          <a:prstGeom prst="downArrow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48000">
                <a:schemeClr val="accent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Arrow: Down 46">
            <a:extLst>
              <a:ext uri="{FF2B5EF4-FFF2-40B4-BE49-F238E27FC236}">
                <a16:creationId xmlns:a16="http://schemas.microsoft.com/office/drawing/2014/main" id="{3B93318F-5ECE-9A2E-7394-D995A5E08351}"/>
              </a:ext>
            </a:extLst>
          </p:cNvPr>
          <p:cNvSpPr/>
          <p:nvPr/>
        </p:nvSpPr>
        <p:spPr>
          <a:xfrm rot="5400000">
            <a:off x="4759289" y="3599421"/>
            <a:ext cx="524022" cy="4101359"/>
          </a:xfrm>
          <a:prstGeom prst="downArrow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48000">
                <a:schemeClr val="accent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row: Down 47">
            <a:extLst>
              <a:ext uri="{FF2B5EF4-FFF2-40B4-BE49-F238E27FC236}">
                <a16:creationId xmlns:a16="http://schemas.microsoft.com/office/drawing/2014/main" id="{B39820E5-23D5-E6F6-1E09-4C78367B66B5}"/>
              </a:ext>
            </a:extLst>
          </p:cNvPr>
          <p:cNvSpPr/>
          <p:nvPr/>
        </p:nvSpPr>
        <p:spPr>
          <a:xfrm>
            <a:off x="6976409" y="5018740"/>
            <a:ext cx="461220" cy="775786"/>
          </a:xfrm>
          <a:prstGeom prst="downArrow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48000">
                <a:schemeClr val="accent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E820C9C6-1FD2-D12C-BC66-441D46BCA114}"/>
              </a:ext>
            </a:extLst>
          </p:cNvPr>
          <p:cNvSpPr/>
          <p:nvPr/>
        </p:nvSpPr>
        <p:spPr>
          <a:xfrm rot="5400000">
            <a:off x="8081336" y="618840"/>
            <a:ext cx="563502" cy="2143125"/>
          </a:xfrm>
          <a:prstGeom prst="downArrow">
            <a:avLst/>
          </a:prstGeom>
          <a:gradFill flip="none" rotWithShape="1">
            <a:gsLst>
              <a:gs pos="0">
                <a:srgbClr val="C00000"/>
              </a:gs>
              <a:gs pos="48000">
                <a:schemeClr val="accent2">
                  <a:lumMod val="7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B603911D-CA89-136F-7EF1-59656FFF5A88}"/>
              </a:ext>
            </a:extLst>
          </p:cNvPr>
          <p:cNvSpPr/>
          <p:nvPr/>
        </p:nvSpPr>
        <p:spPr>
          <a:xfrm rot="10800000">
            <a:off x="9169464" y="1606685"/>
            <a:ext cx="525721" cy="1601704"/>
          </a:xfrm>
          <a:prstGeom prst="downArrow">
            <a:avLst/>
          </a:prstGeom>
          <a:gradFill flip="none" rotWithShape="1">
            <a:gsLst>
              <a:gs pos="0">
                <a:srgbClr val="C00000"/>
              </a:gs>
              <a:gs pos="48000">
                <a:schemeClr val="accent2">
                  <a:lumMod val="7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C80960E-4403-DBB4-86C6-783486771BF2}"/>
              </a:ext>
            </a:extLst>
          </p:cNvPr>
          <p:cNvSpPr/>
          <p:nvPr/>
        </p:nvSpPr>
        <p:spPr>
          <a:xfrm>
            <a:off x="3993139" y="2718185"/>
            <a:ext cx="1866782" cy="2100353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67AB2E4-77C6-6A8E-3021-D8477740C617}"/>
              </a:ext>
            </a:extLst>
          </p:cNvPr>
          <p:cNvSpPr/>
          <p:nvPr/>
        </p:nvSpPr>
        <p:spPr>
          <a:xfrm>
            <a:off x="6318304" y="2672239"/>
            <a:ext cx="1866782" cy="2346501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C19AA55-5E62-56A8-E800-EB6E3B46A95D}"/>
              </a:ext>
            </a:extLst>
          </p:cNvPr>
          <p:cNvSpPr/>
          <p:nvPr/>
        </p:nvSpPr>
        <p:spPr>
          <a:xfrm>
            <a:off x="8941080" y="2906016"/>
            <a:ext cx="2058868" cy="2346501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343BD7B-C2A9-AF3A-3B43-3CD4B5E01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234" y="86704"/>
            <a:ext cx="10515600" cy="941985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Technology Building Blocks</a:t>
            </a:r>
          </a:p>
        </p:txBody>
      </p:sp>
      <p:pic>
        <p:nvPicPr>
          <p:cNvPr id="14" name="Graphic 13" descr="Badge 1 with solid fill">
            <a:extLst>
              <a:ext uri="{FF2B5EF4-FFF2-40B4-BE49-F238E27FC236}">
                <a16:creationId xmlns:a16="http://schemas.microsoft.com/office/drawing/2014/main" id="{2D4C78E5-0221-9321-EBC6-FDBD4A9008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4627226" y="2108615"/>
            <a:ext cx="914400" cy="914400"/>
          </a:xfrm>
          <a:prstGeom prst="rect">
            <a:avLst/>
          </a:prstGeom>
        </p:spPr>
      </p:pic>
      <p:pic>
        <p:nvPicPr>
          <p:cNvPr id="15" name="Graphic 14" descr="Badge with solid fill">
            <a:extLst>
              <a:ext uri="{FF2B5EF4-FFF2-40B4-BE49-F238E27FC236}">
                <a16:creationId xmlns:a16="http://schemas.microsoft.com/office/drawing/2014/main" id="{5324A44D-F6C8-A012-BC8D-1AE31336B5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7478386" y="2049423"/>
            <a:ext cx="914400" cy="914400"/>
          </a:xfrm>
          <a:prstGeom prst="rect">
            <a:avLst/>
          </a:prstGeom>
        </p:spPr>
      </p:pic>
      <p:pic>
        <p:nvPicPr>
          <p:cNvPr id="16" name="Graphic 15" descr="Badge 3 with solid fill">
            <a:extLst>
              <a:ext uri="{FF2B5EF4-FFF2-40B4-BE49-F238E27FC236}">
                <a16:creationId xmlns:a16="http://schemas.microsoft.com/office/drawing/2014/main" id="{97551BC2-8B8C-C0F6-B010-E08EDDD4E88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9770968" y="216951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140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2C5E2-F6D0-A2A6-E383-BA1E8E118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337" y="220646"/>
            <a:ext cx="10515600" cy="68845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Forecasting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6E8B9-7081-4AC8-DFA6-D92A2B05B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773" y="995213"/>
            <a:ext cx="8494058" cy="2807615"/>
          </a:xfrm>
        </p:spPr>
        <p:txBody>
          <a:bodyPr/>
          <a:lstStyle/>
          <a:p>
            <a:r>
              <a:rPr lang="en-US" dirty="0"/>
              <a:t>Transformer based AI model</a:t>
            </a:r>
          </a:p>
          <a:p>
            <a:pPr lvl="1"/>
            <a:r>
              <a:rPr lang="en-US" dirty="0"/>
              <a:t>Recognize patterns</a:t>
            </a:r>
          </a:p>
          <a:p>
            <a:pPr lvl="1"/>
            <a:r>
              <a:rPr lang="en-US" dirty="0"/>
              <a:t>Recognize interdependencies</a:t>
            </a:r>
          </a:p>
          <a:p>
            <a:pPr lvl="1"/>
            <a:r>
              <a:rPr lang="en-US" dirty="0"/>
              <a:t>Recognize context across sequences</a:t>
            </a:r>
          </a:p>
          <a:p>
            <a:r>
              <a:rPr lang="en-US" dirty="0"/>
              <a:t>Asymmetric Loss function with custom weights</a:t>
            </a:r>
          </a:p>
          <a:p>
            <a:r>
              <a:rPr lang="en-US" dirty="0"/>
              <a:t>Datacenter constraints (Workload characterization)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ACB69D-EACE-8AE2-A999-8CCE02659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895" y="3851237"/>
            <a:ext cx="5385242" cy="26633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4E7BCA-769B-A41C-334D-25FC57559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0875" y="3851237"/>
            <a:ext cx="4909073" cy="2697536"/>
          </a:xfrm>
          <a:prstGeom prst="rect">
            <a:avLst/>
          </a:prstGeom>
        </p:spPr>
      </p:pic>
      <p:pic>
        <p:nvPicPr>
          <p:cNvPr id="7" name="Graphic 6" descr="Badge 1 with solid fill">
            <a:extLst>
              <a:ext uri="{FF2B5EF4-FFF2-40B4-BE49-F238E27FC236}">
                <a16:creationId xmlns:a16="http://schemas.microsoft.com/office/drawing/2014/main" id="{F735CDE1-C7D4-FEA4-C08D-44461EDAD0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606184" y="10767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336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1F14E-D0FE-60A9-CA86-28100FE11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81" y="167597"/>
            <a:ext cx="10515600" cy="713231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Nonlinear Optimization of BESS Operation</a:t>
            </a:r>
          </a:p>
        </p:txBody>
      </p:sp>
      <p:pic>
        <p:nvPicPr>
          <p:cNvPr id="4" name="Picture 2" descr="Keras Optimizers Examples">
            <a:extLst>
              <a:ext uri="{FF2B5EF4-FFF2-40B4-BE49-F238E27FC236}">
                <a16:creationId xmlns:a16="http://schemas.microsoft.com/office/drawing/2014/main" id="{C1AD34CA-AE82-7F56-E1DF-4AF025BAC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89" y="741023"/>
            <a:ext cx="3735226" cy="302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6A7F53-D2D9-61EF-2B93-E06B50013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50" y="4600635"/>
            <a:ext cx="6612572" cy="117662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6FF3830-0B00-DE43-AF6E-F5FF2C393E69}"/>
              </a:ext>
            </a:extLst>
          </p:cNvPr>
          <p:cNvSpPr txBox="1">
            <a:spLocks/>
          </p:cNvSpPr>
          <p:nvPr/>
        </p:nvSpPr>
        <p:spPr>
          <a:xfrm>
            <a:off x="203350" y="3814523"/>
            <a:ext cx="3136751" cy="371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</a:rPr>
              <a:t>Model Predictive Control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0BAD7D-833B-D8E1-1773-F4DC7221A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7164" y="3353071"/>
            <a:ext cx="2984252" cy="8330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E17236-9568-7D15-9759-56FED2AA5A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0559" y="1139520"/>
            <a:ext cx="5242892" cy="354717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8100472-DBF4-2FC5-4403-CA7E33696D84}"/>
              </a:ext>
            </a:extLst>
          </p:cNvPr>
          <p:cNvSpPr txBox="1">
            <a:spLocks/>
          </p:cNvSpPr>
          <p:nvPr/>
        </p:nvSpPr>
        <p:spPr>
          <a:xfrm>
            <a:off x="7023133" y="2530358"/>
            <a:ext cx="2061929" cy="765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</a:rPr>
              <a:t>Optimization workflow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448198-DBF0-26E8-F745-8E33A2F179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2847" y="1886820"/>
            <a:ext cx="2688569" cy="11766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D15F7C-DFB8-382E-91AE-C79C48F73F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5065" y="4573301"/>
            <a:ext cx="4749894" cy="2284699"/>
          </a:xfrm>
          <a:prstGeom prst="rect">
            <a:avLst/>
          </a:prstGeom>
        </p:spPr>
      </p:pic>
      <p:pic>
        <p:nvPicPr>
          <p:cNvPr id="13" name="Graphic 12" descr="Badge with solid fill">
            <a:extLst>
              <a:ext uri="{FF2B5EF4-FFF2-40B4-BE49-F238E27FC236}">
                <a16:creationId xmlns:a16="http://schemas.microsoft.com/office/drawing/2014/main" id="{76320245-A760-7918-3746-79E145E976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3317852" y="69608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802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64ADC42B-E39A-8691-D683-F58F33412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1901" y="4595192"/>
            <a:ext cx="5429214" cy="1850422"/>
          </a:xfrm>
          <a:prstGeom prst="rect">
            <a:avLst/>
          </a:prstGeom>
          <a:ln>
            <a:noFill/>
          </a:ln>
        </p:spPr>
      </p:pic>
      <p:pic>
        <p:nvPicPr>
          <p:cNvPr id="129" name="Picture 4">
            <a:extLst>
              <a:ext uri="{FF2B5EF4-FFF2-40B4-BE49-F238E27FC236}">
                <a16:creationId xmlns:a16="http://schemas.microsoft.com/office/drawing/2014/main" id="{F6DCA70E-90C3-43DF-20D8-59F8AE746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641" y="1475420"/>
            <a:ext cx="6155205" cy="313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26432CAB-060C-681C-49DD-376650D1657D}"/>
              </a:ext>
            </a:extLst>
          </p:cNvPr>
          <p:cNvCxnSpPr>
            <a:cxnSpLocks/>
          </p:cNvCxnSpPr>
          <p:nvPr/>
        </p:nvCxnSpPr>
        <p:spPr>
          <a:xfrm>
            <a:off x="979851" y="4047819"/>
            <a:ext cx="959301" cy="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72F6438B-AE6F-E27F-5D7D-AF9AB6B4D024}"/>
              </a:ext>
            </a:extLst>
          </p:cNvPr>
          <p:cNvCxnSpPr>
            <a:cxnSpLocks/>
          </p:cNvCxnSpPr>
          <p:nvPr/>
        </p:nvCxnSpPr>
        <p:spPr>
          <a:xfrm>
            <a:off x="1939152" y="1397085"/>
            <a:ext cx="0" cy="4589689"/>
          </a:xfrm>
          <a:prstGeom prst="line">
            <a:avLst/>
          </a:prstGeom>
          <a:ln w="22225">
            <a:solidFill>
              <a:schemeClr val="tx1"/>
            </a:solidFill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00B2A346-DAC9-2D23-E45B-27BDB0968FDE}"/>
              </a:ext>
            </a:extLst>
          </p:cNvPr>
          <p:cNvCxnSpPr/>
          <p:nvPr/>
        </p:nvCxnSpPr>
        <p:spPr>
          <a:xfrm>
            <a:off x="1019309" y="2533283"/>
            <a:ext cx="919843" cy="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844041CE-2B44-A8CF-73A9-F4EA88AD5BEE}"/>
              </a:ext>
            </a:extLst>
          </p:cNvPr>
          <p:cNvCxnSpPr>
            <a:cxnSpLocks/>
          </p:cNvCxnSpPr>
          <p:nvPr/>
        </p:nvCxnSpPr>
        <p:spPr>
          <a:xfrm>
            <a:off x="1922824" y="1673313"/>
            <a:ext cx="1004206" cy="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0807BCDD-52B7-4DB3-CB2B-87D12FF5D999}"/>
              </a:ext>
            </a:extLst>
          </p:cNvPr>
          <p:cNvCxnSpPr/>
          <p:nvPr/>
        </p:nvCxnSpPr>
        <p:spPr>
          <a:xfrm>
            <a:off x="1019309" y="1834280"/>
            <a:ext cx="919843" cy="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18B28FF7-0B1D-3FC2-BE99-5E5A43ED829B}"/>
              </a:ext>
            </a:extLst>
          </p:cNvPr>
          <p:cNvCxnSpPr/>
          <p:nvPr/>
        </p:nvCxnSpPr>
        <p:spPr>
          <a:xfrm>
            <a:off x="1019309" y="3155681"/>
            <a:ext cx="919843" cy="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8541F9D-B05C-D42A-1D44-6BBF6DF01073}"/>
              </a:ext>
            </a:extLst>
          </p:cNvPr>
          <p:cNvCxnSpPr>
            <a:cxnSpLocks/>
          </p:cNvCxnSpPr>
          <p:nvPr/>
        </p:nvCxnSpPr>
        <p:spPr>
          <a:xfrm>
            <a:off x="1922824" y="5693151"/>
            <a:ext cx="1031420" cy="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03B032FF-CF43-A6E4-4E02-54F5531DE0F2}"/>
              </a:ext>
            </a:extLst>
          </p:cNvPr>
          <p:cNvCxnSpPr>
            <a:cxnSpLocks/>
          </p:cNvCxnSpPr>
          <p:nvPr/>
        </p:nvCxnSpPr>
        <p:spPr>
          <a:xfrm>
            <a:off x="1952758" y="5033757"/>
            <a:ext cx="959301" cy="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7328E50D-C5B2-C233-8C09-61130A2B958F}"/>
              </a:ext>
            </a:extLst>
          </p:cNvPr>
          <p:cNvCxnSpPr>
            <a:cxnSpLocks/>
          </p:cNvCxnSpPr>
          <p:nvPr/>
        </p:nvCxnSpPr>
        <p:spPr>
          <a:xfrm>
            <a:off x="1952758" y="4359651"/>
            <a:ext cx="1017815" cy="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CE0C993B-3151-525B-5981-53AFBE7DACAF}"/>
              </a:ext>
            </a:extLst>
          </p:cNvPr>
          <p:cNvCxnSpPr>
            <a:cxnSpLocks/>
          </p:cNvCxnSpPr>
          <p:nvPr/>
        </p:nvCxnSpPr>
        <p:spPr>
          <a:xfrm>
            <a:off x="1952758" y="2334909"/>
            <a:ext cx="944332" cy="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71D4B0D5-A3D4-2DFD-370F-F368E42912B7}"/>
              </a:ext>
            </a:extLst>
          </p:cNvPr>
          <p:cNvCxnSpPr>
            <a:cxnSpLocks/>
          </p:cNvCxnSpPr>
          <p:nvPr/>
        </p:nvCxnSpPr>
        <p:spPr>
          <a:xfrm>
            <a:off x="1939152" y="3609998"/>
            <a:ext cx="1015092" cy="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77FBE672-73FC-B7E8-FCB1-16A1205D3CAD}"/>
              </a:ext>
            </a:extLst>
          </p:cNvPr>
          <p:cNvCxnSpPr>
            <a:cxnSpLocks/>
          </p:cNvCxnSpPr>
          <p:nvPr/>
        </p:nvCxnSpPr>
        <p:spPr>
          <a:xfrm>
            <a:off x="1939152" y="2987760"/>
            <a:ext cx="1015092" cy="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A0CB62AB-46A2-D9A2-1F8C-560D39F7F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178" y="132016"/>
            <a:ext cx="10515600" cy="58887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Realtime Orchestration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3F3B107-D13E-DDF5-FC30-4B7461D62485}"/>
              </a:ext>
            </a:extLst>
          </p:cNvPr>
          <p:cNvCxnSpPr>
            <a:cxnSpLocks/>
          </p:cNvCxnSpPr>
          <p:nvPr/>
        </p:nvCxnSpPr>
        <p:spPr>
          <a:xfrm>
            <a:off x="2205852" y="1397085"/>
            <a:ext cx="0" cy="4607670"/>
          </a:xfrm>
          <a:prstGeom prst="line">
            <a:avLst/>
          </a:prstGeom>
          <a:ln w="508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1F94D8E4-8A6B-65CF-B3B0-26613EC05DF8}"/>
              </a:ext>
            </a:extLst>
          </p:cNvPr>
          <p:cNvCxnSpPr/>
          <p:nvPr/>
        </p:nvCxnSpPr>
        <p:spPr>
          <a:xfrm>
            <a:off x="1286009" y="2444837"/>
            <a:ext cx="919843" cy="0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27F5D6C-F80E-143D-3053-089FE1605B7C}"/>
              </a:ext>
            </a:extLst>
          </p:cNvPr>
          <p:cNvCxnSpPr/>
          <p:nvPr/>
        </p:nvCxnSpPr>
        <p:spPr>
          <a:xfrm>
            <a:off x="2192245" y="1895109"/>
            <a:ext cx="919843" cy="0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4A90D0A-9722-9C61-BCD5-A2330A865470}"/>
              </a:ext>
            </a:extLst>
          </p:cNvPr>
          <p:cNvCxnSpPr/>
          <p:nvPr/>
        </p:nvCxnSpPr>
        <p:spPr>
          <a:xfrm>
            <a:off x="1286009" y="1745834"/>
            <a:ext cx="919843" cy="0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884D5D4-98D6-E7DF-80FC-E827449E16E0}"/>
              </a:ext>
            </a:extLst>
          </p:cNvPr>
          <p:cNvCxnSpPr/>
          <p:nvPr/>
        </p:nvCxnSpPr>
        <p:spPr>
          <a:xfrm>
            <a:off x="1286009" y="3067235"/>
            <a:ext cx="919843" cy="0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6B7A445F-A9C6-8CE7-8E52-6D4EC656F050}"/>
              </a:ext>
            </a:extLst>
          </p:cNvPr>
          <p:cNvCxnSpPr>
            <a:cxnSpLocks/>
          </p:cNvCxnSpPr>
          <p:nvPr/>
        </p:nvCxnSpPr>
        <p:spPr>
          <a:xfrm>
            <a:off x="2219458" y="5773434"/>
            <a:ext cx="764721" cy="0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D152D355-C00F-DF88-6469-6833FABB7A34}"/>
              </a:ext>
            </a:extLst>
          </p:cNvPr>
          <p:cNvCxnSpPr>
            <a:cxnSpLocks/>
          </p:cNvCxnSpPr>
          <p:nvPr/>
        </p:nvCxnSpPr>
        <p:spPr>
          <a:xfrm>
            <a:off x="2219458" y="5141254"/>
            <a:ext cx="764721" cy="0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79C1DFA0-848F-E8E7-8E85-39FE7974C13B}"/>
              </a:ext>
            </a:extLst>
          </p:cNvPr>
          <p:cNvCxnSpPr>
            <a:cxnSpLocks/>
          </p:cNvCxnSpPr>
          <p:nvPr/>
        </p:nvCxnSpPr>
        <p:spPr>
          <a:xfrm>
            <a:off x="2192245" y="4543348"/>
            <a:ext cx="764721" cy="0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D557E77D-A696-3BCF-DC50-3535D924C772}"/>
              </a:ext>
            </a:extLst>
          </p:cNvPr>
          <p:cNvCxnSpPr>
            <a:cxnSpLocks/>
          </p:cNvCxnSpPr>
          <p:nvPr/>
        </p:nvCxnSpPr>
        <p:spPr>
          <a:xfrm>
            <a:off x="2219458" y="2567592"/>
            <a:ext cx="764721" cy="0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36A09CA9-85DE-8D65-7CB0-4A05AD8A15D7}"/>
              </a:ext>
            </a:extLst>
          </p:cNvPr>
          <p:cNvCxnSpPr>
            <a:cxnSpLocks/>
          </p:cNvCxnSpPr>
          <p:nvPr/>
        </p:nvCxnSpPr>
        <p:spPr>
          <a:xfrm>
            <a:off x="2189524" y="3805843"/>
            <a:ext cx="764721" cy="0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A877535B-0B1A-3076-E5FD-271EF49A46DA}"/>
              </a:ext>
            </a:extLst>
          </p:cNvPr>
          <p:cNvCxnSpPr>
            <a:cxnSpLocks/>
          </p:cNvCxnSpPr>
          <p:nvPr/>
        </p:nvCxnSpPr>
        <p:spPr>
          <a:xfrm>
            <a:off x="2205852" y="3236771"/>
            <a:ext cx="764721" cy="0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4719F67A-3A54-6794-F84D-25AC3171FF52}"/>
              </a:ext>
            </a:extLst>
          </p:cNvPr>
          <p:cNvCxnSpPr>
            <a:cxnSpLocks/>
            <a:endCxn id="58" idx="2"/>
          </p:cNvCxnSpPr>
          <p:nvPr/>
        </p:nvCxnSpPr>
        <p:spPr>
          <a:xfrm flipV="1">
            <a:off x="2184081" y="5430113"/>
            <a:ext cx="1744863" cy="11654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ECEEF0E4-C3B1-1E9C-6432-49485D7E26E1}"/>
              </a:ext>
            </a:extLst>
          </p:cNvPr>
          <p:cNvCxnSpPr>
            <a:cxnSpLocks/>
          </p:cNvCxnSpPr>
          <p:nvPr/>
        </p:nvCxnSpPr>
        <p:spPr>
          <a:xfrm flipV="1">
            <a:off x="2219460" y="3450227"/>
            <a:ext cx="1692735" cy="11306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0FA2B59E-0C10-2F1F-A892-557B6CB914F2}"/>
              </a:ext>
            </a:extLst>
          </p:cNvPr>
          <p:cNvCxnSpPr>
            <a:cxnSpLocks/>
          </p:cNvCxnSpPr>
          <p:nvPr/>
        </p:nvCxnSpPr>
        <p:spPr>
          <a:xfrm flipV="1">
            <a:off x="2219458" y="4068747"/>
            <a:ext cx="1692735" cy="11306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5A494965-910C-33E3-6C48-7F1259C97B33}"/>
              </a:ext>
            </a:extLst>
          </p:cNvPr>
          <p:cNvCxnSpPr>
            <a:cxnSpLocks/>
          </p:cNvCxnSpPr>
          <p:nvPr/>
        </p:nvCxnSpPr>
        <p:spPr>
          <a:xfrm flipV="1">
            <a:off x="2205852" y="2773318"/>
            <a:ext cx="1692735" cy="11306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05F7B63A-2BD8-127E-6950-FB9BEA848509}"/>
              </a:ext>
            </a:extLst>
          </p:cNvPr>
          <p:cNvCxnSpPr>
            <a:cxnSpLocks/>
          </p:cNvCxnSpPr>
          <p:nvPr/>
        </p:nvCxnSpPr>
        <p:spPr>
          <a:xfrm flipV="1">
            <a:off x="2219458" y="4771902"/>
            <a:ext cx="1692735" cy="11306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B3B67D90-0C79-C509-8036-EB2A22726400}"/>
              </a:ext>
            </a:extLst>
          </p:cNvPr>
          <p:cNvCxnSpPr>
            <a:cxnSpLocks/>
          </p:cNvCxnSpPr>
          <p:nvPr/>
        </p:nvCxnSpPr>
        <p:spPr>
          <a:xfrm flipV="1">
            <a:off x="2233067" y="2071886"/>
            <a:ext cx="1692735" cy="11306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Cube 34">
            <a:extLst>
              <a:ext uri="{FF2B5EF4-FFF2-40B4-BE49-F238E27FC236}">
                <a16:creationId xmlns:a16="http://schemas.microsoft.com/office/drawing/2014/main" id="{8B804493-8CE2-38D2-A672-C96200AB0270}"/>
              </a:ext>
            </a:extLst>
          </p:cNvPr>
          <p:cNvSpPr/>
          <p:nvPr/>
        </p:nvSpPr>
        <p:spPr>
          <a:xfrm>
            <a:off x="2897090" y="1527304"/>
            <a:ext cx="800101" cy="462642"/>
          </a:xfrm>
          <a:prstGeom prst="cub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GFL</a:t>
            </a:r>
          </a:p>
        </p:txBody>
      </p:sp>
      <p:sp>
        <p:nvSpPr>
          <p:cNvPr id="44" name="Cube 43">
            <a:extLst>
              <a:ext uri="{FF2B5EF4-FFF2-40B4-BE49-F238E27FC236}">
                <a16:creationId xmlns:a16="http://schemas.microsoft.com/office/drawing/2014/main" id="{72DAB93B-BB2E-1F34-CE1E-513949520101}"/>
              </a:ext>
            </a:extLst>
          </p:cNvPr>
          <p:cNvSpPr/>
          <p:nvPr/>
        </p:nvSpPr>
        <p:spPr>
          <a:xfrm>
            <a:off x="2927030" y="5542113"/>
            <a:ext cx="800101" cy="462642"/>
          </a:xfrm>
          <a:prstGeom prst="cub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GFM</a:t>
            </a:r>
          </a:p>
        </p:txBody>
      </p:sp>
      <p:sp>
        <p:nvSpPr>
          <p:cNvPr id="45" name="Cube 44">
            <a:extLst>
              <a:ext uri="{FF2B5EF4-FFF2-40B4-BE49-F238E27FC236}">
                <a16:creationId xmlns:a16="http://schemas.microsoft.com/office/drawing/2014/main" id="{762CA5F7-6308-4581-CD2B-525E6A364A31}"/>
              </a:ext>
            </a:extLst>
          </p:cNvPr>
          <p:cNvSpPr/>
          <p:nvPr/>
        </p:nvSpPr>
        <p:spPr>
          <a:xfrm>
            <a:off x="3907171" y="1782979"/>
            <a:ext cx="800101" cy="462642"/>
          </a:xfrm>
          <a:prstGeom prst="cub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GFL</a:t>
            </a:r>
          </a:p>
        </p:txBody>
      </p:sp>
      <p:sp>
        <p:nvSpPr>
          <p:cNvPr id="46" name="Cube 45">
            <a:extLst>
              <a:ext uri="{FF2B5EF4-FFF2-40B4-BE49-F238E27FC236}">
                <a16:creationId xmlns:a16="http://schemas.microsoft.com/office/drawing/2014/main" id="{AF23D465-F643-9A07-911E-254E2CE782AE}"/>
              </a:ext>
            </a:extLst>
          </p:cNvPr>
          <p:cNvSpPr/>
          <p:nvPr/>
        </p:nvSpPr>
        <p:spPr>
          <a:xfrm>
            <a:off x="2912059" y="4889344"/>
            <a:ext cx="800101" cy="462642"/>
          </a:xfrm>
          <a:prstGeom prst="cub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GFL</a:t>
            </a:r>
          </a:p>
        </p:txBody>
      </p:sp>
      <p:sp>
        <p:nvSpPr>
          <p:cNvPr id="47" name="Cube 46">
            <a:extLst>
              <a:ext uri="{FF2B5EF4-FFF2-40B4-BE49-F238E27FC236}">
                <a16:creationId xmlns:a16="http://schemas.microsoft.com/office/drawing/2014/main" id="{D9E941D5-8F78-ECE2-8156-994D7EDFF785}"/>
              </a:ext>
            </a:extLst>
          </p:cNvPr>
          <p:cNvSpPr/>
          <p:nvPr/>
        </p:nvSpPr>
        <p:spPr>
          <a:xfrm>
            <a:off x="2897091" y="2209978"/>
            <a:ext cx="800101" cy="462642"/>
          </a:xfrm>
          <a:prstGeom prst="cub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GFL</a:t>
            </a:r>
          </a:p>
        </p:txBody>
      </p:sp>
      <p:sp>
        <p:nvSpPr>
          <p:cNvPr id="48" name="Cube 47">
            <a:extLst>
              <a:ext uri="{FF2B5EF4-FFF2-40B4-BE49-F238E27FC236}">
                <a16:creationId xmlns:a16="http://schemas.microsoft.com/office/drawing/2014/main" id="{BC0ABF1C-CD66-DBF1-A841-A46A950AD898}"/>
              </a:ext>
            </a:extLst>
          </p:cNvPr>
          <p:cNvSpPr/>
          <p:nvPr/>
        </p:nvSpPr>
        <p:spPr>
          <a:xfrm>
            <a:off x="2897092" y="2879460"/>
            <a:ext cx="800101" cy="462642"/>
          </a:xfrm>
          <a:prstGeom prst="cub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GFL</a:t>
            </a:r>
          </a:p>
        </p:txBody>
      </p:sp>
      <p:sp>
        <p:nvSpPr>
          <p:cNvPr id="49" name="Cube 48">
            <a:extLst>
              <a:ext uri="{FF2B5EF4-FFF2-40B4-BE49-F238E27FC236}">
                <a16:creationId xmlns:a16="http://schemas.microsoft.com/office/drawing/2014/main" id="{C1B0AC01-EEA8-B5D8-DE30-B679BD6C96D8}"/>
              </a:ext>
            </a:extLst>
          </p:cNvPr>
          <p:cNvSpPr/>
          <p:nvPr/>
        </p:nvSpPr>
        <p:spPr>
          <a:xfrm>
            <a:off x="2902535" y="3530978"/>
            <a:ext cx="800101" cy="462642"/>
          </a:xfrm>
          <a:prstGeom prst="cub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GFL</a:t>
            </a:r>
          </a:p>
        </p:txBody>
      </p:sp>
      <p:sp>
        <p:nvSpPr>
          <p:cNvPr id="50" name="Cube 49">
            <a:extLst>
              <a:ext uri="{FF2B5EF4-FFF2-40B4-BE49-F238E27FC236}">
                <a16:creationId xmlns:a16="http://schemas.microsoft.com/office/drawing/2014/main" id="{8CE7DC16-193B-85D6-0CF9-8521FF6BEAFD}"/>
              </a:ext>
            </a:extLst>
          </p:cNvPr>
          <p:cNvSpPr/>
          <p:nvPr/>
        </p:nvSpPr>
        <p:spPr>
          <a:xfrm>
            <a:off x="2917504" y="4211855"/>
            <a:ext cx="800101" cy="462642"/>
          </a:xfrm>
          <a:prstGeom prst="cub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GFL</a:t>
            </a:r>
          </a:p>
        </p:txBody>
      </p:sp>
      <p:sp>
        <p:nvSpPr>
          <p:cNvPr id="54" name="Cube 53">
            <a:extLst>
              <a:ext uri="{FF2B5EF4-FFF2-40B4-BE49-F238E27FC236}">
                <a16:creationId xmlns:a16="http://schemas.microsoft.com/office/drawing/2014/main" id="{E5494A10-311F-CAB3-147F-301BDAD4AF25}"/>
              </a:ext>
            </a:extLst>
          </p:cNvPr>
          <p:cNvSpPr/>
          <p:nvPr/>
        </p:nvSpPr>
        <p:spPr>
          <a:xfrm>
            <a:off x="3855043" y="2423463"/>
            <a:ext cx="800101" cy="462642"/>
          </a:xfrm>
          <a:prstGeom prst="cub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GFL</a:t>
            </a:r>
          </a:p>
        </p:txBody>
      </p:sp>
      <p:sp>
        <p:nvSpPr>
          <p:cNvPr id="55" name="Cube 54">
            <a:extLst>
              <a:ext uri="{FF2B5EF4-FFF2-40B4-BE49-F238E27FC236}">
                <a16:creationId xmlns:a16="http://schemas.microsoft.com/office/drawing/2014/main" id="{48406CB1-622A-FA52-A900-9AD109362797}"/>
              </a:ext>
            </a:extLst>
          </p:cNvPr>
          <p:cNvSpPr/>
          <p:nvPr/>
        </p:nvSpPr>
        <p:spPr>
          <a:xfrm>
            <a:off x="3925802" y="3164752"/>
            <a:ext cx="800101" cy="462642"/>
          </a:xfrm>
          <a:prstGeom prst="cub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GFL</a:t>
            </a:r>
          </a:p>
        </p:txBody>
      </p:sp>
      <p:sp>
        <p:nvSpPr>
          <p:cNvPr id="56" name="Cube 55">
            <a:extLst>
              <a:ext uri="{FF2B5EF4-FFF2-40B4-BE49-F238E27FC236}">
                <a16:creationId xmlns:a16="http://schemas.microsoft.com/office/drawing/2014/main" id="{3FF4EC23-1410-6DF5-8F4C-384FBAC0E37B}"/>
              </a:ext>
            </a:extLst>
          </p:cNvPr>
          <p:cNvSpPr/>
          <p:nvPr/>
        </p:nvSpPr>
        <p:spPr>
          <a:xfrm>
            <a:off x="3912193" y="3771969"/>
            <a:ext cx="800101" cy="462642"/>
          </a:xfrm>
          <a:prstGeom prst="cub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GFL</a:t>
            </a:r>
          </a:p>
        </p:txBody>
      </p:sp>
      <p:sp>
        <p:nvSpPr>
          <p:cNvPr id="57" name="Cube 56">
            <a:extLst>
              <a:ext uri="{FF2B5EF4-FFF2-40B4-BE49-F238E27FC236}">
                <a16:creationId xmlns:a16="http://schemas.microsoft.com/office/drawing/2014/main" id="{82B33324-316D-410B-CB14-BEFE7DA780F3}"/>
              </a:ext>
            </a:extLst>
          </p:cNvPr>
          <p:cNvSpPr/>
          <p:nvPr/>
        </p:nvSpPr>
        <p:spPr>
          <a:xfrm>
            <a:off x="3912192" y="4482954"/>
            <a:ext cx="800101" cy="462642"/>
          </a:xfrm>
          <a:prstGeom prst="cub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GFL</a:t>
            </a:r>
          </a:p>
        </p:txBody>
      </p:sp>
      <p:sp>
        <p:nvSpPr>
          <p:cNvPr id="58" name="Cube 57">
            <a:extLst>
              <a:ext uri="{FF2B5EF4-FFF2-40B4-BE49-F238E27FC236}">
                <a16:creationId xmlns:a16="http://schemas.microsoft.com/office/drawing/2014/main" id="{7C146BE0-1DB6-14B5-0741-E43FD3BF717B}"/>
              </a:ext>
            </a:extLst>
          </p:cNvPr>
          <p:cNvSpPr/>
          <p:nvPr/>
        </p:nvSpPr>
        <p:spPr>
          <a:xfrm>
            <a:off x="3928944" y="5140962"/>
            <a:ext cx="800101" cy="462642"/>
          </a:xfrm>
          <a:prstGeom prst="cub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GFL</a:t>
            </a:r>
          </a:p>
        </p:txBody>
      </p:sp>
      <p:sp>
        <p:nvSpPr>
          <p:cNvPr id="34" name="Cube 33">
            <a:extLst>
              <a:ext uri="{FF2B5EF4-FFF2-40B4-BE49-F238E27FC236}">
                <a16:creationId xmlns:a16="http://schemas.microsoft.com/office/drawing/2014/main" id="{89BF9A65-195C-6934-06C7-8DDDC6E79744}"/>
              </a:ext>
            </a:extLst>
          </p:cNvPr>
          <p:cNvSpPr/>
          <p:nvPr/>
        </p:nvSpPr>
        <p:spPr>
          <a:xfrm>
            <a:off x="559387" y="1618073"/>
            <a:ext cx="800101" cy="462642"/>
          </a:xfrm>
          <a:prstGeom prst="cub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GFM</a:t>
            </a:r>
          </a:p>
        </p:txBody>
      </p:sp>
      <p:sp>
        <p:nvSpPr>
          <p:cNvPr id="41" name="Cube 40">
            <a:extLst>
              <a:ext uri="{FF2B5EF4-FFF2-40B4-BE49-F238E27FC236}">
                <a16:creationId xmlns:a16="http://schemas.microsoft.com/office/drawing/2014/main" id="{17F58E6E-2244-764C-228A-DA31A2051616}"/>
              </a:ext>
            </a:extLst>
          </p:cNvPr>
          <p:cNvSpPr/>
          <p:nvPr/>
        </p:nvSpPr>
        <p:spPr>
          <a:xfrm>
            <a:off x="485908" y="2274748"/>
            <a:ext cx="800101" cy="462642"/>
          </a:xfrm>
          <a:prstGeom prst="cub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GFM</a:t>
            </a:r>
          </a:p>
        </p:txBody>
      </p:sp>
      <p:sp>
        <p:nvSpPr>
          <p:cNvPr id="42" name="Cube 41">
            <a:extLst>
              <a:ext uri="{FF2B5EF4-FFF2-40B4-BE49-F238E27FC236}">
                <a16:creationId xmlns:a16="http://schemas.microsoft.com/office/drawing/2014/main" id="{8458B19B-B3D2-DD7D-19AE-40A875174A50}"/>
              </a:ext>
            </a:extLst>
          </p:cNvPr>
          <p:cNvSpPr/>
          <p:nvPr/>
        </p:nvSpPr>
        <p:spPr>
          <a:xfrm>
            <a:off x="485909" y="2882177"/>
            <a:ext cx="800101" cy="462642"/>
          </a:xfrm>
          <a:prstGeom prst="cub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GFM</a:t>
            </a: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E4283470-0F42-784B-0FCF-04E85B39335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333" t="9638" r="3254" b="5696"/>
          <a:stretch>
            <a:fillRect/>
          </a:stretch>
        </p:blipFill>
        <p:spPr>
          <a:xfrm>
            <a:off x="384789" y="3736153"/>
            <a:ext cx="800101" cy="725180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1CCE4FCC-3F1B-669F-5CF9-30EB1629C7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010" y="4740839"/>
            <a:ext cx="1107283" cy="1107283"/>
          </a:xfrm>
          <a:prstGeom prst="rect">
            <a:avLst/>
          </a:prstGeom>
        </p:spPr>
      </p:pic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1DBB94BA-2301-4192-E735-D28FB6213E86}"/>
              </a:ext>
            </a:extLst>
          </p:cNvPr>
          <p:cNvCxnSpPr>
            <a:cxnSpLocks/>
          </p:cNvCxnSpPr>
          <p:nvPr/>
        </p:nvCxnSpPr>
        <p:spPr>
          <a:xfrm>
            <a:off x="1427521" y="5441419"/>
            <a:ext cx="511631" cy="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" name="TextBox 113">
            <a:extLst>
              <a:ext uri="{FF2B5EF4-FFF2-40B4-BE49-F238E27FC236}">
                <a16:creationId xmlns:a16="http://schemas.microsoft.com/office/drawing/2014/main" id="{CA656056-948A-6961-A0A4-59973E482B02}"/>
              </a:ext>
            </a:extLst>
          </p:cNvPr>
          <p:cNvSpPr txBox="1"/>
          <p:nvPr/>
        </p:nvSpPr>
        <p:spPr>
          <a:xfrm>
            <a:off x="485908" y="3609998"/>
            <a:ext cx="600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PLC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29BA25CB-E716-9603-5949-3EA231329722}"/>
              </a:ext>
            </a:extLst>
          </p:cNvPr>
          <p:cNvSpPr txBox="1"/>
          <p:nvPr/>
        </p:nvSpPr>
        <p:spPr>
          <a:xfrm>
            <a:off x="2075974" y="962407"/>
            <a:ext cx="802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Power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2ABFDDF4-249B-306F-5F91-2B556633C955}"/>
              </a:ext>
            </a:extLst>
          </p:cNvPr>
          <p:cNvSpPr txBox="1"/>
          <p:nvPr/>
        </p:nvSpPr>
        <p:spPr>
          <a:xfrm>
            <a:off x="996766" y="4410526"/>
            <a:ext cx="1025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Network</a:t>
            </a:r>
          </a:p>
        </p:txBody>
      </p:sp>
      <p:sp>
        <p:nvSpPr>
          <p:cNvPr id="125" name="Left Brace 124">
            <a:extLst>
              <a:ext uri="{FF2B5EF4-FFF2-40B4-BE49-F238E27FC236}">
                <a16:creationId xmlns:a16="http://schemas.microsoft.com/office/drawing/2014/main" id="{EE3D0DEA-7985-403E-8AE0-C1A2BF818D4B}"/>
              </a:ext>
            </a:extLst>
          </p:cNvPr>
          <p:cNvSpPr/>
          <p:nvPr/>
        </p:nvSpPr>
        <p:spPr>
          <a:xfrm>
            <a:off x="268195" y="1482053"/>
            <a:ext cx="190496" cy="1979480"/>
          </a:xfrm>
          <a:prstGeom prst="leftBrac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Left Brace 125">
            <a:extLst>
              <a:ext uri="{FF2B5EF4-FFF2-40B4-BE49-F238E27FC236}">
                <a16:creationId xmlns:a16="http://schemas.microsoft.com/office/drawing/2014/main" id="{DDDB5E3A-8BA0-FBFF-90A0-76AA8FA8EC74}"/>
              </a:ext>
            </a:extLst>
          </p:cNvPr>
          <p:cNvSpPr/>
          <p:nvPr/>
        </p:nvSpPr>
        <p:spPr>
          <a:xfrm flipH="1">
            <a:off x="4691689" y="1439941"/>
            <a:ext cx="282627" cy="4664056"/>
          </a:xfrm>
          <a:prstGeom prst="leftBrac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Left Brace 126">
            <a:extLst>
              <a:ext uri="{FF2B5EF4-FFF2-40B4-BE49-F238E27FC236}">
                <a16:creationId xmlns:a16="http://schemas.microsoft.com/office/drawing/2014/main" id="{698A3F5B-1204-5A93-2DFC-859A7317166F}"/>
              </a:ext>
            </a:extLst>
          </p:cNvPr>
          <p:cNvSpPr/>
          <p:nvPr/>
        </p:nvSpPr>
        <p:spPr>
          <a:xfrm flipH="1">
            <a:off x="1314579" y="1468997"/>
            <a:ext cx="253098" cy="1979480"/>
          </a:xfrm>
          <a:prstGeom prst="leftBrace">
            <a:avLst>
              <a:gd name="adj1" fmla="val 8333"/>
              <a:gd name="adj2" fmla="val 45051"/>
            </a:avLst>
          </a:prstGeom>
          <a:ln w="12700">
            <a:solidFill>
              <a:schemeClr val="tx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Left Brace 127">
            <a:extLst>
              <a:ext uri="{FF2B5EF4-FFF2-40B4-BE49-F238E27FC236}">
                <a16:creationId xmlns:a16="http://schemas.microsoft.com/office/drawing/2014/main" id="{861ADAC3-24B9-D8C4-69A4-D1B11C050B77}"/>
              </a:ext>
            </a:extLst>
          </p:cNvPr>
          <p:cNvSpPr/>
          <p:nvPr/>
        </p:nvSpPr>
        <p:spPr>
          <a:xfrm>
            <a:off x="2632952" y="1426575"/>
            <a:ext cx="260719" cy="4664056"/>
          </a:xfrm>
          <a:prstGeom prst="leftBrac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090B6A41-78E2-7CC4-1064-343A8BADD87F}"/>
              </a:ext>
            </a:extLst>
          </p:cNvPr>
          <p:cNvSpPr/>
          <p:nvPr/>
        </p:nvSpPr>
        <p:spPr>
          <a:xfrm>
            <a:off x="384789" y="2209978"/>
            <a:ext cx="1035274" cy="1132122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6DC8C0-0BDD-FE00-B0B3-8889699FA3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52" b="89980" l="10000" r="90000">
                        <a14:foregroundMark x1="41063" y1="6548" x2="34250" y2="4762"/>
                        <a14:foregroundMark x1="34250" y1="4762" x2="25563" y2="8333"/>
                        <a14:foregroundMark x1="25563" y1="8333" x2="19875" y2="18651"/>
                        <a14:foregroundMark x1="19875" y1="18651" x2="20438" y2="42361"/>
                        <a14:foregroundMark x1="20438" y1="42361" x2="30250" y2="62401"/>
                        <a14:foregroundMark x1="30250" y1="62401" x2="37000" y2="66766"/>
                        <a14:foregroundMark x1="37000" y1="66766" x2="51563" y2="70437"/>
                        <a14:foregroundMark x1="51563" y1="70437" x2="56063" y2="72917"/>
                        <a14:foregroundMark x1="56063" y1="72917" x2="74875" y2="51389"/>
                        <a14:foregroundMark x1="74875" y1="51389" x2="72375" y2="38988"/>
                        <a14:foregroundMark x1="72375" y1="38988" x2="49750" y2="8730"/>
                        <a14:foregroundMark x1="49750" y1="8730" x2="42375" y2="7738"/>
                        <a14:foregroundMark x1="42375" y1="7738" x2="40625" y2="59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90" t="9796" r="29208" b="29935"/>
          <a:stretch>
            <a:fillRect/>
          </a:stretch>
        </p:blipFill>
        <p:spPr>
          <a:xfrm>
            <a:off x="8711223" y="249258"/>
            <a:ext cx="2022098" cy="1616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Graphic 2" descr="Badge 3 with solid fill">
            <a:extLst>
              <a:ext uri="{FF2B5EF4-FFF2-40B4-BE49-F238E27FC236}">
                <a16:creationId xmlns:a16="http://schemas.microsoft.com/office/drawing/2014/main" id="{CE79C729-9C12-08F8-9B46-1D6F02AE45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343406" y="576291"/>
            <a:ext cx="914400" cy="9144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5249ECB-C4BD-FB4C-4B8B-ED4FFDDEBC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66257" y="4839386"/>
            <a:ext cx="2977639" cy="1922478"/>
          </a:xfrm>
          <a:prstGeom prst="rect">
            <a:avLst/>
          </a:prstGeom>
          <a:solidFill>
            <a:schemeClr val="bg1">
              <a:lumMod val="65000"/>
              <a:alpha val="19000"/>
            </a:schemeClr>
          </a:solidFill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40D752B-24DA-BCB5-C5FD-C26F72C368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5294" y="6067323"/>
            <a:ext cx="2193456" cy="666953"/>
          </a:xfrm>
          <a:prstGeom prst="rect">
            <a:avLst/>
          </a:prstGeom>
          <a:solidFill>
            <a:schemeClr val="accent1">
              <a:alpha val="8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624453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nal_Video.mp4">
            <a:hlinkClick r:id="" action="ppaction://media"/>
            <a:extLst>
              <a:ext uri="{FF2B5EF4-FFF2-40B4-BE49-F238E27FC236}">
                <a16:creationId xmlns:a16="http://schemas.microsoft.com/office/drawing/2014/main" id="{0C5D51C6-136F-2134-0398-4C794898CB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8790" y="822824"/>
            <a:ext cx="10424702" cy="5212351"/>
          </a:xfrm>
          <a:prstGeom prst="rect">
            <a:avLst/>
          </a:prstGeom>
        </p:spPr>
      </p:pic>
      <p:sp>
        <p:nvSpPr>
          <p:cNvPr id="6" name="Google Shape;105;p6">
            <a:extLst>
              <a:ext uri="{FF2B5EF4-FFF2-40B4-BE49-F238E27FC236}">
                <a16:creationId xmlns:a16="http://schemas.microsoft.com/office/drawing/2014/main" id="{CDC8ADC2-3FBB-9A05-FED8-C8B7561B72A1}"/>
              </a:ext>
            </a:extLst>
          </p:cNvPr>
          <p:cNvSpPr/>
          <p:nvPr/>
        </p:nvSpPr>
        <p:spPr>
          <a:xfrm>
            <a:off x="1242647" y="124324"/>
            <a:ext cx="3751384" cy="1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9003"/>
              </a:lnSpc>
              <a:buClr>
                <a:srgbClr val="274A57"/>
              </a:buClr>
              <a:buSzPts val="5099"/>
            </a:pPr>
            <a:r>
              <a:rPr lang="en-US" sz="3400" u="sng" dirty="0">
                <a:solidFill>
                  <a:srgbClr val="274A57"/>
                </a:solidFill>
                <a:latin typeface="Plus Jakarta Sans SemiBold"/>
                <a:sym typeface="Plus Jakarta Sans SemiBold"/>
              </a:rPr>
              <a:t>AI Solution Relyion</a:t>
            </a:r>
            <a:endParaRPr sz="3400" u="sng" dirty="0">
              <a:solidFill>
                <a:srgbClr val="274A57"/>
              </a:solidFill>
              <a:latin typeface="Plus Jakarta Sans SemiBold"/>
              <a:sym typeface="Calibri"/>
            </a:endParaRPr>
          </a:p>
        </p:txBody>
      </p:sp>
      <p:sp>
        <p:nvSpPr>
          <p:cNvPr id="7" name="Google Shape;105;p6">
            <a:extLst>
              <a:ext uri="{FF2B5EF4-FFF2-40B4-BE49-F238E27FC236}">
                <a16:creationId xmlns:a16="http://schemas.microsoft.com/office/drawing/2014/main" id="{08B4AB25-B8F5-BE67-0E9F-B892F47318BD}"/>
              </a:ext>
            </a:extLst>
          </p:cNvPr>
          <p:cNvSpPr/>
          <p:nvPr/>
        </p:nvSpPr>
        <p:spPr>
          <a:xfrm>
            <a:off x="6365631" y="124324"/>
            <a:ext cx="4009293" cy="1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9003"/>
              </a:lnSpc>
              <a:buClr>
                <a:srgbClr val="274A57"/>
              </a:buClr>
              <a:buSzPts val="5099"/>
            </a:pPr>
            <a:r>
              <a:rPr lang="en-US" sz="3400" u="sng" dirty="0">
                <a:solidFill>
                  <a:srgbClr val="274A57"/>
                </a:solidFill>
                <a:latin typeface="Plus Jakarta Sans SemiBold"/>
                <a:sym typeface="Plus Jakarta Sans SemiBold"/>
              </a:rPr>
              <a:t>Conventional Solution</a:t>
            </a:r>
            <a:endParaRPr sz="3400" u="sng" dirty="0">
              <a:solidFill>
                <a:srgbClr val="274A57"/>
              </a:solidFill>
              <a:latin typeface="Plus Jakarta Sans SemiBold"/>
              <a:sym typeface="Calibri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F3A527C-217E-5541-23E9-D54839C16883}"/>
              </a:ext>
            </a:extLst>
          </p:cNvPr>
          <p:cNvCxnSpPr/>
          <p:nvPr/>
        </p:nvCxnSpPr>
        <p:spPr>
          <a:xfrm>
            <a:off x="5533293" y="124324"/>
            <a:ext cx="0" cy="6201507"/>
          </a:xfrm>
          <a:prstGeom prst="line">
            <a:avLst/>
          </a:prstGeom>
          <a:ln w="508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401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C490C-CEA9-C773-16F6-427E7815C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616" y="380613"/>
            <a:ext cx="10515600" cy="776288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C78E32-956B-FD82-AC59-203BA59A19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Consistent</a:t>
            </a:r>
            <a:r>
              <a:rPr lang="en-US" dirty="0"/>
              <a:t> BESS Operation for stable load at POI</a:t>
            </a:r>
          </a:p>
          <a:p>
            <a:r>
              <a:rPr lang="en-US" dirty="0"/>
              <a:t>Easily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Integrable</a:t>
            </a:r>
            <a:r>
              <a:rPr lang="en-US" dirty="0"/>
              <a:t> with any other ancillary processes</a:t>
            </a:r>
          </a:p>
          <a:p>
            <a:pPr lvl="1"/>
            <a:r>
              <a:rPr lang="en-US" dirty="0"/>
              <a:t>Compute load management</a:t>
            </a:r>
          </a:p>
          <a:p>
            <a:pPr lvl="1"/>
            <a:r>
              <a:rPr lang="en-US" dirty="0"/>
              <a:t>Cooling load management</a:t>
            </a:r>
          </a:p>
          <a:p>
            <a:pPr lvl="1"/>
            <a:r>
              <a:rPr lang="en-US" dirty="0"/>
              <a:t>Preventive Maintenance</a:t>
            </a:r>
          </a:p>
          <a:p>
            <a:r>
              <a:rPr lang="en-US" dirty="0"/>
              <a:t>Easily Integrable with other operation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policies/objectives</a:t>
            </a:r>
          </a:p>
          <a:p>
            <a:r>
              <a:rPr lang="en-US" dirty="0"/>
              <a:t>Dynamic Enable/Disable without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interruption/downtime</a:t>
            </a:r>
          </a:p>
          <a:p>
            <a:r>
              <a:rPr lang="en-US" dirty="0"/>
              <a:t>Minimal Capacity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degradation</a:t>
            </a:r>
            <a:r>
              <a:rPr lang="en-US" dirty="0"/>
              <a:t> of BESS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Scalable</a:t>
            </a:r>
            <a:r>
              <a:rPr lang="en-US" dirty="0"/>
              <a:t> from racks to datacenter wide deployment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1130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9CCA7A902CBC44AFEB0FD83110FBCD" ma:contentTypeVersion="0" ma:contentTypeDescription="Create a new document." ma:contentTypeScope="" ma:versionID="e5ceaef537c90a8172e1c48db2a59bdf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500c6692915ba10984c0aabd49f31b2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E83656D-3886-45D5-92E1-28C6C932575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9564396-53EF-4095-8996-8321B07223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3EED8F3-54BF-4E80-B67E-EDC66DA82F6B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10820</TotalTime>
  <Words>462</Words>
  <Application>Microsoft Office PowerPoint</Application>
  <PresentationFormat>Widescreen</PresentationFormat>
  <Paragraphs>119</Paragraphs>
  <Slides>11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Aptos</vt:lpstr>
      <vt:lpstr>Aptos Display</vt:lpstr>
      <vt:lpstr>Arial</vt:lpstr>
      <vt:lpstr>Helvetica Neue</vt:lpstr>
      <vt:lpstr>Helvetica Neue Bold</vt:lpstr>
      <vt:lpstr>Helvetica Neue Light</vt:lpstr>
      <vt:lpstr>Helvetica Neue Regular</vt:lpstr>
      <vt:lpstr>Plus Jakarta Sans SemiBold</vt:lpstr>
      <vt:lpstr>Wingdings</vt:lpstr>
      <vt:lpstr>Office Theme</vt:lpstr>
      <vt:lpstr>PowerPoint Presentation</vt:lpstr>
      <vt:lpstr>PowerPoint Presentation</vt:lpstr>
      <vt:lpstr>PowerPoint Presentation</vt:lpstr>
      <vt:lpstr>Technology Building Blocks</vt:lpstr>
      <vt:lpstr>Forecasting</vt:lpstr>
      <vt:lpstr>Nonlinear Optimization of BESS Operation</vt:lpstr>
      <vt:lpstr>Realtime Orchestration</vt:lpstr>
      <vt:lpstr>PowerPoint Presentation</vt:lpstr>
      <vt:lpstr>Summary</vt:lpstr>
      <vt:lpstr>Thank you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Ratnesh Sharma</dc:creator>
  <cp:lastModifiedBy>Patrick Gravois</cp:lastModifiedBy>
  <cp:revision>38</cp:revision>
  <dcterms:created xsi:type="dcterms:W3CDTF">2025-09-01T15:04:13Z</dcterms:created>
  <dcterms:modified xsi:type="dcterms:W3CDTF">2026-01-21T22:19:27Z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0x010100499CCA7A902CBC44AFEB0FD83110FBCD</vt:lpwstr>
  </property>
  <property fmtid="{D5CDD505-2E9C-101B-9397-08002B2CF9AE}" pid="3" name="MSIP_Label_7084cbda-52b8-46fb-a7b7-cb5bd465ed85_Enabled">
    <vt:lpwstr>true</vt:lpwstr>
  </property>
  <property fmtid="{D5CDD505-2E9C-101B-9397-08002B2CF9AE}" pid="4" name="MSIP_Label_7084cbda-52b8-46fb-a7b7-cb5bd465ed85_SetDate">
    <vt:lpwstr>2026-01-21T22:13:53Z</vt:lpwstr>
  </property>
  <property fmtid="{D5CDD505-2E9C-101B-9397-08002B2CF9AE}" pid="5" name="MSIP_Label_7084cbda-52b8-46fb-a7b7-cb5bd465ed85_Method">
    <vt:lpwstr>Standard</vt:lpwstr>
  </property>
  <property fmtid="{D5CDD505-2E9C-101B-9397-08002B2CF9AE}" pid="6" name="MSIP_Label_7084cbda-52b8-46fb-a7b7-cb5bd465ed85_Name">
    <vt:lpwstr>Internal</vt:lpwstr>
  </property>
  <property fmtid="{D5CDD505-2E9C-101B-9397-08002B2CF9AE}" pid="7" name="MSIP_Label_7084cbda-52b8-46fb-a7b7-cb5bd465ed85_SiteId">
    <vt:lpwstr>0afb747d-bff7-4596-a9fc-950ef9e0ec45</vt:lpwstr>
  </property>
  <property fmtid="{D5CDD505-2E9C-101B-9397-08002B2CF9AE}" pid="8" name="MSIP_Label_7084cbda-52b8-46fb-a7b7-cb5bd465ed85_ActionId">
    <vt:lpwstr>59cd68e8-4dbe-4eef-b4e6-52e2ce9b0194</vt:lpwstr>
  </property>
  <property fmtid="{D5CDD505-2E9C-101B-9397-08002B2CF9AE}" pid="9" name="MSIP_Label_7084cbda-52b8-46fb-a7b7-cb5bd465ed85_ContentBits">
    <vt:lpwstr>0</vt:lpwstr>
  </property>
  <property fmtid="{D5CDD505-2E9C-101B-9397-08002B2CF9AE}" pid="10" name="MSIP_Label_7084cbda-52b8-46fb-a7b7-cb5bd465ed85_Tag">
    <vt:lpwstr>10, 3, 0, 1</vt:lpwstr>
  </property>
</Properties>
</file>