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2"/>
  </p:notesMasterIdLst>
  <p:handoutMasterIdLst>
    <p:handoutMasterId r:id="rId33"/>
  </p:handoutMasterIdLst>
  <p:sldIdLst>
    <p:sldId id="260" r:id="rId7"/>
    <p:sldId id="258" r:id="rId8"/>
    <p:sldId id="263" r:id="rId9"/>
    <p:sldId id="272" r:id="rId10"/>
    <p:sldId id="308" r:id="rId11"/>
    <p:sldId id="310" r:id="rId12"/>
    <p:sldId id="313" r:id="rId13"/>
    <p:sldId id="314" r:id="rId14"/>
    <p:sldId id="266" r:id="rId15"/>
    <p:sldId id="275" r:id="rId16"/>
    <p:sldId id="317" r:id="rId17"/>
    <p:sldId id="269" r:id="rId18"/>
    <p:sldId id="282" r:id="rId19"/>
    <p:sldId id="270" r:id="rId20"/>
    <p:sldId id="284" r:id="rId21"/>
    <p:sldId id="285" r:id="rId22"/>
    <p:sldId id="295" r:id="rId23"/>
    <p:sldId id="286" r:id="rId24"/>
    <p:sldId id="293" r:id="rId25"/>
    <p:sldId id="316" r:id="rId26"/>
    <p:sldId id="287" r:id="rId27"/>
    <p:sldId id="305" r:id="rId28"/>
    <p:sldId id="289" r:id="rId29"/>
    <p:sldId id="315" r:id="rId30"/>
    <p:sldId id="29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0315" autoAdjust="0"/>
  </p:normalViewPr>
  <p:slideViewPr>
    <p:cSldViewPr showGuides="1">
      <p:cViewPr varScale="1">
        <p:scale>
          <a:sx n="120" d="100"/>
          <a:sy n="120" d="100"/>
        </p:scale>
        <p:origin x="2828" y="2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9B485-29B8-2102-6166-363E0C9B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72128-64C7-BB26-18ED-A0933A8AB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7A11E-92DD-F236-D0E0-F0F114F95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E679D-2A21-B7A2-2A19-5A5E41884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136 and peak hours is 48.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Load is seeing an overall increase compared to the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More Net Load during Up ramp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29C8-0964-8C3F-B674-13046BCD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E60BC-10FD-456B-A6EF-1BC6CF821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A718E-5A18-0DC2-54B6-1D16F8E8E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F51A-C107-DA19-6353-8D255869A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5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10/2025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HE10 -&gt;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495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10/2025</a:t>
            </a:r>
            <a:r>
              <a:rPr lang="en-US" baseline="0" dirty="0"/>
              <a:t> HE9 -&gt;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-625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October.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NSLL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NSLL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NSLL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r>
              <a:rPr lang="en-US" baseline="0" dirty="0"/>
              <a:t>6/6/25 – K5 changed from 0.5 to 0.75</a:t>
            </a:r>
          </a:p>
          <a:p>
            <a:r>
              <a:rPr lang="en-US" baseline="0" dirty="0"/>
              <a:t>6/13/25 – K5 changes from 0.75 to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Reference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RTC</a:t>
            </a:r>
          </a:p>
          <a:p>
            <a:r>
              <a:rPr lang="en-US" dirty="0"/>
              <a:t>November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January 21st, 2026 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F8A13-1151-EF4B-9AFB-E070DDEF8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D9B4-9332-52AD-3980-F5BD6BB5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 - Monthly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93F4-0887-49B6-B9AF-19F975A73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>
                <a:latin typeface="+mn-lt"/>
              </a:rPr>
              <a:t>REG Bias for Consecutive 5-min Intervals</a:t>
            </a:r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19200"/>
            <a:ext cx="2015167" cy="681939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219200"/>
            <a:ext cx="8458200" cy="48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Accumulated Time Error, Load, Wind Ramp, Solar Ramp, Start-Up/Shut-Down Hours, STLF Error and NSLL Ramping.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32" y="1186254"/>
            <a:ext cx="7453333" cy="44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8" y="1212910"/>
            <a:ext cx="7491122" cy="4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0" y="1213651"/>
            <a:ext cx="7494298" cy="44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66" y="1225002"/>
            <a:ext cx="7442067" cy="44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PDCWG Regulation Report post RTC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Wind and Solar Ramp Rate MAE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(yearly/monthly)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and Accumulation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Profiles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53241-4252-039B-0A9E-3FF4792EE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3ED7-D717-3690-DC2E-68C04F02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849AB-2528-593D-2889-B6E1C4220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7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09" y="1142423"/>
            <a:ext cx="7567581" cy="4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78" y="1219200"/>
            <a:ext cx="87641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19ED0-A6A0-3C84-CB1B-40388CAE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43000"/>
            <a:ext cx="1914525" cy="1028700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15" y="1067846"/>
            <a:ext cx="7692368" cy="47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Large Load (NSLL)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08692-92F2-68CB-3443-D6FC26436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000" y="838200"/>
            <a:ext cx="8635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92964"/>
            <a:ext cx="8458200" cy="50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7" y="1676400"/>
            <a:ext cx="850312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7" y="904661"/>
            <a:ext cx="7932368" cy="51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12" y="971935"/>
            <a:ext cx="7719974" cy="50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9" y="897556"/>
            <a:ext cx="7918760" cy="51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9" y="900534"/>
            <a:ext cx="7909740" cy="51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Total </a:t>
            </a:r>
            <a:r>
              <a:rPr lang="en-US" sz="3000" dirty="0">
                <a:latin typeface="+mn-lt"/>
              </a:rPr>
              <a:t>Regulation</a:t>
            </a:r>
            <a:r>
              <a:rPr lang="en-US" sz="3000" dirty="0"/>
              <a:t> Deployed Comparisons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131556</TotalTime>
  <Words>1158</Words>
  <Application>Microsoft Office PowerPoint</Application>
  <PresentationFormat>On-screen Show (4:3)</PresentationFormat>
  <Paragraphs>167</Paragraphs>
  <Slides>25</Slides>
  <Notes>22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References</vt:lpstr>
      <vt:lpstr>Projected Wind Ramp Rate MAE</vt:lpstr>
      <vt:lpstr>Projected Wind Ramp Rate Error</vt:lpstr>
      <vt:lpstr>Projected Solar Ramp Rate MAE</vt:lpstr>
      <vt:lpstr>Projected Solar Ramp Rate Error</vt:lpstr>
      <vt:lpstr>Total Regulation Deployed Comparisons</vt:lpstr>
      <vt:lpstr>Total Regulation Deployed Comparison</vt:lpstr>
      <vt:lpstr>Regulation Deployed Comparison - Monthly</vt:lpstr>
      <vt:lpstr>REG Bias for Consecutive 5-min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Solar Profile</vt:lpstr>
      <vt:lpstr>Wind Profile</vt:lpstr>
      <vt:lpstr>Start-Up &amp; Shut-Down Hours</vt:lpstr>
      <vt:lpstr>STLF Error Chart</vt:lpstr>
      <vt:lpstr>Expected Generation Deviation</vt:lpstr>
      <vt:lpstr>Non-SCED Qualified Large Load (NSLL)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1315</cp:revision>
  <cp:lastPrinted>2016-01-21T20:53:15Z</cp:lastPrinted>
  <dcterms:created xsi:type="dcterms:W3CDTF">2016-01-21T15:20:31Z</dcterms:created>
  <dcterms:modified xsi:type="dcterms:W3CDTF">2026-01-21T09:44:09Z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