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2"/>
  </p:notesMasterIdLst>
  <p:handoutMasterIdLst>
    <p:handoutMasterId r:id="rId33"/>
  </p:handoutMasterIdLst>
  <p:sldIdLst>
    <p:sldId id="260" r:id="rId7"/>
    <p:sldId id="258" r:id="rId8"/>
    <p:sldId id="263" r:id="rId9"/>
    <p:sldId id="272" r:id="rId10"/>
    <p:sldId id="308" r:id="rId11"/>
    <p:sldId id="310" r:id="rId12"/>
    <p:sldId id="313" r:id="rId13"/>
    <p:sldId id="314" r:id="rId14"/>
    <p:sldId id="266" r:id="rId15"/>
    <p:sldId id="275" r:id="rId16"/>
    <p:sldId id="317" r:id="rId17"/>
    <p:sldId id="269" r:id="rId18"/>
    <p:sldId id="282" r:id="rId19"/>
    <p:sldId id="270" r:id="rId20"/>
    <p:sldId id="284" r:id="rId21"/>
    <p:sldId id="285" r:id="rId22"/>
    <p:sldId id="295" r:id="rId23"/>
    <p:sldId id="286" r:id="rId24"/>
    <p:sldId id="293" r:id="rId25"/>
    <p:sldId id="316" r:id="rId26"/>
    <p:sldId id="287" r:id="rId27"/>
    <p:sldId id="305" r:id="rId28"/>
    <p:sldId id="289" r:id="rId29"/>
    <p:sldId id="315" r:id="rId30"/>
    <p:sldId id="290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  <p:cmAuthor id="3" name="DuBro, Jackson" initials="DJ" lastIdx="1" clrIdx="2">
    <p:extLst>
      <p:ext uri="{19B8F6BF-5375-455C-9EA6-DF929625EA0E}">
        <p15:presenceInfo xmlns:p15="http://schemas.microsoft.com/office/powerpoint/2012/main" userId="S::Jackson.DuBro@ercot.com::eeee7753-3465-4fb5-8530-4a50b4dcc9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80315" autoAdjust="0"/>
  </p:normalViewPr>
  <p:slideViewPr>
    <p:cSldViewPr showGuides="1">
      <p:cViewPr varScale="1">
        <p:scale>
          <a:sx n="120" d="100"/>
          <a:sy n="120" d="100"/>
        </p:scale>
        <p:origin x="2828" y="29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9B485-29B8-2102-6166-363E0C9B5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172128-64C7-BB26-18ED-A0933A8ABA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67A11E-92DD-F236-D0E0-F0F114F95C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Total regulation deployed compared with the previous two years.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E679D-2A21-B7A2-2A19-5A5E418847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73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Regulation up bias occurrence for consecutive SCED intervals for all hours is 136 and peak hours is 48.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Load is seeing an overall increase compared to the last two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88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total load is more than the last year. </a:t>
            </a:r>
          </a:p>
          <a:p>
            <a:endParaRPr lang="en-US" dirty="0"/>
          </a:p>
          <a:p>
            <a:r>
              <a:rPr lang="en-US" dirty="0"/>
              <a:t>More Net Load during Up ramp hours.</a:t>
            </a:r>
          </a:p>
          <a:p>
            <a:endParaRPr lang="en-US" dirty="0"/>
          </a:p>
          <a:p>
            <a:r>
              <a:rPr lang="en-US" dirty="0"/>
              <a:t>Net Load: dashed line.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Overall hourly load ramp trend remained similar compared to the last couple of years.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21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Wind generation is slightly lower than last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C29C8-0964-8C3F-B674-13046BCDA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3E60BC-10FD-456B-A6EF-1BC6CF821E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3A718E-5A18-0DC2-54B6-1D16F8E8ED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Wind generation is slightly lower than last year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8F51A-C107-DA19-6353-8D255869AD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85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Net Capacity on Start-Up/</a:t>
            </a:r>
            <a:r>
              <a:rPr lang="en-US" strike="noStrike" dirty="0" err="1"/>
              <a:t>ShutDown</a:t>
            </a:r>
            <a:r>
              <a:rPr lang="en-US" strike="noStrike" dirty="0"/>
              <a:t> are generally following the trends of the last two years. More capacity during sunset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4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= Forecast – Actual</a:t>
            </a:r>
          </a:p>
          <a:p>
            <a:endParaRPr lang="en-US" dirty="0"/>
          </a:p>
          <a:p>
            <a:r>
              <a:rPr lang="en-US" dirty="0"/>
              <a:t>Min, Max,</a:t>
            </a:r>
            <a:r>
              <a:rPr lang="en-US" baseline="0" dirty="0"/>
              <a:t> 10</a:t>
            </a:r>
            <a:r>
              <a:rPr lang="en-US" baseline="30000" dirty="0"/>
              <a:t>th</a:t>
            </a:r>
            <a:r>
              <a:rPr lang="en-US" baseline="0" dirty="0"/>
              <a:t>, 90</a:t>
            </a:r>
            <a:r>
              <a:rPr lang="en-US" baseline="30000" dirty="0"/>
              <a:t>th</a:t>
            </a:r>
            <a:r>
              <a:rPr lang="en-US" baseline="0" dirty="0"/>
              <a:t> percentile</a:t>
            </a:r>
          </a:p>
          <a:p>
            <a:r>
              <a:rPr lang="en-US" baseline="0" dirty="0"/>
              <a:t>15-minute intervals</a:t>
            </a:r>
          </a:p>
          <a:p>
            <a:endParaRPr lang="en-US" baseline="0" dirty="0"/>
          </a:p>
          <a:p>
            <a:r>
              <a:rPr lang="en-US" baseline="0" dirty="0"/>
              <a:t>Max Positive Forecast Error:</a:t>
            </a:r>
          </a:p>
          <a:p>
            <a:r>
              <a:rPr lang="en-US" b="0" baseline="0" dirty="0">
                <a:solidFill>
                  <a:srgbClr val="FF0000"/>
                </a:solidFill>
                <a:highlight>
                  <a:srgbClr val="FF0000"/>
                </a:highlight>
              </a:rPr>
              <a:t>10/2025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/>
              <a:t>HE10 -&gt; </a:t>
            </a:r>
            <a:r>
              <a:rPr lang="en-US" sz="1800" b="0" i="0" u="none" strike="noStrike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495 </a:t>
            </a:r>
            <a:r>
              <a:rPr lang="en-US" baseline="0" dirty="0"/>
              <a:t>MW</a:t>
            </a:r>
          </a:p>
          <a:p>
            <a:endParaRPr lang="en-US" baseline="0" dirty="0"/>
          </a:p>
          <a:p>
            <a:r>
              <a:rPr lang="en-US" baseline="0" dirty="0"/>
              <a:t>Max Negative Forecast Error:</a:t>
            </a:r>
          </a:p>
          <a:p>
            <a:r>
              <a:rPr lang="en-US" b="0" baseline="0" dirty="0"/>
              <a:t>10/2025</a:t>
            </a:r>
            <a:r>
              <a:rPr lang="en-US" baseline="0" dirty="0"/>
              <a:t> HE9 -&gt;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-625 </a:t>
            </a:r>
            <a:r>
              <a:rPr lang="en-US" baseline="0" dirty="0"/>
              <a:t>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Largest expected generation deviation occurs during solar ramps. We see a positive average expected generation deviation in October.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1-min NSLL ramp values were examined in bins of 10 MWs  (as tracked on x-axis) and the average rate of intervals during which regulation was exhausted (i.e. remaining regulation was less than 5 MW) was computed (as tracked on y-axis).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strike="noStrike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NSLL includes Large Loads and Steel Mills that are not following SCED dispatch.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strike="noStrike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Trend is the same: we see low correlation between regulation exhaustion and NSLL ramp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017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1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3/12/18</a:t>
            </a:r>
            <a:r>
              <a:rPr lang="en-US" baseline="0" dirty="0"/>
              <a:t> – Integral ACE Time Constant Changed from 60 min to 45 min</a:t>
            </a:r>
          </a:p>
          <a:p>
            <a:r>
              <a:rPr lang="en-US" baseline="0" dirty="0"/>
              <a:t>5/17/18 – K4 Changed from 0.3 to 0.2 and K5 Changed from 0.4 to 0.5</a:t>
            </a:r>
          </a:p>
          <a:p>
            <a:r>
              <a:rPr lang="en-US" baseline="0" dirty="0"/>
              <a:t>12/4/18 – 10:05 AM – K6 Changed from 0 to 0.5</a:t>
            </a:r>
          </a:p>
          <a:p>
            <a:r>
              <a:rPr lang="en-US" baseline="0" dirty="0"/>
              <a:t>2/12/19 – 2:15 PM – K6 changed from 0.5 to 1.0</a:t>
            </a:r>
          </a:p>
          <a:p>
            <a:r>
              <a:rPr lang="en-US" baseline="0" dirty="0"/>
              <a:t>3/12/19 – 2:10 PM – PWRR Threshold from 10 to 15 MW/min</a:t>
            </a:r>
          </a:p>
          <a:p>
            <a:r>
              <a:rPr lang="en-US" baseline="0" dirty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6/1/21 – 10:00 AM – K8 Changed from 0 to 0.5, PSRR Threshold changed to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6/2/21 – 10:00 AM – PSRR Threshold changed from 10 to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6/3/21 – 10:00 AM – K8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6/4/21 – 10:00 AM – K8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9/2/21 – 10:00 AM – PSRR Threshold changed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6/7/22 – 10:30 AM – K7 Changed from 0 to 0.5, PDCTRR Min/Max Threshold changed to 10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6/8/22 – 10:30 AM – PDCTRR Min/Max Threshold changed from 10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6/9/22 – 10:30 AM – K7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6/10/22 – 10:30 AM – K7 Changed from 0.07 to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10:00 AM–Max Integral ACE Feedback changed from 250 to 350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05:10 PM – K5 Changed from 0.5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7/22/22 – 09:40 PM – K5 Changed from 1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7/27/22 – 08:40 AM – PSRR Threshold changed to 40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6/12/23  - PSRR dynamic threshold enabled. The Max PSSR started at 80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6/15/23 – The Max PSRR threshold increased to 100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10/26/23 – Max Integral ACE Feedback changed from 350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3/7/24 – PSRR threshold increased from 100 MW/Min to 120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05/30/24 – Max Integral ACE Feedback changed from 250 MW to 350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8/28/24 – PSS Dynamic Threshold changed from 120 MW/Min – 180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10/31/24– K5 changed to 0.5 to 1 to correct the time error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11/1/24  - K5 changed from 1 to 0.75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11/5/24 – K5 changed from 0.75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11/18/24 – K5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11/22/24 – K5 changed from 0.75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3/5/25 – K5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3/6/25 – K5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3/7/25 – Max Ace Integral Feedback changed from 350 MW to 400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3/7/25 – PSRR Dynamic Threshold for sunrise and sunset changed from 180 MW/Min to 225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3/11/25 – Max Ace Integral Feedback changed from 400 MW to 350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3/12/25 – K5 changed from 1 to 0.5</a:t>
            </a:r>
          </a:p>
          <a:p>
            <a:r>
              <a:rPr lang="en-US" baseline="0" dirty="0"/>
              <a:t>6/6/25 – K5 changed from 0.5 to 0.75</a:t>
            </a:r>
          </a:p>
          <a:p>
            <a:r>
              <a:rPr lang="en-US" baseline="0" dirty="0"/>
              <a:t>6/13/25 – K5 changes from 0.75 to 0.5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u="none" dirty="0"/>
              <a:t>Reference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3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For intra-hour wind ramp forecast, SCED PWRR MAE is smaller than the Persistence forecast with more errors occur during ramping hours. 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errors during ramping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For intra-hour solar ramp forecast, SCED PSRR is generally performing better when compared to the persistence forecast, particularly during the most significant solar ramp hours.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7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Similar to wind, generally we see greater forecast errors during ramping periods. </a:t>
            </a:r>
            <a:endParaRPr lang="en-US" strike="noStrike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7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Total regulation deployed compared with the previous two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59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RTC</a:t>
            </a:r>
          </a:p>
          <a:p>
            <a:r>
              <a:rPr lang="en-US" dirty="0"/>
              <a:t>December 2025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January 21st, 2026 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48" y="1136568"/>
            <a:ext cx="8210103" cy="458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F8A13-1151-EF4B-9AFB-E070DDEF8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ED9B4-9332-52AD-3980-F5BD6BB5F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 - Monthly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193F4-0887-49B6-B9AF-19F975A73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48" y="1136568"/>
            <a:ext cx="8210103" cy="458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39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000" dirty="0">
                <a:latin typeface="+mn-lt"/>
              </a:rPr>
              <a:t>REG Bias for Consecutive 5-min Intervals</a:t>
            </a:r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80921A-4603-731E-12FB-35BF23E6D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" y="1219200"/>
            <a:ext cx="2015167" cy="681939"/>
          </a:xfrm>
          <a:prstGeom prst="rect">
            <a:avLst/>
          </a:prstGeom>
        </p:spPr>
      </p:pic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1" y="1219200"/>
            <a:ext cx="8458200" cy="483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000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Accumulated Time Error, Load, Wind Ramp, Solar Ramp, Start-Up/Shut-Down Hours, STLF Error and NSLL Ramping.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Accumulation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332" y="1186254"/>
            <a:ext cx="7453333" cy="448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06B05F-123C-42E7-BEF1-5172A886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Profile</a:t>
            </a:r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38" y="1212910"/>
            <a:ext cx="7491122" cy="443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Load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50" y="1213651"/>
            <a:ext cx="7494298" cy="443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66" y="1225002"/>
            <a:ext cx="7442067" cy="44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55" y="1143000"/>
            <a:ext cx="746448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PDCWG Regulation Report post RTC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Parameters &amp; References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Wind and Solar Ramp Rate MAE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(yearly/monthly)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and Accumulation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Profiles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53241-4252-039B-0A9E-3FF4792EE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3ED7-D717-3690-DC2E-68C04F021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Profile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849AB-2528-593D-2889-B6E1C4220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55" y="1143000"/>
            <a:ext cx="746448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37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&amp; Shut-Down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09" y="1142423"/>
            <a:ext cx="7567581" cy="457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STLF Error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78" y="1219200"/>
            <a:ext cx="8764166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A19ED0-A6A0-3C84-CB1B-40388CAEE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143000"/>
            <a:ext cx="1914525" cy="1028700"/>
          </a:xfrm>
          <a:prstGeom prst="rect">
            <a:avLst/>
          </a:prstGeom>
        </p:spPr>
      </p:pic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15" y="1067846"/>
            <a:ext cx="7692368" cy="472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48EFC-1C9F-C206-CB08-100FB8E0D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Non-SCED Qualified Large Load (NSLL) Ramping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0188E-16E1-E63B-B8CA-14A88C76C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F08692-92F2-68CB-3443-D6FC26436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000" y="838200"/>
            <a:ext cx="863599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37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GTBD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92964"/>
            <a:ext cx="8458200" cy="500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37" y="1676400"/>
            <a:ext cx="850312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47" y="904661"/>
            <a:ext cx="7932368" cy="515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12" y="971935"/>
            <a:ext cx="7719974" cy="509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19" y="897556"/>
            <a:ext cx="7918760" cy="516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7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29" y="900534"/>
            <a:ext cx="7909740" cy="515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000" dirty="0"/>
              <a:t>Total </a:t>
            </a:r>
            <a:r>
              <a:rPr lang="en-US" sz="3000" dirty="0">
                <a:latin typeface="+mn-lt"/>
              </a:rPr>
              <a:t>Regulation</a:t>
            </a:r>
            <a:r>
              <a:rPr lang="en-US" sz="3000" dirty="0"/>
              <a:t> Deployed Comparisons</a:t>
            </a:r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CC8"/>
    </a:accent1>
    <a:accent2>
      <a:srgbClr val="5B6770"/>
    </a:accent2>
    <a:accent3>
      <a:srgbClr val="00CE7D"/>
    </a:accent3>
    <a:accent4>
      <a:srgbClr val="003764"/>
    </a:accent4>
    <a:accent5>
      <a:srgbClr val="6650B1"/>
    </a:accent5>
    <a:accent6>
      <a:srgbClr val="91025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131555</TotalTime>
  <Words>1158</Words>
  <Application>Microsoft Office PowerPoint</Application>
  <PresentationFormat>On-screen Show (4:3)</PresentationFormat>
  <Paragraphs>167</Paragraphs>
  <Slides>25</Slides>
  <Notes>22</Notes>
  <HiddenSlides>3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References</vt:lpstr>
      <vt:lpstr>Projected Wind Ramp Rate MAE</vt:lpstr>
      <vt:lpstr>Projected Wind Ramp Rate Error</vt:lpstr>
      <vt:lpstr>Projected Solar Ramp Rate MAE</vt:lpstr>
      <vt:lpstr>Projected Solar Ramp Rate Error</vt:lpstr>
      <vt:lpstr>Total Regulation Deployed Comparisons</vt:lpstr>
      <vt:lpstr>Total Regulation Deployed Comparison</vt:lpstr>
      <vt:lpstr>Regulation Deployed Comparison - Monthly</vt:lpstr>
      <vt:lpstr>REG Bias for Consecutive 5-min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Solar Profile</vt:lpstr>
      <vt:lpstr>Wind Profile</vt:lpstr>
      <vt:lpstr>Start-Up &amp; Shut-Down Hours</vt:lpstr>
      <vt:lpstr>STLF Error Chart</vt:lpstr>
      <vt:lpstr>Expected Generation Deviation</vt:lpstr>
      <vt:lpstr>Non-SCED Qualified Large Load (NSLL) Ramping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McDowell, Matthew</cp:lastModifiedBy>
  <cp:revision>1315</cp:revision>
  <cp:lastPrinted>2016-01-21T20:53:15Z</cp:lastPrinted>
  <dcterms:created xsi:type="dcterms:W3CDTF">2016-01-21T15:20:31Z</dcterms:created>
  <dcterms:modified xsi:type="dcterms:W3CDTF">2026-01-21T10:03:10Z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2023-07-13T19:51:46Z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4a615b3d-c0eb-422d-be1f-3cd1f81db83b</vt:lpwstr>
  </property>
  <property fmtid="{D5CDD505-2E9C-101B-9397-08002B2CF9AE}" pid="9" name="MSIP_Label_7084cbda-52b8-46fb-a7b7-cb5bd465ed85_ContentBits">
    <vt:lpwstr>0</vt:lpwstr>
  </property>
</Properties>
</file>