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4"/>
  </p:notesMasterIdLst>
  <p:handoutMasterIdLst>
    <p:handoutMasterId r:id="rId15"/>
  </p:handoutMasterIdLst>
  <p:sldIdLst>
    <p:sldId id="260" r:id="rId7"/>
    <p:sldId id="258" r:id="rId8"/>
    <p:sldId id="706" r:id="rId9"/>
    <p:sldId id="713" r:id="rId10"/>
    <p:sldId id="294" r:id="rId11"/>
    <p:sldId id="267" r:id="rId12"/>
    <p:sldId id="712" r:id="rId13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BE3EB"/>
    <a:srgbClr val="99FF99"/>
    <a:srgbClr val="66FFFF"/>
    <a:srgbClr val="CCFF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AE82C2-5A47-44B4-AD3F-0FE13E0118DB}" v="15" dt="2026-01-12T20:49:16.1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02" autoAdjust="0"/>
    <p:restoredTop sz="96721" autoAdjust="0"/>
  </p:normalViewPr>
  <p:slideViewPr>
    <p:cSldViewPr showGuides="1">
      <p:cViewPr varScale="1">
        <p:scale>
          <a:sx n="100" d="100"/>
          <a:sy n="100" d="100"/>
        </p:scale>
        <p:origin x="492" y="31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8" d="100"/>
          <a:sy n="78" d="100"/>
        </p:scale>
        <p:origin x="153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on, Troy" userId="04de3903-03dd-44db-8353-3f14e4dd6886" providerId="ADAL" clId="{AC545628-8E29-428F-8CB0-70B66CC2DA85}"/>
    <pc:docChg chg="undo custSel delSld modSld modMainMaster">
      <pc:chgData name="Anderson, Troy" userId="04de3903-03dd-44db-8353-3f14e4dd6886" providerId="ADAL" clId="{AC545628-8E29-428F-8CB0-70B66CC2DA85}" dt="2026-01-12T20:52:43.614" v="459" actId="47"/>
      <pc:docMkLst>
        <pc:docMk/>
      </pc:docMkLst>
      <pc:sldChg chg="modSp mod">
        <pc:chgData name="Anderson, Troy" userId="04de3903-03dd-44db-8353-3f14e4dd6886" providerId="ADAL" clId="{AC545628-8E29-428F-8CB0-70B66CC2DA85}" dt="2026-01-12T20:36:42.567" v="355" actId="108"/>
        <pc:sldMkLst>
          <pc:docMk/>
          <pc:sldMk cId="530499478" sldId="258"/>
        </pc:sldMkLst>
        <pc:spChg chg="mod">
          <ac:chgData name="Anderson, Troy" userId="04de3903-03dd-44db-8353-3f14e4dd6886" providerId="ADAL" clId="{AC545628-8E29-428F-8CB0-70B66CC2DA85}" dt="2026-01-12T20:36:42.567" v="355" actId="108"/>
          <ac:spMkLst>
            <pc:docMk/>
            <pc:sldMk cId="530499478" sldId="258"/>
            <ac:spMk id="4" creationId="{00000000-0000-0000-0000-000000000000}"/>
          </ac:spMkLst>
        </pc:spChg>
      </pc:sldChg>
      <pc:sldChg chg="modSp mod">
        <pc:chgData name="Anderson, Troy" userId="04de3903-03dd-44db-8353-3f14e4dd6886" providerId="ADAL" clId="{AC545628-8E29-428F-8CB0-70B66CC2DA85}" dt="2025-12-10T16:01:15.895" v="9" actId="20577"/>
        <pc:sldMkLst>
          <pc:docMk/>
          <pc:sldMk cId="730603795" sldId="260"/>
        </pc:sldMkLst>
      </pc:sldChg>
      <pc:sldChg chg="addSp delSp modSp mod">
        <pc:chgData name="Anderson, Troy" userId="04de3903-03dd-44db-8353-3f14e4dd6886" providerId="ADAL" clId="{AC545628-8E29-428F-8CB0-70B66CC2DA85}" dt="2026-01-08T18:18:08.129" v="187" actId="14100"/>
        <pc:sldMkLst>
          <pc:docMk/>
          <pc:sldMk cId="3190927396" sldId="267"/>
        </pc:sldMkLst>
        <pc:picChg chg="add mod">
          <ac:chgData name="Anderson, Troy" userId="04de3903-03dd-44db-8353-3f14e4dd6886" providerId="ADAL" clId="{AC545628-8E29-428F-8CB0-70B66CC2DA85}" dt="2026-01-08T18:18:08.129" v="187" actId="14100"/>
          <ac:picMkLst>
            <pc:docMk/>
            <pc:sldMk cId="3190927396" sldId="267"/>
            <ac:picMk id="5" creationId="{3C8CAF49-6BC7-828A-4DEE-A118AED61C11}"/>
          </ac:picMkLst>
        </pc:picChg>
      </pc:sldChg>
      <pc:sldChg chg="modSp mod">
        <pc:chgData name="Anderson, Troy" userId="04de3903-03dd-44db-8353-3f14e4dd6886" providerId="ADAL" clId="{AC545628-8E29-428F-8CB0-70B66CC2DA85}" dt="2026-01-09T16:46:04.753" v="189" actId="2165"/>
        <pc:sldMkLst>
          <pc:docMk/>
          <pc:sldMk cId="135025254" sldId="294"/>
        </pc:sldMkLst>
        <pc:graphicFrameChg chg="mod modGraphic">
          <ac:chgData name="Anderson, Troy" userId="04de3903-03dd-44db-8353-3f14e4dd6886" providerId="ADAL" clId="{AC545628-8E29-428F-8CB0-70B66CC2DA85}" dt="2026-01-09T16:46:04.753" v="189" actId="2165"/>
          <ac:graphicFrameMkLst>
            <pc:docMk/>
            <pc:sldMk cId="135025254" sldId="294"/>
            <ac:graphicFrameMk id="3" creationId="{00000000-0000-0000-0000-000000000000}"/>
          </ac:graphicFrameMkLst>
        </pc:graphicFrameChg>
      </pc:sldChg>
      <pc:sldChg chg="del">
        <pc:chgData name="Anderson, Troy" userId="04de3903-03dd-44db-8353-3f14e4dd6886" providerId="ADAL" clId="{AC545628-8E29-428F-8CB0-70B66CC2DA85}" dt="2026-01-12T20:52:43.614" v="459" actId="47"/>
        <pc:sldMkLst>
          <pc:docMk/>
          <pc:sldMk cId="3195340007" sldId="626"/>
        </pc:sldMkLst>
      </pc:sldChg>
      <pc:sldChg chg="addSp delSp modSp mod">
        <pc:chgData name="Anderson, Troy" userId="04de3903-03dd-44db-8353-3f14e4dd6886" providerId="ADAL" clId="{AC545628-8E29-428F-8CB0-70B66CC2DA85}" dt="2026-01-12T20:34:30.841" v="335" actId="1076"/>
        <pc:sldMkLst>
          <pc:docMk/>
          <pc:sldMk cId="4249386037" sldId="706"/>
        </pc:sldMkLst>
        <pc:spChg chg="del">
          <ac:chgData name="Anderson, Troy" userId="04de3903-03dd-44db-8353-3f14e4dd6886" providerId="ADAL" clId="{AC545628-8E29-428F-8CB0-70B66CC2DA85}" dt="2026-01-12T20:33:31.528" v="320" actId="478"/>
          <ac:spMkLst>
            <pc:docMk/>
            <pc:sldMk cId="4249386037" sldId="706"/>
            <ac:spMk id="41" creationId="{2B7C9706-1E33-0705-A818-E7C347BF3F9A}"/>
          </ac:spMkLst>
        </pc:spChg>
        <pc:spChg chg="add del">
          <ac:chgData name="Anderson, Troy" userId="04de3903-03dd-44db-8353-3f14e4dd6886" providerId="ADAL" clId="{AC545628-8E29-428F-8CB0-70B66CC2DA85}" dt="2026-01-12T20:33:22.740" v="319" actId="22"/>
          <ac:spMkLst>
            <pc:docMk/>
            <pc:sldMk cId="4249386037" sldId="706"/>
            <ac:spMk id="42" creationId="{62EBD45C-B7A7-FBDD-CB30-A0420FC7B20A}"/>
          </ac:spMkLst>
        </pc:spChg>
        <pc:spChg chg="add mod">
          <ac:chgData name="Anderson, Troy" userId="04de3903-03dd-44db-8353-3f14e4dd6886" providerId="ADAL" clId="{AC545628-8E29-428F-8CB0-70B66CC2DA85}" dt="2026-01-12T20:33:59.727" v="327" actId="1076"/>
          <ac:spMkLst>
            <pc:docMk/>
            <pc:sldMk cId="4249386037" sldId="706"/>
            <ac:spMk id="46" creationId="{AA1CC50A-3EE2-20BA-60DE-4979F138E3B4}"/>
          </ac:spMkLst>
        </pc:spChg>
        <pc:spChg chg="add del">
          <ac:chgData name="Anderson, Troy" userId="04de3903-03dd-44db-8353-3f14e4dd6886" providerId="ADAL" clId="{AC545628-8E29-428F-8CB0-70B66CC2DA85}" dt="2026-01-12T20:34:04.348" v="329" actId="22"/>
          <ac:spMkLst>
            <pc:docMk/>
            <pc:sldMk cId="4249386037" sldId="706"/>
            <ac:spMk id="48" creationId="{7D807B27-69F3-49FB-5690-6330F9C51459}"/>
          </ac:spMkLst>
        </pc:spChg>
        <pc:spChg chg="add mod">
          <ac:chgData name="Anderson, Troy" userId="04de3903-03dd-44db-8353-3f14e4dd6886" providerId="ADAL" clId="{AC545628-8E29-428F-8CB0-70B66CC2DA85}" dt="2026-01-12T20:34:19.223" v="333" actId="1076"/>
          <ac:spMkLst>
            <pc:docMk/>
            <pc:sldMk cId="4249386037" sldId="706"/>
            <ac:spMk id="49" creationId="{2B48EC5F-D3A2-EAEA-165A-54D8CD32D40D}"/>
          </ac:spMkLst>
        </pc:spChg>
        <pc:spChg chg="add mod">
          <ac:chgData name="Anderson, Troy" userId="04de3903-03dd-44db-8353-3f14e4dd6886" providerId="ADAL" clId="{AC545628-8E29-428F-8CB0-70B66CC2DA85}" dt="2026-01-12T20:34:24.239" v="334" actId="1076"/>
          <ac:spMkLst>
            <pc:docMk/>
            <pc:sldMk cId="4249386037" sldId="706"/>
            <ac:spMk id="50" creationId="{3D6E376E-A3A9-6748-68A6-F96CFF33735F}"/>
          </ac:spMkLst>
        </pc:spChg>
        <pc:spChg chg="add mod">
          <ac:chgData name="Anderson, Troy" userId="04de3903-03dd-44db-8353-3f14e4dd6886" providerId="ADAL" clId="{AC545628-8E29-428F-8CB0-70B66CC2DA85}" dt="2026-01-12T20:34:30.841" v="335" actId="1076"/>
          <ac:spMkLst>
            <pc:docMk/>
            <pc:sldMk cId="4249386037" sldId="706"/>
            <ac:spMk id="52" creationId="{71DF8260-933F-249F-D503-DED6099CAFB8}"/>
          </ac:spMkLst>
        </pc:spChg>
      </pc:sldChg>
      <pc:sldChg chg="del">
        <pc:chgData name="Anderson, Troy" userId="04de3903-03dd-44db-8353-3f14e4dd6886" providerId="ADAL" clId="{AC545628-8E29-428F-8CB0-70B66CC2DA85}" dt="2026-01-09T20:09:26.129" v="316" actId="47"/>
        <pc:sldMkLst>
          <pc:docMk/>
          <pc:sldMk cId="2238049280" sldId="709"/>
        </pc:sldMkLst>
      </pc:sldChg>
      <pc:sldChg chg="del">
        <pc:chgData name="Anderson, Troy" userId="04de3903-03dd-44db-8353-3f14e4dd6886" providerId="ADAL" clId="{AC545628-8E29-428F-8CB0-70B66CC2DA85}" dt="2026-01-09T20:09:26.129" v="316" actId="47"/>
        <pc:sldMkLst>
          <pc:docMk/>
          <pc:sldMk cId="1896295123" sldId="711"/>
        </pc:sldMkLst>
      </pc:sldChg>
      <pc:sldChg chg="modSp mod">
        <pc:chgData name="Anderson, Troy" userId="04de3903-03dd-44db-8353-3f14e4dd6886" providerId="ADAL" clId="{AC545628-8E29-428F-8CB0-70B66CC2DA85}" dt="2026-01-12T20:51:18.943" v="458" actId="20577"/>
        <pc:sldMkLst>
          <pc:docMk/>
          <pc:sldMk cId="943918542" sldId="712"/>
        </pc:sldMkLst>
        <pc:spChg chg="mod">
          <ac:chgData name="Anderson, Troy" userId="04de3903-03dd-44db-8353-3f14e4dd6886" providerId="ADAL" clId="{AC545628-8E29-428F-8CB0-70B66CC2DA85}" dt="2026-01-12T20:51:18.943" v="458" actId="20577"/>
          <ac:spMkLst>
            <pc:docMk/>
            <pc:sldMk cId="943918542" sldId="712"/>
            <ac:spMk id="8" creationId="{3463F58A-7732-2C37-15DC-1F1BE0D5EAE4}"/>
          </ac:spMkLst>
        </pc:spChg>
      </pc:sldChg>
      <pc:sldChg chg="addSp modSp mod">
        <pc:chgData name="Anderson, Troy" userId="04de3903-03dd-44db-8353-3f14e4dd6886" providerId="ADAL" clId="{AC545628-8E29-428F-8CB0-70B66CC2DA85}" dt="2026-01-09T17:45:56.725" v="315" actId="1076"/>
        <pc:sldMkLst>
          <pc:docMk/>
          <pc:sldMk cId="3349357858" sldId="713"/>
        </pc:sldMkLst>
        <pc:spChg chg="add mod">
          <ac:chgData name="Anderson, Troy" userId="04de3903-03dd-44db-8353-3f14e4dd6886" providerId="ADAL" clId="{AC545628-8E29-428F-8CB0-70B66CC2DA85}" dt="2026-01-09T17:45:56.725" v="315" actId="1076"/>
          <ac:spMkLst>
            <pc:docMk/>
            <pc:sldMk cId="3349357858" sldId="713"/>
            <ac:spMk id="17" creationId="{44D1CF77-D3E1-9455-0AF7-7662D5A2896E}"/>
          </ac:spMkLst>
        </pc:spChg>
      </pc:sldChg>
      <pc:sldChg chg="delSp modSp del mod">
        <pc:chgData name="Anderson, Troy" userId="04de3903-03dd-44db-8353-3f14e4dd6886" providerId="ADAL" clId="{AC545628-8E29-428F-8CB0-70B66CC2DA85}" dt="2026-01-09T16:46:12.021" v="190" actId="47"/>
        <pc:sldMkLst>
          <pc:docMk/>
          <pc:sldMk cId="1462565782" sldId="714"/>
        </pc:sldMkLst>
      </pc:sldChg>
      <pc:sldMasterChg chg="modSldLayout">
        <pc:chgData name="Anderson, Troy" userId="04de3903-03dd-44db-8353-3f14e4dd6886" providerId="ADAL" clId="{AC545628-8E29-428F-8CB0-70B66CC2DA85}" dt="2025-12-10T16:03:16.619" v="33" actId="6549"/>
        <pc:sldMasterMkLst>
          <pc:docMk/>
          <pc:sldMasterMk cId="3058975864" sldId="2147483648"/>
        </pc:sldMasterMkLst>
        <pc:sldLayoutChg chg="modSp mod">
          <pc:chgData name="Anderson, Troy" userId="04de3903-03dd-44db-8353-3f14e4dd6886" providerId="ADAL" clId="{AC545628-8E29-428F-8CB0-70B66CC2DA85}" dt="2025-12-10T16:03:16.619" v="33" actId="6549"/>
          <pc:sldLayoutMkLst>
            <pc:docMk/>
            <pc:sldMasterMk cId="3058975864" sldId="2147483648"/>
            <pc:sldLayoutMk cId="2790084855" sldId="2147483650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101" y="2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003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101" y="8893003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6" y="0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17" tIns="46958" rIns="93917" bIns="4695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17" tIns="46958" rIns="93917" bIns="4695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93297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6" y="8893297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879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C08A6-1A06-0923-1C45-4FCC31DB5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DABC6B-0C97-56B6-6887-98B6712D81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49D93B-E78F-8950-2F3D-0BB1EDABA6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88EE56-EE29-F4D5-2FA3-0D1840679E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239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24C514-8B4B-3F9F-3824-11EB4327D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089516-5BD6-02F3-BBA4-1BE586CA49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7E932B-ADAE-AADF-AA00-011054698C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B52002-708C-4918-B95F-D3302D8A69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0978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7391400" y="6553200"/>
            <a:ext cx="1219200" cy="22066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/>
              <a:t>January 2026</a:t>
            </a:r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578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services/projec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Project Update</a:t>
            </a:r>
          </a:p>
          <a:p>
            <a:r>
              <a:rPr lang="en-US" sz="2400" b="1" dirty="0"/>
              <a:t> </a:t>
            </a:r>
          </a:p>
          <a:p>
            <a:endParaRPr lang="en-US" dirty="0"/>
          </a:p>
          <a:p>
            <a:r>
              <a:rPr lang="en-US" dirty="0"/>
              <a:t>January 14, 2026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Troy Anderson</a:t>
            </a:r>
          </a:p>
          <a:p>
            <a:r>
              <a:rPr lang="en-US" dirty="0"/>
              <a:t>ERCOT Portfolio Management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0600" y="1066800"/>
            <a:ext cx="7848600" cy="4876800"/>
          </a:xfrm>
        </p:spPr>
        <p:txBody>
          <a:bodyPr/>
          <a:lstStyle/>
          <a:p>
            <a:pPr lvl="1">
              <a:tabLst>
                <a:tab pos="2117725" algn="l"/>
              </a:tabLst>
            </a:pPr>
            <a:r>
              <a:rPr lang="en-US" sz="1800" dirty="0"/>
              <a:t>2025 Release Targets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2026 Release Targets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Priority/Rank Recommendations for Revision Requests with Impacts</a:t>
            </a:r>
          </a:p>
          <a:p>
            <a:pPr lvl="2">
              <a:tabLst>
                <a:tab pos="2228850" algn="l"/>
                <a:tab pos="2517775" algn="l"/>
              </a:tabLst>
            </a:pPr>
            <a:r>
              <a:rPr lang="en-US" sz="1600" i="1" dirty="0"/>
              <a:t>PGRR127 – Addition of Proposed Generation to the Planning Models</a:t>
            </a:r>
          </a:p>
          <a:p>
            <a:pPr lvl="1">
              <a:tabLst>
                <a:tab pos="2232025" algn="l"/>
                <a:tab pos="2517775" algn="l"/>
              </a:tabLst>
            </a:pPr>
            <a:r>
              <a:rPr lang="en-US" sz="1800" dirty="0"/>
              <a:t>Technology Working Group (TWG)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Next meeting is 1/22/2026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Prioritization Update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Status Notes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2026 Project Planning</a:t>
            </a: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1295400" y="6349323"/>
            <a:ext cx="7467600" cy="2800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400" b="0" dirty="0">
                <a:solidFill>
                  <a:srgbClr val="FF0000"/>
                </a:solidFill>
              </a:rPr>
              <a:t>Location of Revision Request Project Information: </a:t>
            </a:r>
            <a:r>
              <a:rPr lang="en-US" sz="1400" b="0" dirty="0">
                <a:hlinkClick r:id="rId3"/>
              </a:rPr>
              <a:t>http://www.ercot.com/services/projects</a:t>
            </a:r>
            <a:endParaRPr lang="en-US" sz="1400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100" b="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600" y="319882"/>
            <a:ext cx="4343400" cy="4421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accent1"/>
                </a:solidFill>
              </a:rPr>
              <a:t>Project Update Agenda</a:t>
            </a:r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449"/>
            <a:ext cx="7924800" cy="435268"/>
          </a:xfrm>
        </p:spPr>
        <p:txBody>
          <a:bodyPr/>
          <a:lstStyle/>
          <a:p>
            <a:r>
              <a:rPr lang="en-US" sz="2200" b="1" dirty="0">
                <a:solidFill>
                  <a:schemeClr val="accent1"/>
                </a:solidFill>
              </a:rPr>
              <a:t>2025 Release Targets – Approved NPRRs / SCRs / xGRRs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160280" y="5617850"/>
            <a:ext cx="2278120" cy="5539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/>
          <p:cNvSpPr txBox="1">
            <a:spLocks noChangeArrowheads="1"/>
          </p:cNvSpPr>
          <p:nvPr/>
        </p:nvSpPr>
        <p:spPr bwMode="auto">
          <a:xfrm>
            <a:off x="2221367" y="6477000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/>
          <p:cNvSpPr txBox="1">
            <a:spLocks noChangeArrowheads="1"/>
          </p:cNvSpPr>
          <p:nvPr/>
        </p:nvSpPr>
        <p:spPr bwMode="auto">
          <a:xfrm>
            <a:off x="2514600" y="5622689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6878442"/>
              </p:ext>
            </p:extLst>
          </p:nvPr>
        </p:nvGraphicFramePr>
        <p:xfrm>
          <a:off x="160280" y="739904"/>
          <a:ext cx="8839200" cy="2450592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55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January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1/30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4/24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5/29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87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NPRR945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NPRR1254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RTC+B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Market Trials Sandbox Deployed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NPRR1145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RTC+B Market Trials begin on 5/5/2025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NPRR1253</a:t>
                      </a:r>
                      <a:endParaRPr kumimoji="0" lang="en-US" sz="11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/>
          <p:cNvSpPr txBox="1">
            <a:spLocks noChangeArrowheads="1"/>
          </p:cNvSpPr>
          <p:nvPr/>
        </p:nvSpPr>
        <p:spPr bwMode="auto">
          <a:xfrm>
            <a:off x="4225663" y="5623342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/>
          <p:cNvSpPr/>
          <p:nvPr/>
        </p:nvSpPr>
        <p:spPr>
          <a:xfrm>
            <a:off x="160867" y="73925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/>
          <p:cNvSpPr/>
          <p:nvPr/>
        </p:nvSpPr>
        <p:spPr>
          <a:xfrm>
            <a:off x="1600200" y="74749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3" name="Flowchart: Alternate Process 52"/>
          <p:cNvSpPr/>
          <p:nvPr/>
        </p:nvSpPr>
        <p:spPr>
          <a:xfrm>
            <a:off x="4572000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/>
          <p:cNvSpPr/>
          <p:nvPr/>
        </p:nvSpPr>
        <p:spPr>
          <a:xfrm>
            <a:off x="6021407" y="73889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/>
          <p:cNvSpPr/>
          <p:nvPr/>
        </p:nvSpPr>
        <p:spPr>
          <a:xfrm>
            <a:off x="7475046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graphicFrame>
        <p:nvGraphicFramePr>
          <p:cNvPr id="7" name="Group 3">
            <a:extLst>
              <a:ext uri="{FF2B5EF4-FFF2-40B4-BE49-F238E27FC236}">
                <a16:creationId xmlns:a16="http://schemas.microsoft.com/office/drawing/2014/main" id="{C9891136-BD87-176C-5143-91FEF11251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4416429"/>
              </p:ext>
            </p:extLst>
          </p:nvPr>
        </p:nvGraphicFramePr>
        <p:xfrm>
          <a:off x="160280" y="3176074"/>
          <a:ext cx="8839200" cy="2417064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815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8/28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September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9/25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10/23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12/18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44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6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NPRR1234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(a)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NOGRR245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PGRR091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NPRR1234</a:t>
                      </a:r>
                      <a:r>
                        <a:rPr kumimoji="0" 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(b)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PGRR115</a:t>
                      </a:r>
                      <a:r>
                        <a:rPr kumimoji="0" 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(a)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SCR828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910136E5-EBFA-7A6B-2C0A-EBFE5A4B3914}"/>
              </a:ext>
            </a:extLst>
          </p:cNvPr>
          <p:cNvSpPr/>
          <p:nvPr/>
        </p:nvSpPr>
        <p:spPr>
          <a:xfrm>
            <a:off x="160363" y="3183747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R7</a:t>
            </a:r>
            <a:endParaRPr lang="en-US" sz="1400" b="1" dirty="0"/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22DF4776-98CC-F894-84DE-A452FD405951}"/>
              </a:ext>
            </a:extLst>
          </p:cNvPr>
          <p:cNvSpPr/>
          <p:nvPr/>
        </p:nvSpPr>
        <p:spPr>
          <a:xfrm>
            <a:off x="1599696" y="3191988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R8</a:t>
            </a:r>
            <a:endParaRPr lang="en-US" sz="1400" b="1" dirty="0"/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B55C91AD-E3F4-0703-F1EA-0E27F21FD4B3}"/>
              </a:ext>
            </a:extLst>
          </p:cNvPr>
          <p:cNvSpPr/>
          <p:nvPr/>
        </p:nvSpPr>
        <p:spPr>
          <a:xfrm>
            <a:off x="4571496" y="3188006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R10</a:t>
            </a:r>
            <a:endParaRPr lang="en-US" sz="1400" b="1" dirty="0"/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E8ABAEEF-D09F-B2E8-7F78-4763272CC5D3}"/>
              </a:ext>
            </a:extLst>
          </p:cNvPr>
          <p:cNvSpPr/>
          <p:nvPr/>
        </p:nvSpPr>
        <p:spPr>
          <a:xfrm>
            <a:off x="7474542" y="3188006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R11</a:t>
            </a:r>
            <a:endParaRPr lang="en-US" sz="1400" b="1" dirty="0"/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05F62EFB-D714-1571-D587-DE9AD37940A4}"/>
              </a:ext>
            </a:extLst>
          </p:cNvPr>
          <p:cNvSpPr/>
          <p:nvPr/>
        </p:nvSpPr>
        <p:spPr>
          <a:xfrm>
            <a:off x="3124200" y="73761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2F974D47-70AE-8B16-8AFF-79EA315C83EA}"/>
              </a:ext>
            </a:extLst>
          </p:cNvPr>
          <p:cNvSpPr/>
          <p:nvPr/>
        </p:nvSpPr>
        <p:spPr>
          <a:xfrm>
            <a:off x="3123696" y="3182112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R9</a:t>
            </a:r>
            <a:endParaRPr lang="en-US" sz="14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8D714B-568B-7116-7E19-FFA899FE34D1}"/>
              </a:ext>
            </a:extLst>
          </p:cNvPr>
          <p:cNvSpPr txBox="1"/>
          <p:nvPr/>
        </p:nvSpPr>
        <p:spPr>
          <a:xfrm>
            <a:off x="6073697" y="3653088"/>
            <a:ext cx="1361015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NPRR1007-1013</a:t>
            </a:r>
          </a:p>
        </p:txBody>
      </p:sp>
      <p:sp>
        <p:nvSpPr>
          <p:cNvPr id="17" name="TextBox 15">
            <a:extLst>
              <a:ext uri="{FF2B5EF4-FFF2-40B4-BE49-F238E27FC236}">
                <a16:creationId xmlns:a16="http://schemas.microsoft.com/office/drawing/2014/main" id="{E6E02350-D7E2-A621-1C4A-E23E54FC2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3133" y="5757677"/>
            <a:ext cx="1516120" cy="24622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Market Trials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95184D5-02EA-FC5F-62ED-AFCBC03B7EAE}"/>
              </a:ext>
            </a:extLst>
          </p:cNvPr>
          <p:cNvSpPr/>
          <p:nvPr/>
        </p:nvSpPr>
        <p:spPr>
          <a:xfrm>
            <a:off x="3139456" y="3713625"/>
            <a:ext cx="2864424" cy="406002"/>
          </a:xfrm>
          <a:prstGeom prst="rect">
            <a:avLst/>
          </a:prstGeom>
          <a:solidFill>
            <a:srgbClr val="F8948A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Closed-loop SCED/LFC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C6A88F9-126C-4AFF-A9FE-3DEAAFD04664}"/>
              </a:ext>
            </a:extLst>
          </p:cNvPr>
          <p:cNvSpPr/>
          <p:nvPr/>
        </p:nvSpPr>
        <p:spPr>
          <a:xfrm>
            <a:off x="3147694" y="4254688"/>
            <a:ext cx="2864424" cy="406002"/>
          </a:xfrm>
          <a:prstGeom prst="rect">
            <a:avLst/>
          </a:prstGeom>
          <a:solidFill>
            <a:srgbClr val="92D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Day-Ahead Market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AB7D7C9-1D43-4FBD-CC01-0B92F05044CE}"/>
              </a:ext>
            </a:extLst>
          </p:cNvPr>
          <p:cNvSpPr/>
          <p:nvPr/>
        </p:nvSpPr>
        <p:spPr>
          <a:xfrm>
            <a:off x="160280" y="3713624"/>
            <a:ext cx="2963416" cy="4100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Open-loop RTC SCED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54298ED-6F96-E8BE-6F2A-6A5286DF5E47}"/>
              </a:ext>
            </a:extLst>
          </p:cNvPr>
          <p:cNvSpPr/>
          <p:nvPr/>
        </p:nvSpPr>
        <p:spPr>
          <a:xfrm>
            <a:off x="152758" y="4254687"/>
            <a:ext cx="2979176" cy="406002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QSE Telemetry Tests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07283F4-E212-A1A9-262F-34411FE2EF9F}"/>
              </a:ext>
            </a:extLst>
          </p:cNvPr>
          <p:cNvSpPr/>
          <p:nvPr/>
        </p:nvSpPr>
        <p:spPr>
          <a:xfrm>
            <a:off x="6172200" y="1282588"/>
            <a:ext cx="2826434" cy="5437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RTC QSE Submission Testing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7F34012-CD28-318A-7E53-C6DD49EAC532}"/>
              </a:ext>
            </a:extLst>
          </p:cNvPr>
          <p:cNvSpPr/>
          <p:nvPr/>
        </p:nvSpPr>
        <p:spPr>
          <a:xfrm>
            <a:off x="6172200" y="1902777"/>
            <a:ext cx="2834370" cy="678583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RTC QSE Telemetry Check-out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5" name="TextBox 15">
            <a:extLst>
              <a:ext uri="{FF2B5EF4-FFF2-40B4-BE49-F238E27FC236}">
                <a16:creationId xmlns:a16="http://schemas.microsoft.com/office/drawing/2014/main" id="{49811323-921D-3C31-0BF9-B5BAAEAF3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3133" y="6084477"/>
            <a:ext cx="1516120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Stabilization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8C68C5E7-6110-1043-A807-C185F79C9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637" y="3172306"/>
            <a:ext cx="1435608" cy="498598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RTC+B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12/5</a:t>
            </a:r>
            <a:endParaRPr lang="en-US" sz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4C0643D-2073-8F79-87D0-82D2BBC2D9EA}"/>
              </a:ext>
            </a:extLst>
          </p:cNvPr>
          <p:cNvSpPr txBox="1"/>
          <p:nvPr/>
        </p:nvSpPr>
        <p:spPr>
          <a:xfrm>
            <a:off x="6034171" y="3846445"/>
            <a:ext cx="810217" cy="169277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NPRR963</a:t>
            </a:r>
            <a:r>
              <a:rPr kumimoji="0" lang="en-US" sz="7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(a)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NPRR1000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NPRR1014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NPRR1029</a:t>
            </a:r>
            <a:r>
              <a:rPr lang="en-US" sz="600" dirty="0">
                <a:latin typeface="Courier New" pitchFamily="49" charset="0"/>
              </a:rPr>
              <a:t>(a)</a:t>
            </a:r>
            <a:endParaRPr lang="en-US" sz="800" dirty="0">
              <a:latin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NPRR1054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NPRR1058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NPRR1172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NPRR1204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NPRR1216</a:t>
            </a:r>
            <a:r>
              <a:rPr kumimoji="0" lang="en-US" sz="6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(a)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NPRR1236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NPRR1245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0846DDB-5068-A1A0-9AC3-B8FE9DA5BA9A}"/>
              </a:ext>
            </a:extLst>
          </p:cNvPr>
          <p:cNvSpPr txBox="1"/>
          <p:nvPr/>
        </p:nvSpPr>
        <p:spPr>
          <a:xfrm>
            <a:off x="6773411" y="3838494"/>
            <a:ext cx="681892" cy="169277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NPRR1246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NPRR1268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NPRR1269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NPRR1270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NPRR1282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NOGRR211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NOGRR</a:t>
            </a: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268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NOGRR277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OBDRR020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OBDRR</a:t>
            </a: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052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PGRR118</a:t>
            </a:r>
            <a:endParaRPr lang="en-US" sz="1000" dirty="0"/>
          </a:p>
        </p:txBody>
      </p:sp>
      <p:sp>
        <p:nvSpPr>
          <p:cNvPr id="28" name="TextBox 21">
            <a:extLst>
              <a:ext uri="{FF2B5EF4-FFF2-40B4-BE49-F238E27FC236}">
                <a16:creationId xmlns:a16="http://schemas.microsoft.com/office/drawing/2014/main" id="{D71B230A-1570-ABB5-7E64-53318C74B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4378" y="5638181"/>
            <a:ext cx="1918744" cy="1077218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NPRR963(a) – Portion of NPRR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NPRR1029(a) – Market suspension 	of ESRs portion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804863" algn="l"/>
              </a:tabLst>
              <a:defRPr/>
            </a:pPr>
            <a:r>
              <a:rPr lang="en-US" sz="800" b="0" kern="0" dirty="0"/>
              <a:t>NPRR1216(a) – Invoice workaround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804863" algn="l"/>
              </a:tabLst>
              <a:defRPr/>
            </a:pPr>
            <a:r>
              <a:rPr lang="en-US" sz="800" b="0" kern="0" dirty="0"/>
              <a:t>NPRR1234(a) – Section 3.10.7.2, 	paragraphs 14-19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NPRR1234(b) – See market notice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PGRR115(a) – All except Sect. 5.2.10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1335025-BCF2-72E5-B929-E9862EC89D4F}"/>
              </a:ext>
            </a:extLst>
          </p:cNvPr>
          <p:cNvSpPr txBox="1"/>
          <p:nvPr/>
        </p:nvSpPr>
        <p:spPr>
          <a:xfrm>
            <a:off x="1257653" y="1234728"/>
            <a:ext cx="37054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 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  <a:endParaRPr lang="en-US" sz="1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7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36" name="TextBox 12">
            <a:extLst>
              <a:ext uri="{FF2B5EF4-FFF2-40B4-BE49-F238E27FC236}">
                <a16:creationId xmlns:a16="http://schemas.microsoft.com/office/drawing/2014/main" id="{6AF2B741-07AA-BAC8-93F9-453058B57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80" y="2050120"/>
            <a:ext cx="142974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1/1</a:t>
            </a: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90ED5A1E-3866-5EE5-43F1-1FEAD803E6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3158" y="1600200"/>
            <a:ext cx="1513337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10B0756-31BE-5966-47A4-55F3ED8C8FA6}"/>
              </a:ext>
            </a:extLst>
          </p:cNvPr>
          <p:cNvSpPr txBox="1"/>
          <p:nvPr/>
        </p:nvSpPr>
        <p:spPr>
          <a:xfrm>
            <a:off x="2795586" y="1905000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34" name="TextBox 12">
            <a:extLst>
              <a:ext uri="{FF2B5EF4-FFF2-40B4-BE49-F238E27FC236}">
                <a16:creationId xmlns:a16="http://schemas.microsoft.com/office/drawing/2014/main" id="{20788E33-F5D2-FABD-28BF-A39CF5E84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9346" y="2269185"/>
            <a:ext cx="1513337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0BD1726-D2EF-8F2B-7412-47CB25B44C33}"/>
              </a:ext>
            </a:extLst>
          </p:cNvPr>
          <p:cNvSpPr txBox="1"/>
          <p:nvPr/>
        </p:nvSpPr>
        <p:spPr>
          <a:xfrm>
            <a:off x="2793522" y="2617011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C544188-76D6-FAC4-4414-66882705D347}"/>
              </a:ext>
            </a:extLst>
          </p:cNvPr>
          <p:cNvSpPr txBox="1"/>
          <p:nvPr/>
        </p:nvSpPr>
        <p:spPr>
          <a:xfrm>
            <a:off x="4225663" y="1254527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80C333-72D5-C9F8-1134-365429EF765B}"/>
              </a:ext>
            </a:extLst>
          </p:cNvPr>
          <p:cNvSpPr txBox="1"/>
          <p:nvPr/>
        </p:nvSpPr>
        <p:spPr>
          <a:xfrm>
            <a:off x="7129925" y="2849300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7C15D56-3C72-EC19-1AE0-6DBCE4A6F5E3}"/>
              </a:ext>
            </a:extLst>
          </p:cNvPr>
          <p:cNvSpPr/>
          <p:nvPr/>
        </p:nvSpPr>
        <p:spPr>
          <a:xfrm>
            <a:off x="7471063" y="3678850"/>
            <a:ext cx="1517904" cy="58671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en-US" sz="1100" b="0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RTC+B Stabilization begins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3" name="TextBox 12">
            <a:extLst>
              <a:ext uri="{FF2B5EF4-FFF2-40B4-BE49-F238E27FC236}">
                <a16:creationId xmlns:a16="http://schemas.microsoft.com/office/drawing/2014/main" id="{6F02DB8B-12D8-B4C7-E919-2A9F8E346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80" y="4798177"/>
            <a:ext cx="142974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7/21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6BD3FD1-C915-2830-ED0F-43A46A33DD34}"/>
              </a:ext>
            </a:extLst>
          </p:cNvPr>
          <p:cNvSpPr txBox="1"/>
          <p:nvPr/>
        </p:nvSpPr>
        <p:spPr>
          <a:xfrm>
            <a:off x="1288890" y="5114292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7E43BDD-EEC0-33DF-78C6-0CBC8F1E1654}"/>
              </a:ext>
            </a:extLst>
          </p:cNvPr>
          <p:cNvSpPr txBox="1"/>
          <p:nvPr/>
        </p:nvSpPr>
        <p:spPr>
          <a:xfrm>
            <a:off x="5692059" y="5132293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16ED6D3-9299-B93E-D997-F79FC026F82D}"/>
              </a:ext>
            </a:extLst>
          </p:cNvPr>
          <p:cNvSpPr txBox="1"/>
          <p:nvPr/>
        </p:nvSpPr>
        <p:spPr>
          <a:xfrm>
            <a:off x="7052584" y="3209145"/>
            <a:ext cx="370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Wingdings" panose="05000000000000000000" pitchFamily="2" charset="2"/>
              </a:rPr>
              <a:t>ü</a:t>
            </a:r>
            <a:endParaRPr lang="en-US" sz="1200" b="1" i="1" kern="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A1CC50A-3EE2-20BA-60DE-4979F138E3B4}"/>
              </a:ext>
            </a:extLst>
          </p:cNvPr>
          <p:cNvSpPr txBox="1"/>
          <p:nvPr/>
        </p:nvSpPr>
        <p:spPr>
          <a:xfrm>
            <a:off x="8620693" y="4542123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B48EC5F-D3A2-EAEA-165A-54D8CD32D40D}"/>
              </a:ext>
            </a:extLst>
          </p:cNvPr>
          <p:cNvSpPr txBox="1"/>
          <p:nvPr/>
        </p:nvSpPr>
        <p:spPr>
          <a:xfrm>
            <a:off x="8631505" y="4771309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D6E376E-A3A9-6748-68A6-F96CFF33735F}"/>
              </a:ext>
            </a:extLst>
          </p:cNvPr>
          <p:cNvSpPr txBox="1"/>
          <p:nvPr/>
        </p:nvSpPr>
        <p:spPr>
          <a:xfrm>
            <a:off x="8630218" y="4991181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1DF8260-933F-249F-D503-DED6099CAFB8}"/>
              </a:ext>
            </a:extLst>
          </p:cNvPr>
          <p:cNvSpPr txBox="1"/>
          <p:nvPr/>
        </p:nvSpPr>
        <p:spPr>
          <a:xfrm>
            <a:off x="8630218" y="5208656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</p:txBody>
      </p:sp>
    </p:spTree>
    <p:extLst>
      <p:ext uri="{BB962C8B-B14F-4D97-AF65-F5344CB8AC3E}">
        <p14:creationId xmlns:p14="http://schemas.microsoft.com/office/powerpoint/2010/main" val="4249386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0BFD30-B220-FFDE-2AEA-DCAD31759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423A-29BD-916C-9237-B60CD5C6A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59449"/>
            <a:ext cx="7924800" cy="435268"/>
          </a:xfrm>
        </p:spPr>
        <p:txBody>
          <a:bodyPr/>
          <a:lstStyle/>
          <a:p>
            <a:r>
              <a:rPr lang="en-US" sz="2200" b="1" dirty="0">
                <a:solidFill>
                  <a:schemeClr val="accent1"/>
                </a:solidFill>
              </a:rPr>
              <a:t>2026 Release Targets – Approved NPRRs / SCRs / xGRRs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53389-F64E-2741-F604-DBFAAFEEA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29" name="TextBox 15">
            <a:extLst>
              <a:ext uri="{FF2B5EF4-FFF2-40B4-BE49-F238E27FC236}">
                <a16:creationId xmlns:a16="http://schemas.microsoft.com/office/drawing/2014/main" id="{99778076-88D8-AF87-CCD6-0387D3705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80" y="5617850"/>
            <a:ext cx="2278120" cy="5539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>
            <a:extLst>
              <a:ext uri="{FF2B5EF4-FFF2-40B4-BE49-F238E27FC236}">
                <a16:creationId xmlns:a16="http://schemas.microsoft.com/office/drawing/2014/main" id="{C27BF776-BF97-F1A6-B314-C018AEFF3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5675" y="6114491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>
            <a:extLst>
              <a:ext uri="{FF2B5EF4-FFF2-40B4-BE49-F238E27FC236}">
                <a16:creationId xmlns:a16="http://schemas.microsoft.com/office/drawing/2014/main" id="{0B080159-FAE2-6B31-4EFB-7EF37977D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622689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>
            <a:extLst>
              <a:ext uri="{FF2B5EF4-FFF2-40B4-BE49-F238E27FC236}">
                <a16:creationId xmlns:a16="http://schemas.microsoft.com/office/drawing/2014/main" id="{50F9B015-E167-00B6-0126-0DBB2C12F4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680556"/>
              </p:ext>
            </p:extLst>
          </p:nvPr>
        </p:nvGraphicFramePr>
        <p:xfrm>
          <a:off x="160280" y="739904"/>
          <a:ext cx="8839200" cy="2432564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55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January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1/28-1/29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2/25-2/26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3/25-3/26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4/29-4/30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5/27-5/28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6/24-6/25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87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NPRR1234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(c)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PGRR131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NPRR1299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11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>
            <a:extLst>
              <a:ext uri="{FF2B5EF4-FFF2-40B4-BE49-F238E27FC236}">
                <a16:creationId xmlns:a16="http://schemas.microsoft.com/office/drawing/2014/main" id="{3C7337DF-3236-49AF-5B9D-C83E33EF0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663" y="5623342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id="{0538845A-9179-582C-B878-B358B8FD79A2}"/>
              </a:ext>
            </a:extLst>
          </p:cNvPr>
          <p:cNvSpPr/>
          <p:nvPr/>
        </p:nvSpPr>
        <p:spPr>
          <a:xfrm>
            <a:off x="160867" y="73925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>
            <a:extLst>
              <a:ext uri="{FF2B5EF4-FFF2-40B4-BE49-F238E27FC236}">
                <a16:creationId xmlns:a16="http://schemas.microsoft.com/office/drawing/2014/main" id="{799D2FA0-8B3E-0B45-4694-E50B59D8C24E}"/>
              </a:ext>
            </a:extLst>
          </p:cNvPr>
          <p:cNvSpPr/>
          <p:nvPr/>
        </p:nvSpPr>
        <p:spPr>
          <a:xfrm>
            <a:off x="1600200" y="74749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3" name="Flowchart: Alternate Process 52">
            <a:extLst>
              <a:ext uri="{FF2B5EF4-FFF2-40B4-BE49-F238E27FC236}">
                <a16:creationId xmlns:a16="http://schemas.microsoft.com/office/drawing/2014/main" id="{D9F77CFF-462B-9E50-0EFD-A896496F09C9}"/>
              </a:ext>
            </a:extLst>
          </p:cNvPr>
          <p:cNvSpPr/>
          <p:nvPr/>
        </p:nvSpPr>
        <p:spPr>
          <a:xfrm>
            <a:off x="4572000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>
            <a:extLst>
              <a:ext uri="{FF2B5EF4-FFF2-40B4-BE49-F238E27FC236}">
                <a16:creationId xmlns:a16="http://schemas.microsoft.com/office/drawing/2014/main" id="{2615F467-AD5A-C63E-82B1-922449E3611F}"/>
              </a:ext>
            </a:extLst>
          </p:cNvPr>
          <p:cNvSpPr/>
          <p:nvPr/>
        </p:nvSpPr>
        <p:spPr>
          <a:xfrm>
            <a:off x="6021407" y="73889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>
            <a:extLst>
              <a:ext uri="{FF2B5EF4-FFF2-40B4-BE49-F238E27FC236}">
                <a16:creationId xmlns:a16="http://schemas.microsoft.com/office/drawing/2014/main" id="{BE9FE421-EC62-4777-DB6E-65ECAD7DBACE}"/>
              </a:ext>
            </a:extLst>
          </p:cNvPr>
          <p:cNvSpPr/>
          <p:nvPr/>
        </p:nvSpPr>
        <p:spPr>
          <a:xfrm>
            <a:off x="7475046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graphicFrame>
        <p:nvGraphicFramePr>
          <p:cNvPr id="7" name="Group 3">
            <a:extLst>
              <a:ext uri="{FF2B5EF4-FFF2-40B4-BE49-F238E27FC236}">
                <a16:creationId xmlns:a16="http://schemas.microsoft.com/office/drawing/2014/main" id="{A7301701-8070-088C-1EC4-2264AE4F06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9670895"/>
              </p:ext>
            </p:extLst>
          </p:nvPr>
        </p:nvGraphicFramePr>
        <p:xfrm>
          <a:off x="160280" y="3176074"/>
          <a:ext cx="8839200" cy="2194560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815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7/29-7/30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8/26-8/27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September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9/30-10/1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10/28-10/29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12/16-12/17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44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6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8434DC2E-84B5-4927-5867-59A27A4CC931}"/>
              </a:ext>
            </a:extLst>
          </p:cNvPr>
          <p:cNvSpPr/>
          <p:nvPr/>
        </p:nvSpPr>
        <p:spPr>
          <a:xfrm>
            <a:off x="160363" y="3183747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R7</a:t>
            </a:r>
            <a:endParaRPr lang="en-US" sz="1400" b="1" dirty="0"/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4D7BB218-C421-400A-FFA5-416F357C0328}"/>
              </a:ext>
            </a:extLst>
          </p:cNvPr>
          <p:cNvSpPr/>
          <p:nvPr/>
        </p:nvSpPr>
        <p:spPr>
          <a:xfrm>
            <a:off x="1599696" y="3191988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R8</a:t>
            </a:r>
            <a:endParaRPr lang="en-US" sz="1400" b="1" dirty="0"/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CA67252E-F2BF-AD2F-3214-0668956B8DC7}"/>
              </a:ext>
            </a:extLst>
          </p:cNvPr>
          <p:cNvSpPr/>
          <p:nvPr/>
        </p:nvSpPr>
        <p:spPr>
          <a:xfrm>
            <a:off x="4571496" y="3188006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R10</a:t>
            </a:r>
            <a:endParaRPr lang="en-US" sz="1400" b="1" dirty="0"/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689D3A12-42B6-1E36-4528-366BEFB85334}"/>
              </a:ext>
            </a:extLst>
          </p:cNvPr>
          <p:cNvSpPr/>
          <p:nvPr/>
        </p:nvSpPr>
        <p:spPr>
          <a:xfrm>
            <a:off x="6019800" y="3188006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R11</a:t>
            </a:r>
            <a:endParaRPr lang="en-US" sz="1400" b="1" dirty="0"/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89B8D338-A09F-0F8E-151A-41361E55AE23}"/>
              </a:ext>
            </a:extLst>
          </p:cNvPr>
          <p:cNvSpPr/>
          <p:nvPr/>
        </p:nvSpPr>
        <p:spPr>
          <a:xfrm>
            <a:off x="3124200" y="73761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4FB10E2C-D7C4-E2EC-2600-038C479E5386}"/>
              </a:ext>
            </a:extLst>
          </p:cNvPr>
          <p:cNvSpPr/>
          <p:nvPr/>
        </p:nvSpPr>
        <p:spPr>
          <a:xfrm>
            <a:off x="3123696" y="3182112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R9</a:t>
            </a:r>
            <a:endParaRPr lang="en-US" sz="1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E6ED04-EF36-4BF4-308F-1A60F92DCE85}"/>
              </a:ext>
            </a:extLst>
          </p:cNvPr>
          <p:cNvSpPr txBox="1"/>
          <p:nvPr/>
        </p:nvSpPr>
        <p:spPr>
          <a:xfrm>
            <a:off x="8610600" y="1233923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D59DA059-81CB-17AD-88C6-D5FB51E8F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57" y="2590800"/>
            <a:ext cx="8806492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Stabilization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BBE76F-8561-7DFC-255A-BB4B571E46F7}"/>
              </a:ext>
            </a:extLst>
          </p:cNvPr>
          <p:cNvSpPr txBox="1"/>
          <p:nvPr/>
        </p:nvSpPr>
        <p:spPr>
          <a:xfrm>
            <a:off x="1255651" y="1238361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7C852E-4F19-D3F5-A000-CCB4F8DAD52B}"/>
              </a:ext>
            </a:extLst>
          </p:cNvPr>
          <p:cNvSpPr txBox="1"/>
          <p:nvPr/>
        </p:nvSpPr>
        <p:spPr>
          <a:xfrm>
            <a:off x="2772741" y="1230882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6" name="TextBox 21">
            <a:extLst>
              <a:ext uri="{FF2B5EF4-FFF2-40B4-BE49-F238E27FC236}">
                <a16:creationId xmlns:a16="http://schemas.microsoft.com/office/drawing/2014/main" id="{B078848B-BCDB-88EA-9743-D0EE5028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5675" y="5627332"/>
            <a:ext cx="2670126" cy="338554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NPRR1234(c) – RIOO changes for End-Use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	 Industry Classification to Loads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4D1CF77-D3E1-9455-0AF7-7662D5A2896E}"/>
              </a:ext>
            </a:extLst>
          </p:cNvPr>
          <p:cNvSpPr/>
          <p:nvPr/>
        </p:nvSpPr>
        <p:spPr>
          <a:xfrm rot="21207155">
            <a:off x="2146016" y="4110276"/>
            <a:ext cx="5052986" cy="707886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Numerous projects are initiating in 2026</a:t>
            </a:r>
          </a:p>
          <a:p>
            <a:pPr algn="ctr"/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and will eventually have go-live targets </a:t>
            </a:r>
          </a:p>
        </p:txBody>
      </p:sp>
    </p:spTree>
    <p:extLst>
      <p:ext uri="{BB962C8B-B14F-4D97-AF65-F5344CB8AC3E}">
        <p14:creationId xmlns:p14="http://schemas.microsoft.com/office/powerpoint/2010/main" val="3349357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97022"/>
            <a:ext cx="8610600" cy="518318"/>
          </a:xfrm>
        </p:spPr>
        <p:txBody>
          <a:bodyPr/>
          <a:lstStyle/>
          <a:p>
            <a:r>
              <a:rPr lang="en-US" sz="2000" dirty="0"/>
              <a:t>Priority / Rank Recommendations for Revision Requests with Impacts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8750373"/>
              </p:ext>
            </p:extLst>
          </p:nvPr>
        </p:nvGraphicFramePr>
        <p:xfrm>
          <a:off x="89933" y="1078626"/>
          <a:ext cx="8955921" cy="2496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11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597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Revision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Comments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NPRR1214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Reliability Deployment Price Adder Fix to Provide Locational Price Signals, Reduce Uplift and Risk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TBD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$800k-$1.2M, 12-18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Impacted Systems: MMS, Settlements, Reporting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ERCOT requests a continued table at PRS due to RTC+B resource constraints and design concerns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6560372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PGRR127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Addition of Proposed Generation to the Planning Models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$20k-$4k, 3-4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Impacted System: RIOO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Regulatory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335518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165001"/>
              </p:ext>
            </p:extLst>
          </p:nvPr>
        </p:nvGraphicFramePr>
        <p:xfrm>
          <a:off x="3581400" y="861060"/>
          <a:ext cx="2133599" cy="291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4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Recommendations for…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xtBox 23"/>
          <p:cNvSpPr txBox="1">
            <a:spLocks noChangeArrowheads="1"/>
          </p:cNvSpPr>
          <p:nvPr/>
        </p:nvSpPr>
        <p:spPr bwMode="auto">
          <a:xfrm>
            <a:off x="2286000" y="5666080"/>
            <a:ext cx="5181600" cy="66172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u="sng" kern="0" dirty="0">
                <a:solidFill>
                  <a:srgbClr val="000000"/>
                </a:solidFill>
              </a:rPr>
              <a:t>PPL Rank Information</a:t>
            </a:r>
            <a:endParaRPr kumimoji="0" lang="en-US" sz="100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2025 Rank in Business Strategy 	= 4580	Next 2028 Rank in Business Strategy 	= 5110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2026 Rank in Business Strategy 	= 4820	</a:t>
            </a:r>
            <a:r>
              <a:rPr lang="en-US" sz="900" b="0" kern="0" dirty="0">
                <a:solidFill>
                  <a:schemeClr val="bg1"/>
                </a:solidFill>
              </a:rPr>
              <a:t>Next 2029 Rank in Business Strategy 	= 5300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2027 Rank in Business Strategy	= 4910	Next Rank in Regulatory 	= 430</a:t>
            </a:r>
          </a:p>
        </p:txBody>
      </p:sp>
    </p:spTree>
    <p:extLst>
      <p:ext uri="{BB962C8B-B14F-4D97-AF65-F5344CB8AC3E}">
        <p14:creationId xmlns:p14="http://schemas.microsoft.com/office/powerpoint/2010/main" val="135025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67056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Technology Working Group (TWG)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C7C0899-E457-4E0E-9843-38E0B3739B05}"/>
              </a:ext>
            </a:extLst>
          </p:cNvPr>
          <p:cNvSpPr txBox="1">
            <a:spLocks/>
          </p:cNvSpPr>
          <p:nvPr/>
        </p:nvSpPr>
        <p:spPr>
          <a:xfrm>
            <a:off x="381000" y="990600"/>
            <a:ext cx="7086600" cy="533400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Agenda for TWG meeting held on 12/18/2025: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Next TWG scheduled for 1/xx/2026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endParaRPr lang="en-US" sz="1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8CAF49-6BC7-828A-4DEE-A118AED61C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399" y="1447800"/>
            <a:ext cx="3979463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AEAF2-81C4-A617-EAAD-EEEE56CFB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486BB-41CA-E4E6-CAEE-127B3BD79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6096000" cy="518318"/>
          </a:xfrm>
        </p:spPr>
        <p:txBody>
          <a:bodyPr/>
          <a:lstStyle/>
          <a:p>
            <a:r>
              <a:rPr lang="en-US" sz="2400" dirty="0"/>
              <a:t>2026 Project Planning</a:t>
            </a:r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8358F5-3828-4B9E-EC40-3843134278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463F58A-7732-2C37-15DC-1F1BE0D5E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426766"/>
          </a:xfrm>
        </p:spPr>
        <p:txBody>
          <a:bodyPr lIns="91440" tIns="45720" rIns="91440" bIns="45720" anchor="t"/>
          <a:lstStyle/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ERCOT understands that Market Participants need lead time to implement changes in their systems for many Revision Requests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600" dirty="0"/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600" dirty="0"/>
              <a:t>Approved Revision Request Project Starts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NPRR936 – CRR Account Holder Limits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NPRR1188</a:t>
            </a:r>
            <a:r>
              <a:rPr lang="en-US" sz="1400" dirty="0"/>
              <a:t> – Implement Nodal Dispatch and Energy Settlement for Controllable Load Resources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NPRR1238 </a:t>
            </a:r>
            <a:r>
              <a:rPr lang="en-US" sz="1400" dirty="0"/>
              <a:t>–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1400" dirty="0"/>
              <a:t>Voluntary Registration of Loads with Curtailable Load Capabilities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NPRR1244</a:t>
            </a:r>
            <a:r>
              <a:rPr lang="en-US" sz="1400" dirty="0"/>
              <a:t> – Clarification of CLR Primary Frequency Response Responsibilities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NPRR1277</a:t>
            </a:r>
            <a:r>
              <a:rPr lang="en-US" sz="1400" dirty="0"/>
              <a:t> – Revisions to EAL Formula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NPRR1281</a:t>
            </a:r>
            <a:r>
              <a:rPr lang="en-US" sz="1400" dirty="0"/>
              <a:t> – Improvements to Alternate FFSS Resource Designation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NPRR1288 – Remove Multiple Month Transactions in CRR Auctions</a:t>
            </a:r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endParaRPr lang="en-US" sz="600" dirty="0"/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600" dirty="0"/>
              <a:t>Revision Request Projects with Potential for 2026 Implementation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NPRR1198</a:t>
            </a:r>
            <a:r>
              <a:rPr lang="en-US" sz="1400" dirty="0"/>
              <a:t> – Congestion Mitigation Using Topology Reconfigurations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NPRR1201 – Limitations on Resettlement Timeline &amp; Default Uplift Exposure Adj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NPRR1290 Phase 2 – Gap Resolutions and Clarifications for RTC+B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SCR818 Phase 2 – Changes to Incorporate GIC Modeling Data into Existing Modeling Applications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SCR829 – API for the NDCRC Application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SCR831 – Short Circuit Model Integration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endParaRPr lang="en-US" sz="600" dirty="0"/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600" dirty="0"/>
              <a:t>Other priority Review Request projects may start in 2026 with a future year Go-Live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DRRS (NPRR1309, NPRR1310), Residential Demand, Firming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011A24-F9C8-DB64-03B1-BBD752A8C332}"/>
              </a:ext>
            </a:extLst>
          </p:cNvPr>
          <p:cNvSpPr txBox="1"/>
          <p:nvPr/>
        </p:nvSpPr>
        <p:spPr>
          <a:xfrm>
            <a:off x="2590800" y="6337319"/>
            <a:ext cx="4413259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accent3">
                    <a:lumMod val="75000"/>
                  </a:schemeClr>
                </a:solidFill>
              </a:rPr>
              <a:t>Green Text: Deemed “High Priority” at Prioritization Workshop </a:t>
            </a:r>
          </a:p>
        </p:txBody>
      </p:sp>
    </p:spTree>
    <p:extLst>
      <p:ext uri="{BB962C8B-B14F-4D97-AF65-F5344CB8AC3E}">
        <p14:creationId xmlns:p14="http://schemas.microsoft.com/office/powerpoint/2010/main" val="94391854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http://schemas.microsoft.com/office/2006/metadata/properties"/>
    <ds:schemaRef ds:uri="c34af464-7aa1-4edd-9be4-83dffc1cb926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815394</TotalTime>
  <Words>935</Words>
  <Application>Microsoft Office PowerPoint</Application>
  <PresentationFormat>On-screen Show (4:3)</PresentationFormat>
  <Paragraphs>367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Courier New</vt:lpstr>
      <vt:lpstr>Wingdings</vt:lpstr>
      <vt:lpstr>1_Custom Design</vt:lpstr>
      <vt:lpstr>Office Theme</vt:lpstr>
      <vt:lpstr>Custom Design</vt:lpstr>
      <vt:lpstr>PowerPoint Presentation</vt:lpstr>
      <vt:lpstr>PowerPoint Presentation</vt:lpstr>
      <vt:lpstr>2025 Release Targets – Approved NPRRs / SCRs / xGRRs </vt:lpstr>
      <vt:lpstr>2026 Release Targets – Approved NPRRs / SCRs / xGRRs </vt:lpstr>
      <vt:lpstr>Priority / Rank Recommendations for Revision Requests with Impacts</vt:lpstr>
      <vt:lpstr>Technology Working Group (TWG)</vt:lpstr>
      <vt:lpstr>2026 Project Planning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Anderson, Troy</cp:lastModifiedBy>
  <cp:revision>3150</cp:revision>
  <cp:lastPrinted>2024-02-06T15:16:31Z</cp:lastPrinted>
  <dcterms:created xsi:type="dcterms:W3CDTF">2016-01-21T15:20:31Z</dcterms:created>
  <dcterms:modified xsi:type="dcterms:W3CDTF">2026-01-12T20:52:50Z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2023-07-13T14:03:21Z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aeb57a52-e3b6-4d9f-97b5-8553c941019a</vt:lpwstr>
  </property>
  <property fmtid="{D5CDD505-2E9C-101B-9397-08002B2CF9AE}" pid="9" name="MSIP_Label_7084cbda-52b8-46fb-a7b7-cb5bd465ed85_ContentBits">
    <vt:lpwstr>0</vt:lpwstr>
  </property>
</Properties>
</file>