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6"/>
  </p:notesMasterIdLst>
  <p:handoutMasterIdLst>
    <p:handoutMasterId r:id="rId37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7" r:id="rId15"/>
    <p:sldId id="266" r:id="rId16"/>
    <p:sldId id="290" r:id="rId17"/>
    <p:sldId id="288" r:id="rId18"/>
    <p:sldId id="287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309" r:id="rId34"/>
    <p:sldId id="264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77322" autoAdjust="0"/>
  </p:normalViewPr>
  <p:slideViewPr>
    <p:cSldViewPr showGuides="1">
      <p:cViewPr varScale="1">
        <p:scale>
          <a:sx n="116" d="100"/>
          <a:sy n="116" d="100"/>
        </p:scale>
        <p:origin x="3120" y="29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Same data with 10 years shown instead of 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November 2024 and November 2025. </a:t>
            </a:r>
            <a:r>
              <a:rPr lang="en-US" b="1" strike="noStrike" dirty="0"/>
              <a:t>Compared to last year, there are less instances of frequency hovering around the lower and higher deadbands.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71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November 2023 and November 2025.</a:t>
            </a:r>
            <a:r>
              <a:rPr lang="en-US" strike="noStrike" dirty="0"/>
              <a:t> Like the previous slide, compared to 2023, there are less instances of frequency around the deadbands.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1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48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trike="noStrike" baseline="0" dirty="0"/>
              <a:t>We did not make time error corrections in the month of November.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90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BAL-003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OP2018: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-843.17, </a:t>
            </a:r>
            <a:r>
              <a:rPr lang="en-US" baseline="0" dirty="0" err="1"/>
              <a:t>FRM_average</a:t>
            </a:r>
            <a:r>
              <a:rPr lang="en-US" baseline="0" dirty="0"/>
              <a:t> = -959.7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OP2019: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-811.14, </a:t>
            </a:r>
            <a:r>
              <a:rPr lang="en-US" baseline="0" dirty="0" err="1"/>
              <a:t>FRM_average</a:t>
            </a:r>
            <a:r>
              <a:rPr lang="en-US" baseline="0" dirty="0"/>
              <a:t> = -892.5</a:t>
            </a:r>
          </a:p>
          <a:p>
            <a:r>
              <a:rPr lang="en-US" baseline="0" dirty="0"/>
              <a:t>OP2020: FRO = -425.0, FRM median = -789.34, FRM average = -879.0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OP2021: FRO = -471.0, FRM median = -913.56, FRM average = -992.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OP2022: FRO = -412.0, FRM median = -1060.40, FRM average = -1153.4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OP2023: FRO = -463.0, FRM median = -1130.21, FRM average = -1302.7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OP2024: FRO = -395.0, FRM median = -1127.76, FRM average = -1264.3</a:t>
            </a:r>
          </a:p>
          <a:p>
            <a:r>
              <a:rPr lang="en-US" baseline="0" dirty="0"/>
              <a:t>OP2025: FRO = -455.0,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17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600" b="1" dirty="0">
                <a:solidFill>
                  <a:schemeClr val="tx2"/>
                </a:solidFill>
              </a:rPr>
              <a:t>Total Energy: 35,121,541 </a:t>
            </a:r>
            <a:r>
              <a:rPr lang="en-US" sz="1800" b="1" dirty="0">
                <a:solidFill>
                  <a:schemeClr val="accent2"/>
                </a:solidFill>
              </a:rPr>
              <a:t>MWh – Decrease in total energy compared to last month</a:t>
            </a:r>
            <a:endParaRPr lang="en-US" sz="1800" b="1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800" b="1" dirty="0">
                <a:solidFill>
                  <a:schemeClr val="tx2"/>
                </a:solidFill>
              </a:rPr>
              <a:t>Wind Energy: 9,609,890 </a:t>
            </a:r>
            <a:r>
              <a:rPr lang="en-US" sz="1200" b="1" dirty="0">
                <a:solidFill>
                  <a:schemeClr val="accent2"/>
                </a:solidFill>
              </a:rPr>
              <a:t>MWH – Increase in total energy from wind compared to last month</a:t>
            </a: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600" b="1" dirty="0">
                <a:solidFill>
                  <a:schemeClr val="tx2"/>
                </a:solidFill>
              </a:rPr>
              <a:t>Percent Energy from Wind: 27.36% </a:t>
            </a:r>
            <a:r>
              <a:rPr lang="en-US" sz="2800" b="1" dirty="0"/>
              <a:t>o</a:t>
            </a:r>
            <a:r>
              <a:rPr lang="en-US" sz="1200" b="1" i="0" u="none" strike="noStrike" dirty="0">
                <a:effectLst/>
                <a:latin typeface="Arial" panose="020B0604020202020204" pitchFamily="34" charset="0"/>
              </a:rPr>
              <a:t>f total energy was provided by wind generation</a:t>
            </a:r>
            <a:endParaRPr lang="en-US" sz="10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600" b="1" dirty="0">
                <a:solidFill>
                  <a:schemeClr val="tx2"/>
                </a:solidFill>
              </a:rPr>
              <a:t>Solar Energy: 4,656,344 </a:t>
            </a:r>
            <a:r>
              <a:rPr lang="en-US" sz="1200" b="1" i="0" dirty="0">
                <a:solidFill>
                  <a:schemeClr val="accent2"/>
                </a:solidFill>
              </a:rPr>
              <a:t>MWh – Decrease in total energy from Solar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600" b="1" dirty="0">
                <a:solidFill>
                  <a:schemeClr val="tx2"/>
                </a:solidFill>
              </a:rPr>
              <a:t>Percent Energy from Solar: 13.26% </a:t>
            </a:r>
            <a:r>
              <a:rPr lang="en-US" sz="1200" b="1" i="0" u="none" strike="noStrike" dirty="0">
                <a:effectLst/>
                <a:latin typeface="Arial" panose="020B0604020202020204" pitchFamily="34" charset="0"/>
              </a:rPr>
              <a:t>of total energy was provided by solar generation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Minimum Inertia</a:t>
            </a:r>
            <a:r>
              <a:rPr lang="en-US" strike="noStrike" baseline="0" dirty="0"/>
              <a:t> in November 2025 = </a:t>
            </a:r>
            <a:r>
              <a:rPr lang="en-US" sz="1200" dirty="0">
                <a:solidFill>
                  <a:schemeClr val="tx2"/>
                </a:solidFill>
              </a:rPr>
              <a:t>146,852 MW*s  on Nov. 4th </a:t>
            </a:r>
            <a:endParaRPr lang="en-US" strike="noStrik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Historical Overall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trike="noStrike" baseline="0" dirty="0"/>
            </a:br>
            <a:r>
              <a:rPr lang="en-US" strike="noStrike" baseline="0" dirty="0"/>
              <a:t>November Data: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Mean: 189,849 MW*s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Max: 260,206 MW*s  on Nov. 19th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Min: 146,852 MW*s  on Nov. 4th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Summary of ERCOT inertia for the previous 10 years. Lowest inertia this year was on March 18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box, the central mark (red line) is the median, the edges of the box (in blue) are the 25th and 75th percentiles, the whiskers correspond to +/- 2.7 sigma (i.e., represent 99.3% coverage, assuming the data are normally distributed. The corresponding lowest inertia in each year is given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circle on each boxplot is showing inertia during time when highest portion of load was served by wind/solar generation in that year.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(add </a:t>
            </a:r>
            <a:r>
              <a:rPr lang="en-US" dirty="0" err="1"/>
              <a:t>ffr</a:t>
            </a:r>
            <a:r>
              <a:rPr lang="en-US"/>
              <a:t>)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AC51D-6DAA-4455-8EA7-D54B64909A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986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1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trike="noStrike" baseline="0" dirty="0"/>
              <a:t>CPS1 Score is 174.97%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trike="noStrik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trike="noStrike" baseline="0" dirty="0"/>
              <a:t>Zero outliers over 180%: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30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CPS1 score is above 160% for all 15-minute intervals.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12 month rolling average CPS1 score is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176.63%</a:t>
            </a:r>
            <a:r>
              <a:rPr lang="en-US" sz="1200" b="0" dirty="0">
                <a:solidFill>
                  <a:schemeClr val="accent2"/>
                </a:solidFill>
              </a:rPr>
              <a:t> </a:t>
            </a:r>
            <a:r>
              <a:rPr lang="en-US" dirty="0"/>
              <a:t>which is in line with expectations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u="none" strike="noStrike" dirty="0">
                <a:solidFill>
                  <a:srgbClr val="FF0000"/>
                </a:solidFill>
              </a:rPr>
              <a:t>Daily RMS1 frequency by year is lower compared to 2024.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strike="sngStrike" dirty="0">
              <a:solidFill>
                <a:schemeClr val="accent2"/>
              </a:solidFill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2025 Stats: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14.49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10.55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 </a:t>
            </a:r>
            <a:r>
              <a:rPr lang="en-US" sz="1600" b="1" dirty="0">
                <a:solidFill>
                  <a:schemeClr val="accent2"/>
                </a:solidFill>
              </a:rPr>
              <a:t>20.14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A More granular look at last 15 years of RMS1 by Month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11.93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600" dirty="0" err="1"/>
              <a:t>mHz</a:t>
            </a:r>
            <a:r>
              <a:rPr lang="en-US" sz="1600" dirty="0"/>
              <a:t> on avg for November 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1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9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2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6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1" y="3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1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40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ERCOT Frequency Control Report</a:t>
            </a:r>
          </a:p>
          <a:p>
            <a:r>
              <a:rPr lang="en-US" b="1" dirty="0"/>
              <a:t>November 2025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January 21</a:t>
            </a:r>
            <a:r>
              <a:rPr lang="en-US" baseline="30000" dirty="0"/>
              <a:t>st</a:t>
            </a:r>
            <a:r>
              <a:rPr lang="en-US" dirty="0"/>
              <a:t> , 2026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2D5426-0A6D-D4B5-93D2-E37E89965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47260" y="914400"/>
            <a:ext cx="7125679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FC5BB2-6038-A60A-15C0-DE568A07D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0326" y="838200"/>
            <a:ext cx="7219547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E4BC4B-C7EB-D298-B5A3-93936C81E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96355" y="838200"/>
            <a:ext cx="7227489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Correction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Daily Time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CC2923-52C0-8C3F-B2A1-6FDFBA746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48728" y="914400"/>
            <a:ext cx="7122743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 Log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have been no time error corrections since December 2016</a:t>
            </a:r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BAL-003 Performance</a:t>
            </a:r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807"/>
            <a:ext cx="78867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dirty="0">
                <a:solidFill>
                  <a:schemeClr val="tx1"/>
                </a:solidFill>
              </a:rPr>
              <a:t>Op. Year 2024 BAL-003 Selected Events –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8093BF-5266-EEF9-733F-1E97CE62B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981200"/>
            <a:ext cx="78867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2024 BAL-003 FRM Performance -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4FA297-1371-ABEB-DEAE-6A4584BD6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286" y="1676400"/>
            <a:ext cx="7451910" cy="1066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C17786-4680-B9C2-54BA-2EB7D8A105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7" b="10116"/>
          <a:stretch>
            <a:fillRect/>
          </a:stretch>
        </p:blipFill>
        <p:spPr>
          <a:xfrm>
            <a:off x="990292" y="3505200"/>
            <a:ext cx="7544108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/>
              <a:t>Summary of November 2025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60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CPS1: </a:t>
            </a:r>
            <a:r>
              <a:rPr lang="en-US" sz="1800" b="1" dirty="0">
                <a:solidFill>
                  <a:schemeClr val="accent2"/>
                </a:solidFill>
              </a:rPr>
              <a:t> 184.08%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CPS1 12-Month Rolling Average: </a:t>
            </a:r>
            <a:r>
              <a:rPr lang="en-US" sz="1800" b="1" dirty="0">
                <a:solidFill>
                  <a:schemeClr val="accent2"/>
                </a:solidFill>
              </a:rPr>
              <a:t>176.63%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0</a:t>
            </a:r>
            <a:r>
              <a:rPr lang="en-US" sz="1800" dirty="0">
                <a:solidFill>
                  <a:schemeClr val="tx2"/>
                </a:solidFill>
              </a:rPr>
              <a:t> BAAL Exceedance(s)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0 </a:t>
            </a:r>
            <a:r>
              <a:rPr lang="en-US" sz="1800" dirty="0">
                <a:solidFill>
                  <a:schemeClr val="tx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2"/>
                </a:solidFill>
              </a:rPr>
              <a:t>BAAL-003 Events have updated through 2024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2"/>
                </a:solidFill>
              </a:rPr>
              <a:t>2024 BAAL-003 FRM Performance: </a:t>
            </a:r>
            <a:r>
              <a:rPr lang="en-US" sz="1800" b="1" dirty="0">
                <a:solidFill>
                  <a:schemeClr val="tx2"/>
                </a:solidFill>
              </a:rPr>
              <a:t>-1127.76</a:t>
            </a: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80" y="1524000"/>
            <a:ext cx="4516821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2"/>
                </a:solidFill>
              </a:rPr>
              <a:t>2025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 14.49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 10.55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 </a:t>
            </a:r>
            <a:r>
              <a:rPr lang="en-US" sz="1600" b="1" dirty="0">
                <a:solidFill>
                  <a:schemeClr val="accent2"/>
                </a:solidFill>
              </a:rPr>
              <a:t> 20.14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Energy Statistics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Total Energy: </a:t>
            </a:r>
            <a:r>
              <a:rPr lang="en-US" sz="1600" b="1" dirty="0">
                <a:solidFill>
                  <a:schemeClr val="tx2"/>
                </a:solidFill>
              </a:rPr>
              <a:t>35,121,541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MWh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Wind Energy: </a:t>
            </a:r>
            <a:r>
              <a:rPr lang="en-US" sz="1600" b="1" dirty="0">
                <a:solidFill>
                  <a:schemeClr val="tx2"/>
                </a:solidFill>
              </a:rPr>
              <a:t>9,609,890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MWh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Percent Energy from Wind: </a:t>
            </a:r>
            <a:r>
              <a:rPr lang="en-US" sz="1600" b="1" dirty="0">
                <a:solidFill>
                  <a:schemeClr val="tx2"/>
                </a:solidFill>
              </a:rPr>
              <a:t>27.36%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Solar Energy: </a:t>
            </a:r>
            <a:r>
              <a:rPr lang="en-US" sz="1600" b="1" dirty="0">
                <a:solidFill>
                  <a:schemeClr val="tx2"/>
                </a:solidFill>
              </a:rPr>
              <a:t>4,656,344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MWh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Percent Energy from Solar: </a:t>
            </a:r>
            <a:r>
              <a:rPr lang="en-US" sz="1600" b="1" dirty="0">
                <a:solidFill>
                  <a:schemeClr val="tx2"/>
                </a:solidFill>
              </a:rPr>
              <a:t>13.26%</a:t>
            </a:r>
          </a:p>
          <a:p>
            <a:r>
              <a:rPr lang="en-US" sz="1800" dirty="0">
                <a:solidFill>
                  <a:schemeClr val="tx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Mean: 189,849 MW*s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Max: 260,206 MW*s  on Nov. 19th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Min: 146,852 MW*s  on Nov. 4th </a:t>
            </a:r>
          </a:p>
          <a:p>
            <a:pPr marL="457200" lvl="1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Energy Statistics</a:t>
            </a:r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D8064A-58FF-C768-2F43-F1BFB273A2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952499"/>
            <a:ext cx="8458200" cy="518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1C28EF-6A53-9856-A478-3BC1C2DF4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914400"/>
            <a:ext cx="8458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5B0A22-0F04-A9D2-CDF6-4B81265BC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990600"/>
            <a:ext cx="8458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FC4086-F352-D5B7-A238-65587258A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914400"/>
            <a:ext cx="8458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AEB34F-E604-B8B2-4D56-1B64415E3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914400"/>
            <a:ext cx="8458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System Inertia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Minimum System Inertia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8B2005-89AF-721B-771F-0D87ADA18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914400"/>
            <a:ext cx="8458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ERCOT Inertia 2015-2025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152CB6BC-FC26-5518-1EA0-6E2A4581D5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6137498"/>
              </p:ext>
            </p:extLst>
          </p:nvPr>
        </p:nvGraphicFramePr>
        <p:xfrm>
          <a:off x="674396" y="3611819"/>
          <a:ext cx="7936204" cy="2590800"/>
        </p:xfrm>
        <a:graphic>
          <a:graphicData uri="http://schemas.openxmlformats.org/drawingml/2006/table">
            <a:tbl>
              <a:tblPr firstRow="1" firstCol="1" bandRow="1"/>
              <a:tblGrid>
                <a:gridCol w="907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64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58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3747386856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1213167570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699129918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2588350289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1781203599"/>
                    </a:ext>
                  </a:extLst>
                </a:gridCol>
              </a:tblGrid>
              <a:tr h="8732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 and Time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11/25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4/10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10/27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4:00 AM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11/03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3:30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3/27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05/01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04/18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03/18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12:00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6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 synch. Inertia (GW*s)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1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load at minimum synch. Inertia (MW)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27,190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27,831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28,425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28,397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29,883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30,679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32,599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35,799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37,297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37,297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48,973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1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Non-synch. Gen. in % of System Load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sz="1100" b="1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54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53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02C5A70-7683-17E9-62D2-3B149DDD4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397" y="990600"/>
            <a:ext cx="7936204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631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CPS1, BAAL, &amp; RMS1</a:t>
            </a:r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Hourly CPS1 by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D48168-F4E4-31E1-766E-CCF7FC6D0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838200"/>
            <a:ext cx="8381999" cy="533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3311E7-7EDD-8821-E1C7-AA51B960C8EE}"/>
              </a:ext>
            </a:extLst>
          </p:cNvPr>
          <p:cNvSpPr txBox="1"/>
          <p:nvPr/>
        </p:nvSpPr>
        <p:spPr>
          <a:xfrm>
            <a:off x="5867400" y="5802868"/>
            <a:ext cx="28956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Nov-25 CPS1 (%): 184.08</a:t>
            </a:r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BAAL Exceedances &amp; 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were 0 BAAL exceedance(s) in November.</a:t>
            </a:r>
          </a:p>
          <a:p>
            <a:pPr marL="0" indent="0">
              <a:buNone/>
            </a:pPr>
            <a:endParaRPr lang="en-US" sz="1600" dirty="0">
              <a:highlight>
                <a:srgbClr val="FFFF00"/>
              </a:highlight>
            </a:endParaRPr>
          </a:p>
          <a:p>
            <a:pPr marL="457200" lvl="1" indent="0">
              <a:buNone/>
            </a:pPr>
            <a:endParaRPr lang="en-US" sz="2000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0E55C8-5439-C5C9-8EEB-8F332A67425D}"/>
              </a:ext>
            </a:extLst>
          </p:cNvPr>
          <p:cNvSpPr txBox="1"/>
          <p:nvPr/>
        </p:nvSpPr>
        <p:spPr>
          <a:xfrm>
            <a:off x="5715000" y="502841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Nov-25 CPS1 (%): 184.08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6EECC5-6DA6-6F18-CD86-89ABC4EBC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59497" y="914399"/>
            <a:ext cx="7225005" cy="5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12-Month Rolling Average CPS1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4E8891-D876-B072-603D-D87963551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867270"/>
            <a:ext cx="8458200" cy="53049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943458-2884-33DE-06FF-723C65B35324}"/>
              </a:ext>
            </a:extLst>
          </p:cNvPr>
          <p:cNvSpPr txBox="1"/>
          <p:nvPr/>
        </p:nvSpPr>
        <p:spPr>
          <a:xfrm>
            <a:off x="5107781" y="867270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Current 12-Month Rolling Average: 176.63%</a:t>
            </a:r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9142AA-EC02-92FE-5DB5-28207AC8A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838200"/>
            <a:ext cx="8458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3E451-4FF8-82CE-4792-0C9A99A89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38436" y="838201"/>
            <a:ext cx="7343328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127486</TotalTime>
  <Words>1001</Words>
  <Application>Microsoft Office PowerPoint</Application>
  <PresentationFormat>On-screen Show (4:3)</PresentationFormat>
  <Paragraphs>235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Cambria</vt:lpstr>
      <vt:lpstr>Times New Roman</vt:lpstr>
      <vt:lpstr>1_Custom Design</vt:lpstr>
      <vt:lpstr>Office Theme</vt:lpstr>
      <vt:lpstr>Custom Design</vt:lpstr>
      <vt:lpstr>PowerPoint Presentation</vt:lpstr>
      <vt:lpstr>Summary of November 2025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2024 BAL-003 Selected Events – Update</vt:lpstr>
      <vt:lpstr>Op. Year 2024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ERCOT Inertia 2015-2025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McDowell, Matthew</cp:lastModifiedBy>
  <cp:revision>1916</cp:revision>
  <cp:lastPrinted>2016-01-21T20:53:15Z</cp:lastPrinted>
  <dcterms:created xsi:type="dcterms:W3CDTF">2016-01-21T15:20:31Z</dcterms:created>
  <dcterms:modified xsi:type="dcterms:W3CDTF">2026-01-21T08:00:13Z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2023-07-20T20:05:58Z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4bb8b6c0-eb8f-4d74-95a4-9b16df83a852</vt:lpwstr>
  </property>
  <property fmtid="{D5CDD505-2E9C-101B-9397-08002B2CF9AE}" pid="9" name="MSIP_Label_7084cbda-52b8-46fb-a7b7-cb5bd465ed85_ContentBits">
    <vt:lpwstr>0</vt:lpwstr>
  </property>
</Properties>
</file>