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7322" autoAdjust="0"/>
  </p:normalViewPr>
  <p:slideViewPr>
    <p:cSldViewPr showGuides="1">
      <p:cViewPr varScale="1">
        <p:scale>
          <a:sx n="115" d="100"/>
          <a:sy n="115" d="100"/>
        </p:scale>
        <p:origin x="3120" y="29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</a:t>
            </a:r>
            <a:r>
              <a:rPr lang="en-US" dirty="0" err="1"/>
              <a:t>Decemberber</a:t>
            </a:r>
            <a:r>
              <a:rPr lang="en-US" dirty="0"/>
              <a:t> 2024 and December 2025. </a:t>
            </a:r>
            <a:r>
              <a:rPr lang="en-US" b="1" strike="noStrike" dirty="0"/>
              <a:t>Compared to last year, there are slightly less instances of frequency hovering around the lower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December 2023 and December 2025.</a:t>
            </a:r>
            <a:r>
              <a:rPr lang="en-US" strike="noStrike" dirty="0"/>
              <a:t> Like the previous slide, compared to 2023,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trike="noStrike" baseline="0" dirty="0"/>
              <a:t>We did not make time error corrections in the month of December.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-412.0,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-463.0, FRM median = -1130.21, FRM average = -1302.7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OP2024: FRO = -395.0, FRM median = -1127.76, FRM average = -1264.3</a:t>
            </a:r>
          </a:p>
          <a:p>
            <a:r>
              <a:rPr lang="en-US" baseline="0" dirty="0"/>
              <a:t>OP2025: FRO = -455.0,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37,923,327</a:t>
            </a:r>
            <a:r>
              <a:rPr lang="en-US" sz="1800" b="1" dirty="0">
                <a:effectLst/>
              </a:rPr>
              <a:t> </a:t>
            </a:r>
            <a:r>
              <a:rPr lang="en-US" sz="2800" b="1" dirty="0"/>
              <a:t>  </a:t>
            </a:r>
            <a:r>
              <a:rPr lang="en-US" sz="1800" b="1" dirty="0">
                <a:solidFill>
                  <a:schemeClr val="accent2"/>
                </a:solidFill>
              </a:rPr>
              <a:t>MWh – Increase in total energy compared to last month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10,292,661</a:t>
            </a:r>
            <a:r>
              <a:rPr lang="en-US" sz="1800" b="1" dirty="0">
                <a:effectLst/>
              </a:rPr>
              <a:t> </a:t>
            </a:r>
            <a:r>
              <a:rPr lang="en-US" sz="2800" b="1" dirty="0"/>
              <a:t>  </a:t>
            </a:r>
            <a:r>
              <a:rPr lang="en-US" sz="1200" b="1" dirty="0">
                <a:solidFill>
                  <a:schemeClr val="accent2"/>
                </a:solidFill>
              </a:rPr>
              <a:t>MWH – Increase in total energy from wind compared to last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27.14%</a:t>
            </a:r>
            <a:r>
              <a:rPr lang="en-US" sz="2800" b="1" dirty="0"/>
              <a:t> o</a:t>
            </a:r>
            <a:r>
              <a:rPr lang="en-US" sz="1200" b="1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dirty="0">
                <a:solidFill>
                  <a:schemeClr val="accent2"/>
                </a:solidFill>
              </a:rPr>
              <a:t>4,055,013MWh – Decrease in total energy from Solar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10.69%</a:t>
            </a:r>
            <a:r>
              <a:rPr lang="en-US" sz="2800" b="1" dirty="0"/>
              <a:t> </a:t>
            </a:r>
            <a:r>
              <a:rPr lang="en-US" sz="1200" b="1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Minimum Inertia</a:t>
            </a:r>
            <a:r>
              <a:rPr lang="en-US" strike="noStrike" baseline="0" dirty="0"/>
              <a:t> in October 2025 = 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155,605</a:t>
            </a:r>
            <a:r>
              <a:rPr lang="en-US" sz="2800" dirty="0"/>
              <a:t>  </a:t>
            </a:r>
            <a:r>
              <a:rPr lang="en-US" sz="1800" b="1" strike="noStrike" dirty="0">
                <a:solidFill>
                  <a:schemeClr val="accent2"/>
                </a:solidFill>
              </a:rPr>
              <a:t>MW*s</a:t>
            </a:r>
            <a:r>
              <a:rPr lang="en-US" sz="18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800" strike="noStrike" dirty="0">
                <a:solidFill>
                  <a:schemeClr val="accent2"/>
                </a:solidFill>
              </a:rPr>
              <a:t>on December 19</a:t>
            </a:r>
            <a:r>
              <a:rPr lang="en-US" sz="18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800" strike="noStrike" dirty="0">
                <a:solidFill>
                  <a:schemeClr val="accent2"/>
                </a:solidFill>
              </a:rPr>
              <a:t>  </a:t>
            </a: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trike="noStrike" baseline="0" dirty="0"/>
            </a:br>
            <a:r>
              <a:rPr lang="en-US" sz="1200" strike="noStrike" dirty="0">
                <a:solidFill>
                  <a:schemeClr val="accent2"/>
                </a:solidFill>
              </a:rPr>
              <a:t>December</a:t>
            </a:r>
            <a:r>
              <a:rPr lang="en-US" strike="noStrike" baseline="0" dirty="0"/>
              <a:t>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205,014</a:t>
            </a:r>
            <a:r>
              <a:rPr lang="en-US" sz="2800" dirty="0">
                <a:effectLst/>
              </a:rPr>
              <a:t>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Max: 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282,235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600" strike="noStrike" dirty="0">
                <a:solidFill>
                  <a:schemeClr val="accent2"/>
                </a:solidFill>
              </a:rPr>
              <a:t>on December 1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st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Min: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155,605</a:t>
            </a:r>
            <a:r>
              <a:rPr lang="en-US" dirty="0">
                <a:effectLst/>
              </a:rPr>
              <a:t>  </a:t>
            </a:r>
            <a:r>
              <a:rPr lang="en-US" sz="1800" dirty="0">
                <a:effectLst/>
              </a:rPr>
              <a:t> 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on December 19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inertia for the previous 10 years. Lowest inertia this year was on March 18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(add </a:t>
            </a:r>
            <a:r>
              <a:rPr lang="en-US" dirty="0" err="1"/>
              <a:t>ffr</a:t>
            </a:r>
            <a:r>
              <a:rPr lang="en-US"/>
              <a:t>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CPS1 Score is 184.66%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CPS1 score is above 160%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177.16%</a:t>
            </a:r>
            <a:r>
              <a:rPr lang="en-US" sz="1200" b="0" dirty="0">
                <a:solidFill>
                  <a:schemeClr val="accent2"/>
                </a:solidFill>
                <a:highlight>
                  <a:srgbClr val="FFFF00"/>
                </a:highlight>
              </a:rPr>
              <a:t> </a:t>
            </a:r>
            <a:r>
              <a:rPr lang="en-US" dirty="0"/>
              <a:t>which is in line with expectations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dirty="0">
                <a:solidFill>
                  <a:srgbClr val="FF0000"/>
                </a:solidFill>
              </a:rPr>
              <a:t>Daily RMS1 frequency by year is lower compared to 2024.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2025 Stats: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14.25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09.44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20.14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11.7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December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December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January 21</a:t>
            </a:r>
            <a:r>
              <a:rPr lang="en-US" baseline="30000" dirty="0"/>
              <a:t>st</a:t>
            </a:r>
            <a:r>
              <a:rPr lang="en-US" dirty="0"/>
              <a:t> , 2026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D5426-0A6D-D4B5-93D2-E37E89965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C5BB2-6038-A60A-15C0-DE568A07D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4581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4BC4B-C7EB-D298-B5A3-93936C81E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4581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C2923-52C0-8C3F-B2A1-6FDFBA746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8728" y="914400"/>
            <a:ext cx="712274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2024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093BF-5266-EEF9-733F-1E97CE62B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981200"/>
            <a:ext cx="78867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2024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FA297-1371-ABEB-DEAE-6A4584BD6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6" y="1676400"/>
            <a:ext cx="745191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C17786-4680-B9C2-54BA-2EB7D8A10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" b="10116"/>
          <a:stretch>
            <a:fillRect/>
          </a:stretch>
        </p:blipFill>
        <p:spPr>
          <a:xfrm>
            <a:off x="990292" y="3505200"/>
            <a:ext cx="754410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December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 184.66%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177.16%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2024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2024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-1127.76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2025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 14.25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 9.44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 20.13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lang="en-US" sz="1600" b="1" dirty="0">
                <a:solidFill>
                  <a:schemeClr val="tx2"/>
                </a:solidFill>
              </a:rPr>
              <a:t>37,923,327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dirty="0">
                <a:solidFill>
                  <a:schemeClr val="tx2"/>
                </a:solidFill>
              </a:rPr>
              <a:t>10,292,661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27.14%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4,055,013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10.69%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</a:t>
            </a:r>
            <a:r>
              <a:rPr lang="en-US" sz="1600" b="1" dirty="0">
                <a:solidFill>
                  <a:schemeClr val="tx2"/>
                </a:solidFill>
              </a:rPr>
              <a:t>205,014</a:t>
            </a:r>
            <a:r>
              <a:rPr lang="en-US" sz="1600" dirty="0">
                <a:solidFill>
                  <a:schemeClr val="tx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</a:t>
            </a:r>
            <a:r>
              <a:rPr lang="en-US" sz="1600" b="1" dirty="0">
                <a:solidFill>
                  <a:schemeClr val="tx2"/>
                </a:solidFill>
              </a:rPr>
              <a:t>282,235 </a:t>
            </a:r>
            <a:r>
              <a:rPr lang="en-US" sz="1600" dirty="0">
                <a:solidFill>
                  <a:schemeClr val="tx2"/>
                </a:solidFill>
              </a:rPr>
              <a:t>MW*s on December 1</a:t>
            </a:r>
            <a:r>
              <a:rPr lang="en-US" sz="1600" baseline="30000" dirty="0">
                <a:solidFill>
                  <a:schemeClr val="tx2"/>
                </a:solidFill>
              </a:rPr>
              <a:t>st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</a:t>
            </a:r>
            <a:r>
              <a:rPr lang="en-US" sz="1600" b="1" dirty="0">
                <a:solidFill>
                  <a:schemeClr val="tx2"/>
                </a:solidFill>
              </a:rPr>
              <a:t>155,605 </a:t>
            </a:r>
            <a:r>
              <a:rPr lang="en-US" sz="1600" dirty="0">
                <a:solidFill>
                  <a:schemeClr val="tx2"/>
                </a:solidFill>
              </a:rPr>
              <a:t>MW*s on December 19</a:t>
            </a:r>
            <a:r>
              <a:rPr lang="en-US" sz="1600" baseline="30000" dirty="0">
                <a:solidFill>
                  <a:schemeClr val="tx2"/>
                </a:solidFill>
              </a:rPr>
              <a:t>th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8064A-58FF-C768-2F43-F1BFB273A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399"/>
            <a:ext cx="8458200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C28EF-6A53-9856-A478-3BC1C2DF4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B0A22-0F04-A9D2-CDF6-4B81265BC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90600"/>
            <a:ext cx="8458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C4086-F352-D5B7-A238-65587258A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EB34F-E604-B8B2-4D56-1B64415E3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B2005-89AF-721B-771F-0D87ADA18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2015-2025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137498"/>
              </p:ext>
            </p:extLst>
          </p:nvPr>
        </p:nvGraphicFramePr>
        <p:xfrm>
          <a:off x="674396" y="3611819"/>
          <a:ext cx="7936204" cy="2590800"/>
        </p:xfrm>
        <a:graphic>
          <a:graphicData uri="http://schemas.openxmlformats.org/drawingml/2006/table">
            <a:tbl>
              <a:tblPr firstRow="1" firstCol="1" bandRow="1"/>
              <a:tblGrid>
                <a:gridCol w="90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58835028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781203599"/>
                    </a:ext>
                  </a:extLst>
                </a:gridCol>
              </a:tblGrid>
              <a:tr h="8732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48,973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95A431A-E251-382B-3250-97AF3A0D3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6" y="762000"/>
            <a:ext cx="7936204" cy="28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D48168-F4E4-31E1-766E-CCF7FC6D0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382000" cy="533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867400" y="5802868"/>
            <a:ext cx="2895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Dec-25 CPS1 (%): 184.66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December.</a:t>
            </a:r>
          </a:p>
          <a:p>
            <a:pPr marL="0" indent="0"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5715000" y="502841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Dec-25 CPS1 (%): 184.66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C6BAF-9468-080A-A54E-F9275E668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72173"/>
            <a:ext cx="8288123" cy="53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4E8891-D876-B072-603D-D87963551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1" y="867270"/>
            <a:ext cx="8420100" cy="53049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5107781" y="86727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177.16%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142AA-EC02-92FE-5DB5-28207AC8A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3E451-4FF8-82CE-4792-0C9A99A89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1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128353</TotalTime>
  <Words>973</Words>
  <Application>Microsoft Office PowerPoint</Application>
  <PresentationFormat>On-screen Show (4:3)</PresentationFormat>
  <Paragraphs>233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December 2025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2024 BAL-003 Selected Events – Update</vt:lpstr>
      <vt:lpstr>Op. Year 2024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2015-2025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McDowell, Matthew</cp:lastModifiedBy>
  <cp:revision>1911</cp:revision>
  <cp:lastPrinted>2016-01-21T20:53:15Z</cp:lastPrinted>
  <dcterms:created xsi:type="dcterms:W3CDTF">2016-01-21T15:20:31Z</dcterms:created>
  <dcterms:modified xsi:type="dcterms:W3CDTF">2026-01-21T09:23:28Z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