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257" r:id="rId8"/>
    <p:sldId id="265" r:id="rId9"/>
    <p:sldId id="268" r:id="rId10"/>
    <p:sldId id="266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90129" autoAdjust="0"/>
  </p:normalViewPr>
  <p:slideViewPr>
    <p:cSldViewPr showGuides="1">
      <p:cViewPr varScale="1">
        <p:scale>
          <a:sx n="49" d="100"/>
          <a:sy n="49" d="100"/>
        </p:scale>
        <p:origin x="240" y="25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Sheet1!$B$28:$B$39</c:f>
              <c:numCache>
                <c:formatCode>General</c:formatCode>
                <c:ptCount val="12"/>
                <c:pt idx="0">
                  <c:v>0.23</c:v>
                </c:pt>
                <c:pt idx="1">
                  <c:v>0.25</c:v>
                </c:pt>
                <c:pt idx="2">
                  <c:v>0.25</c:v>
                </c:pt>
                <c:pt idx="3">
                  <c:v>0.23</c:v>
                </c:pt>
                <c:pt idx="4">
                  <c:v>0.37</c:v>
                </c:pt>
                <c:pt idx="5">
                  <c:v>0.27</c:v>
                </c:pt>
                <c:pt idx="6">
                  <c:v>0.38</c:v>
                </c:pt>
                <c:pt idx="7">
                  <c:v>0.32</c:v>
                </c:pt>
                <c:pt idx="8">
                  <c:v>0.32</c:v>
                </c:pt>
                <c:pt idx="9">
                  <c:v>0.36</c:v>
                </c:pt>
                <c:pt idx="10">
                  <c:v>0.36</c:v>
                </c:pt>
                <c:pt idx="11">
                  <c:v>0.41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Sheet1!$C$28:$C$39</c:f>
              <c:numCache>
                <c:formatCode>General</c:formatCode>
                <c:ptCount val="12"/>
                <c:pt idx="0">
                  <c:v>0.79</c:v>
                </c:pt>
                <c:pt idx="1">
                  <c:v>0.99</c:v>
                </c:pt>
                <c:pt idx="2">
                  <c:v>1.31</c:v>
                </c:pt>
                <c:pt idx="3">
                  <c:v>1.17</c:v>
                </c:pt>
                <c:pt idx="4">
                  <c:v>1.07</c:v>
                </c:pt>
                <c:pt idx="5">
                  <c:v>0.96</c:v>
                </c:pt>
                <c:pt idx="6">
                  <c:v>1.0900000000000001</c:v>
                </c:pt>
                <c:pt idx="7">
                  <c:v>2.31</c:v>
                </c:pt>
                <c:pt idx="8">
                  <c:v>2.12</c:v>
                </c:pt>
                <c:pt idx="9">
                  <c:v>2.11</c:v>
                </c:pt>
                <c:pt idx="10">
                  <c:v>2.11</c:v>
                </c:pt>
                <c:pt idx="11">
                  <c:v>1.76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Sheet1!$D$28:$D$39</c:f>
              <c:numCache>
                <c:formatCode>General</c:formatCode>
                <c:ptCount val="12"/>
                <c:pt idx="0">
                  <c:v>0.37</c:v>
                </c:pt>
                <c:pt idx="1">
                  <c:v>0.39</c:v>
                </c:pt>
                <c:pt idx="2">
                  <c:v>0.4</c:v>
                </c:pt>
                <c:pt idx="3">
                  <c:v>0.41</c:v>
                </c:pt>
                <c:pt idx="4">
                  <c:v>0.59</c:v>
                </c:pt>
                <c:pt idx="5">
                  <c:v>0.43</c:v>
                </c:pt>
                <c:pt idx="6">
                  <c:v>0.54</c:v>
                </c:pt>
                <c:pt idx="7">
                  <c:v>0.41</c:v>
                </c:pt>
                <c:pt idx="8">
                  <c:v>0.42</c:v>
                </c:pt>
                <c:pt idx="9">
                  <c:v>0.46</c:v>
                </c:pt>
                <c:pt idx="10">
                  <c:v>0.46</c:v>
                </c:pt>
                <c:pt idx="11">
                  <c:v>0.43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Volume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Sheet1!$B$28:$B$39</c:f>
              <c:numCache>
                <c:formatCode>General</c:formatCode>
                <c:ptCount val="12"/>
                <c:pt idx="0">
                  <c:v>118843</c:v>
                </c:pt>
                <c:pt idx="1">
                  <c:v>113902</c:v>
                </c:pt>
                <c:pt idx="2">
                  <c:v>93909</c:v>
                </c:pt>
                <c:pt idx="3">
                  <c:v>93010</c:v>
                </c:pt>
                <c:pt idx="4">
                  <c:v>88532</c:v>
                </c:pt>
                <c:pt idx="5">
                  <c:v>80916</c:v>
                </c:pt>
                <c:pt idx="6">
                  <c:v>102485</c:v>
                </c:pt>
                <c:pt idx="7">
                  <c:v>95236</c:v>
                </c:pt>
                <c:pt idx="8">
                  <c:v>99253</c:v>
                </c:pt>
                <c:pt idx="9">
                  <c:v>96863</c:v>
                </c:pt>
                <c:pt idx="10">
                  <c:v>76246</c:v>
                </c:pt>
                <c:pt idx="11">
                  <c:v>84824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Sheet1!$C$28:$C$39</c:f>
              <c:numCache>
                <c:formatCode>General</c:formatCode>
                <c:ptCount val="12"/>
                <c:pt idx="0">
                  <c:v>72775</c:v>
                </c:pt>
                <c:pt idx="1">
                  <c:v>66013</c:v>
                </c:pt>
                <c:pt idx="2">
                  <c:v>69627</c:v>
                </c:pt>
                <c:pt idx="3">
                  <c:v>71027</c:v>
                </c:pt>
                <c:pt idx="4">
                  <c:v>74416</c:v>
                </c:pt>
                <c:pt idx="5">
                  <c:v>70472</c:v>
                </c:pt>
                <c:pt idx="6">
                  <c:v>70429</c:v>
                </c:pt>
                <c:pt idx="7">
                  <c:v>74498</c:v>
                </c:pt>
                <c:pt idx="8">
                  <c:v>67252</c:v>
                </c:pt>
                <c:pt idx="9">
                  <c:v>75117</c:v>
                </c:pt>
                <c:pt idx="10">
                  <c:v>73134</c:v>
                </c:pt>
                <c:pt idx="11">
                  <c:v>79692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Sheet1!$A$28:$A$39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Sheet1!$D$28:$D$39</c:f>
              <c:numCache>
                <c:formatCode>General</c:formatCode>
                <c:ptCount val="12"/>
                <c:pt idx="0">
                  <c:v>21971</c:v>
                </c:pt>
                <c:pt idx="1">
                  <c:v>24038</c:v>
                </c:pt>
                <c:pt idx="2">
                  <c:v>15806</c:v>
                </c:pt>
                <c:pt idx="3">
                  <c:v>14027</c:v>
                </c:pt>
                <c:pt idx="4">
                  <c:v>16387</c:v>
                </c:pt>
                <c:pt idx="5">
                  <c:v>10325</c:v>
                </c:pt>
                <c:pt idx="6">
                  <c:v>11718</c:v>
                </c:pt>
                <c:pt idx="7">
                  <c:v>12092</c:v>
                </c:pt>
                <c:pt idx="8">
                  <c:v>13241</c:v>
                </c:pt>
                <c:pt idx="9">
                  <c:v>12376</c:v>
                </c:pt>
                <c:pt idx="10">
                  <c:v>8071</c:v>
                </c:pt>
                <c:pt idx="11">
                  <c:v>9265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Sheet1!$A$27:$A$38</c:f>
              <c:strCache>
                <c:ptCount val="12"/>
                <c:pt idx="0">
                  <c:v>2024/11</c:v>
                </c:pt>
                <c:pt idx="1">
                  <c:v>2024/12</c:v>
                </c:pt>
                <c:pt idx="2">
                  <c:v>2025/01</c:v>
                </c:pt>
                <c:pt idx="3">
                  <c:v>2025/02</c:v>
                </c:pt>
                <c:pt idx="4">
                  <c:v>2025/03</c:v>
                </c:pt>
                <c:pt idx="5">
                  <c:v>2025/04</c:v>
                </c:pt>
                <c:pt idx="6">
                  <c:v>2025/05</c:v>
                </c:pt>
                <c:pt idx="7">
                  <c:v>2025/06</c:v>
                </c:pt>
                <c:pt idx="8">
                  <c:v>2025/07</c:v>
                </c:pt>
                <c:pt idx="9">
                  <c:v>2025/08</c:v>
                </c:pt>
                <c:pt idx="10">
                  <c:v>2025/09</c:v>
                </c:pt>
                <c:pt idx="11">
                  <c:v>2025/10</c:v>
                </c:pt>
              </c:strCache>
            </c:strRef>
          </c:cat>
          <c:val>
            <c:numRef>
              <c:f>Sheet1!$B$27:$B$38</c:f>
              <c:numCache>
                <c:formatCode>General</c:formatCode>
                <c:ptCount val="12"/>
                <c:pt idx="0">
                  <c:v>324810</c:v>
                </c:pt>
                <c:pt idx="1">
                  <c:v>308225</c:v>
                </c:pt>
                <c:pt idx="2">
                  <c:v>412489</c:v>
                </c:pt>
                <c:pt idx="3">
                  <c:v>388108</c:v>
                </c:pt>
                <c:pt idx="4">
                  <c:v>352929</c:v>
                </c:pt>
                <c:pt idx="5">
                  <c:v>339169</c:v>
                </c:pt>
                <c:pt idx="6">
                  <c:v>363968</c:v>
                </c:pt>
                <c:pt idx="7">
                  <c:v>379463</c:v>
                </c:pt>
                <c:pt idx="8">
                  <c:v>408650</c:v>
                </c:pt>
                <c:pt idx="9">
                  <c:v>433487</c:v>
                </c:pt>
                <c:pt idx="10">
                  <c:v>401968</c:v>
                </c:pt>
                <c:pt idx="11">
                  <c:v>370047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Sheet1!$A$27:$A$38</c:f>
              <c:strCache>
                <c:ptCount val="12"/>
                <c:pt idx="0">
                  <c:v>2025/01</c:v>
                </c:pt>
                <c:pt idx="1">
                  <c:v>2025/02</c:v>
                </c:pt>
                <c:pt idx="2">
                  <c:v>2025/03</c:v>
                </c:pt>
                <c:pt idx="3">
                  <c:v>2025/04</c:v>
                </c:pt>
                <c:pt idx="4">
                  <c:v>2025/05</c:v>
                </c:pt>
                <c:pt idx="5">
                  <c:v>2025/06</c:v>
                </c:pt>
                <c:pt idx="6">
                  <c:v>2025/07</c:v>
                </c:pt>
                <c:pt idx="7">
                  <c:v>2025/08</c:v>
                </c:pt>
                <c:pt idx="8">
                  <c:v>2025/09</c:v>
                </c:pt>
                <c:pt idx="9">
                  <c:v>2025/10</c:v>
                </c:pt>
                <c:pt idx="10">
                  <c:v>2025/11</c:v>
                </c:pt>
                <c:pt idx="11">
                  <c:v>2025/12</c:v>
                </c:pt>
              </c:strCache>
            </c:strRef>
          </c:cat>
          <c:val>
            <c:numRef>
              <c:f>Sheet1!$B$27:$B$38</c:f>
              <c:numCache>
                <c:formatCode>General</c:formatCode>
                <c:ptCount val="12"/>
                <c:pt idx="0">
                  <c:v>3638</c:v>
                </c:pt>
                <c:pt idx="1">
                  <c:v>3267</c:v>
                </c:pt>
                <c:pt idx="2">
                  <c:v>3651</c:v>
                </c:pt>
                <c:pt idx="3">
                  <c:v>3500</c:v>
                </c:pt>
                <c:pt idx="4">
                  <c:v>3740</c:v>
                </c:pt>
                <c:pt idx="5">
                  <c:v>3511</c:v>
                </c:pt>
                <c:pt idx="6">
                  <c:v>3679</c:v>
                </c:pt>
                <c:pt idx="7">
                  <c:v>3666</c:v>
                </c:pt>
                <c:pt idx="8">
                  <c:v>3539</c:v>
                </c:pt>
                <c:pt idx="9">
                  <c:v>3646</c:v>
                </c:pt>
                <c:pt idx="10">
                  <c:v>3631</c:v>
                </c:pt>
                <c:pt idx="11">
                  <c:v>3587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647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Market Applications Services Support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January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–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targets.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1/11/2025 Site Failover</a:t>
            </a: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Non Retail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RTC Go-live beginning 12/4</a:t>
            </a:r>
          </a:p>
          <a:p>
            <a:pPr marL="0" indent="0">
              <a:buNone/>
            </a:pPr>
            <a:r>
              <a:rPr lang="en-US" sz="1600" b="1" kern="0" dirty="0" err="1">
                <a:solidFill>
                  <a:srgbClr val="000000"/>
                </a:solidFill>
              </a:rPr>
              <a:t>ListServ</a:t>
            </a:r>
            <a:r>
              <a:rPr lang="en-US" sz="1600" b="1" kern="0" dirty="0">
                <a:solidFill>
                  <a:srgbClr val="000000"/>
                </a:solidFill>
              </a:rPr>
              <a:t> Incidents &amp;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No planned activities</a:t>
            </a: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SLA Documents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1600" kern="0" dirty="0">
              <a:solidFill>
                <a:srgbClr val="000000"/>
              </a:solidFill>
            </a:endParaRP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801277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1.76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99.91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1.58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85432279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Volumes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321081"/>
              </p:ext>
            </p:extLst>
          </p:nvPr>
        </p:nvGraphicFramePr>
        <p:xfrm>
          <a:off x="302690" y="838200"/>
          <a:ext cx="8688910" cy="1586518"/>
        </p:xfrm>
        <a:graphic>
          <a:graphicData uri="http://schemas.openxmlformats.org/drawingml/2006/table">
            <a:tbl>
              <a:tblPr/>
              <a:tblGrid>
                <a:gridCol w="2189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14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879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2327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 2025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84824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97660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79692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71879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14631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9502628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4524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69084"/>
            <a:ext cx="8915400" cy="4319832"/>
          </a:xfrm>
        </p:spPr>
        <p:txBody>
          <a:bodyPr/>
          <a:lstStyle/>
          <a:p>
            <a:r>
              <a:rPr lang="en-US" sz="2000" dirty="0"/>
              <a:t>3587 Posts</a:t>
            </a:r>
          </a:p>
          <a:p>
            <a:r>
              <a:rPr lang="en-US" sz="2000" dirty="0"/>
              <a:t>388212 Recipients</a:t>
            </a:r>
          </a:p>
          <a:p>
            <a:r>
              <a:rPr lang="en-US" sz="2000" dirty="0"/>
              <a:t>RMS List Highlights</a:t>
            </a:r>
          </a:p>
          <a:p>
            <a:pPr lvl="1"/>
            <a:r>
              <a:rPr lang="en-US" sz="2000" dirty="0"/>
              <a:t>49 Posts</a:t>
            </a:r>
          </a:p>
          <a:p>
            <a:pPr lvl="1"/>
            <a:r>
              <a:rPr lang="en-US" sz="2000" dirty="0"/>
              <a:t>1 New Subscriptions</a:t>
            </a:r>
          </a:p>
          <a:p>
            <a:pPr lvl="1"/>
            <a:r>
              <a:rPr lang="en-US" sz="2000" dirty="0"/>
              <a:t>3 Unsubscribes</a:t>
            </a:r>
          </a:p>
          <a:p>
            <a:r>
              <a:rPr lang="en-US" sz="2000" dirty="0"/>
              <a:t>TDTMS List Highlights</a:t>
            </a:r>
          </a:p>
          <a:p>
            <a:pPr lvl="1"/>
            <a:r>
              <a:rPr lang="en-US" sz="2000" dirty="0"/>
              <a:t>12 Posts</a:t>
            </a:r>
          </a:p>
          <a:p>
            <a:pPr lvl="1"/>
            <a:r>
              <a:rPr lang="en-US" sz="2000" dirty="0"/>
              <a:t>2 New Subscriptions</a:t>
            </a:r>
          </a:p>
          <a:p>
            <a:pPr lvl="1"/>
            <a:r>
              <a:rPr lang="en-US" sz="2000" dirty="0"/>
              <a:t>3 Unsubscribe</a:t>
            </a:r>
          </a:p>
          <a:p>
            <a:r>
              <a:rPr lang="en-US" sz="2000" dirty="0"/>
              <a:t>Weather Moratorium </a:t>
            </a:r>
            <a:br>
              <a:rPr lang="en-US" sz="2000" dirty="0"/>
            </a:br>
            <a:r>
              <a:rPr lang="en-US" sz="2000" dirty="0"/>
              <a:t>Removals</a:t>
            </a:r>
          </a:p>
          <a:p>
            <a:pPr lvl="1"/>
            <a:r>
              <a:rPr lang="en-US" sz="2000" dirty="0"/>
              <a:t>0 Unsubscribe</a:t>
            </a:r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6771905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9985439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56518</TotalTime>
  <Words>202</Words>
  <Application>Microsoft Office PowerPoint</Application>
  <PresentationFormat>On-screen Show (4:3)</PresentationFormat>
  <Paragraphs>97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– </vt:lpstr>
      <vt:lpstr>MarkeTrak Performance</vt:lpstr>
      <vt:lpstr>MarkeTrak Volumes</vt:lpstr>
      <vt:lpstr> ListServ Stats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Hanna, Mick</cp:lastModifiedBy>
  <cp:revision>388</cp:revision>
  <cp:lastPrinted>2019-05-06T20:09:17Z</cp:lastPrinted>
  <dcterms:created xsi:type="dcterms:W3CDTF">2016-01-21T15:20:31Z</dcterms:created>
  <dcterms:modified xsi:type="dcterms:W3CDTF">2026-01-21T20:04:01Z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