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9" r:id="rId7"/>
    <p:sldId id="319" r:id="rId8"/>
    <p:sldId id="320" r:id="rId9"/>
    <p:sldId id="589" r:id="rId10"/>
    <p:sldId id="591" r:id="rId11"/>
    <p:sldId id="59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modSld">
      <pc:chgData name="Badri, Sreenivas" userId="0b43dccd-042e-4be0-871d-afa1d90d6a2e" providerId="ADAL" clId="{467F39DD-4CFE-45E1-AA25-A1A8C9F836D1}" dt="2026-01-21T03:24:51.097" v="14" actId="12"/>
      <pc:docMkLst>
        <pc:docMk/>
      </pc:docMkLst>
      <pc:sldChg chg="modSp mod">
        <pc:chgData name="Badri, Sreenivas" userId="0b43dccd-042e-4be0-871d-afa1d90d6a2e" providerId="ADAL" clId="{467F39DD-4CFE-45E1-AA25-A1A8C9F836D1}" dt="2026-01-21T03:24:05.899" v="11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1-21T03:24:05.899" v="11" actId="20577"/>
          <ac:spMkLst>
            <pc:docMk/>
            <pc:sldMk cId="730603795" sldId="260"/>
            <ac:spMk id="2" creationId="{0FC6A9CD-3F8F-BF9B-8A6D-DA135D6B72F4}"/>
          </ac:spMkLst>
        </pc:spChg>
      </pc:sldChg>
      <pc:sldChg chg="modSp mod">
        <pc:chgData name="Badri, Sreenivas" userId="0b43dccd-042e-4be0-871d-afa1d90d6a2e" providerId="ADAL" clId="{467F39DD-4CFE-45E1-AA25-A1A8C9F836D1}" dt="2026-01-21T03:24:51.097" v="14" actId="12"/>
        <pc:sldMkLst>
          <pc:docMk/>
          <pc:sldMk cId="1212693946" sldId="319"/>
        </pc:sldMkLst>
        <pc:spChg chg="mod">
          <ac:chgData name="Badri, Sreenivas" userId="0b43dccd-042e-4be0-871d-afa1d90d6a2e" providerId="ADAL" clId="{467F39DD-4CFE-45E1-AA25-A1A8C9F836D1}" dt="2026-01-21T03:24:51.097" v="14" actId="12"/>
          <ac:spMkLst>
            <pc:docMk/>
            <pc:sldMk cId="1212693946" sldId="319"/>
            <ac:spMk id="5" creationId="{B9330B6B-4A24-E782-5A4C-968EB829CEC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962400" y="2057400"/>
            <a:ext cx="564603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SCR820 – Real-Time Operator Communication System (RTOC)</a:t>
            </a:r>
          </a:p>
          <a:p>
            <a:r>
              <a:rPr lang="en-US" sz="2400" b="1" dirty="0"/>
              <a:t> </a:t>
            </a:r>
          </a:p>
          <a:p>
            <a:r>
              <a:rPr lang="en-US" dirty="0"/>
              <a:t>Preethi Meher &amp; Christelle Seri</a:t>
            </a:r>
          </a:p>
          <a:p>
            <a:endParaRPr lang="en-US" dirty="0"/>
          </a:p>
          <a:p>
            <a:r>
              <a:rPr lang="en-US" dirty="0"/>
              <a:t>January 22, 2026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155F-FCAC-0033-B7C9-7B6460C67A62}"/>
              </a:ext>
            </a:extLst>
          </p:cNvPr>
          <p:cNvSpPr txBox="1"/>
          <p:nvPr/>
        </p:nvSpPr>
        <p:spPr>
          <a:xfrm>
            <a:off x="228600" y="1447800"/>
            <a:ext cx="8686800" cy="196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/>
            <a:r>
              <a:rPr lang="en-US" sz="2000" b="1" u="sng" dirty="0">
                <a:solidFill>
                  <a:schemeClr val="tx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  <a:p>
            <a:pPr marL="57150" indent="0" algn="just">
              <a:buNone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Status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Project timeline overview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MPIM Access 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Demo </a:t>
            </a: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Status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330B6B-4A24-E782-5A4C-968EB829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/>
              <a:t>Project updates 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ERCOT internal operator logging feature went live in Dec 2025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Messaging feature deployed and under testing in staging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MIS proxy setup to enable external user access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marL="342900" lvl="1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800" b="1" dirty="0"/>
              <a:t>Development updates </a:t>
            </a: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EMS data interface development is in progress to provide:</a:t>
            </a:r>
          </a:p>
          <a:p>
            <a:pPr lvl="2" indent="-342900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200" dirty="0">
                <a:latin typeface="Arial" panose="020B0604020202020204" pitchFamily="34" charset="0"/>
              </a:rPr>
              <a:t>SOL Exceedance data</a:t>
            </a:r>
          </a:p>
          <a:p>
            <a:pPr lvl="2" indent="-342900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200" dirty="0">
                <a:latin typeface="Arial" panose="020B0604020202020204" pitchFamily="34" charset="0"/>
              </a:rPr>
              <a:t>EEA related alarms</a:t>
            </a:r>
            <a:br>
              <a:rPr lang="en-US" sz="1200" dirty="0">
                <a:latin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Communication template creation screens under development 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</a:rPr>
              <a:t>Admin screens for internal use in progress</a:t>
            </a: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9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Project 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8DBCA0E-57D9-F8C8-3295-B1CE83AFD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394455"/>
              </p:ext>
            </p:extLst>
          </p:nvPr>
        </p:nvGraphicFramePr>
        <p:xfrm>
          <a:off x="657225" y="2072164"/>
          <a:ext cx="7886700" cy="3042285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5868224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70771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59580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 dirty="0">
                          <a:solidFill>
                            <a:schemeClr val="tx2"/>
                          </a:solidFill>
                          <a:effectLst/>
                        </a:rPr>
                        <a:t>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Milestone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Target Date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4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Planning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Requirements &amp; Design Finalized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Complete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Development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Development &amp; Internal ERCOT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By Feb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79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TOs/QSEs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Mar 2026 – 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3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Parallel Ops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Dual Operation 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May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2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Full Launch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June 2026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042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0904DA-8778-209D-5090-07D17D6042CC}"/>
              </a:ext>
            </a:extLst>
          </p:cNvPr>
          <p:cNvSpPr txBox="1"/>
          <p:nvPr/>
        </p:nvSpPr>
        <p:spPr>
          <a:xfrm>
            <a:off x="457200" y="10477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21369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2AAE-9AFC-F342-9D85-E7ED56B5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8AD-3B25-F67A-84F7-E5BCF740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DFA5-D2C5-49EF-0ECC-04DE1057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Access control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Application access will be granted via digital certificates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New roles must be added to the certificate for authorization </a:t>
            </a:r>
            <a:endParaRPr lang="en-US" sz="1200" dirty="0">
              <a:cs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>
                <a:highlight>
                  <a:srgbClr val="FFFF00"/>
                </a:highlight>
                <a:cs typeface="Calibri" panose="020F0502020204030204" pitchFamily="34" charset="0"/>
              </a:rPr>
              <a:t>Operator (RTOC_M_OPERATOR)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 err="1">
                <a:cs typeface="Calibri" panose="020F0502020204030204" pitchFamily="34" charset="0"/>
              </a:rPr>
              <a:t>ReadOnly</a:t>
            </a:r>
            <a:r>
              <a:rPr lang="en-US" sz="1200" b="1" dirty="0">
                <a:cs typeface="Calibri" panose="020F0502020204030204" pitchFamily="34" charset="0"/>
              </a:rPr>
              <a:t> (RTOC_M_VIEW)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Link will be available on mis.ercot.com application library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8D9C-9569-44D8-006F-9392C31F3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4E6D15-1AC1-B564-95D5-0F08F6BF7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0299"/>
            <a:ext cx="5715000" cy="25757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5C772F-69C4-4EB3-1323-F7F4EEE3F276}"/>
              </a:ext>
            </a:extLst>
          </p:cNvPr>
          <p:cNvSpPr/>
          <p:nvPr/>
        </p:nvSpPr>
        <p:spPr>
          <a:xfrm>
            <a:off x="3886200" y="2057400"/>
            <a:ext cx="35889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Available to request</a:t>
            </a:r>
          </a:p>
        </p:txBody>
      </p:sp>
    </p:spTree>
    <p:extLst>
      <p:ext uri="{BB962C8B-B14F-4D97-AF65-F5344CB8AC3E}">
        <p14:creationId xmlns:p14="http://schemas.microsoft.com/office/powerpoint/2010/main" val="327842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C2704-3E13-05C4-03A5-57F3B040C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8950-1A10-EFF3-27CD-2DB46D3A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Template Creation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849FB-3539-43F6-0A5C-C09FFD15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Communication template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600" dirty="0"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1600" dirty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A2916-9539-04BD-580F-00D05753E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90770E-70D0-AC5A-8891-5201B6DAF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71600"/>
            <a:ext cx="6149873" cy="27129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32D09A-3131-C543-BA1A-EC20650CA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801" y="2221874"/>
            <a:ext cx="5087515" cy="40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ABCB605D-01FA-F9F4-D5E1-B36FED192748}"/>
              </a:ext>
            </a:extLst>
          </p:cNvPr>
          <p:cNvSpPr/>
          <p:nvPr/>
        </p:nvSpPr>
        <p:spPr>
          <a:xfrm>
            <a:off x="2209800" y="1828800"/>
            <a:ext cx="8382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82DB04-AF92-01C4-4451-CDFD7069F090}"/>
              </a:ext>
            </a:extLst>
          </p:cNvPr>
          <p:cNvCxnSpPr>
            <a:cxnSpLocks/>
          </p:cNvCxnSpPr>
          <p:nvPr/>
        </p:nvCxnSpPr>
        <p:spPr>
          <a:xfrm>
            <a:off x="3048000" y="2133600"/>
            <a:ext cx="5334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891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9B2D-65D2-1B3C-E923-2A760205E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0FB-6F17-A111-D8BD-49760BB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SCR820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72C5-8F29-FD5B-DA36-FE7D2EA0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343F-4069-8C22-3B27-155BDCC80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E1171-CD30-651F-D31E-64058395F073}"/>
              </a:ext>
            </a:extLst>
          </p:cNvPr>
          <p:cNvSpPr/>
          <p:nvPr/>
        </p:nvSpPr>
        <p:spPr>
          <a:xfrm>
            <a:off x="2748427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600557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4484</TotalTime>
  <Words>214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SCR820</vt:lpstr>
      <vt:lpstr>Status Updates</vt:lpstr>
      <vt:lpstr>SCR820 – Project Timelines</vt:lpstr>
      <vt:lpstr>Tool Access</vt:lpstr>
      <vt:lpstr>Template Creation</vt:lpstr>
      <vt:lpstr>SCR820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82</cp:revision>
  <cp:lastPrinted>2016-01-21T20:53:15Z</cp:lastPrinted>
  <dcterms:created xsi:type="dcterms:W3CDTF">2016-01-21T15:20:31Z</dcterms:created>
  <dcterms:modified xsi:type="dcterms:W3CDTF">2026-01-21T03:24:51Z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