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4.xml" ContentType="application/vnd.openxmlformats-officedocument.theme+xml"/>
  <Override PartName="/ppt/theme/theme5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  <p:sldMasterId id="2147483756" r:id="rId6"/>
  </p:sldMasterIdLst>
  <p:notesMasterIdLst>
    <p:notesMasterId r:id="rId11"/>
  </p:notesMasterIdLst>
  <p:handoutMasterIdLst>
    <p:handoutMasterId r:id="rId12"/>
  </p:handoutMasterIdLst>
  <p:sldIdLst>
    <p:sldId id="542" r:id="rId7"/>
    <p:sldId id="618" r:id="rId8"/>
    <p:sldId id="582" r:id="rId9"/>
    <p:sldId id="62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69B892D-845F-4FA3-9966-2CDD1ECDE309}">
          <p14:sldIdLst>
            <p14:sldId id="542"/>
            <p14:sldId id="618"/>
            <p14:sldId id="582"/>
            <p14:sldId id="6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CDD9"/>
    <a:srgbClr val="26D07C"/>
    <a:srgbClr val="0076C6"/>
    <a:srgbClr val="00AEC7"/>
    <a:srgbClr val="E6EBF0"/>
    <a:srgbClr val="093C61"/>
    <a:srgbClr val="98C3FA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626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31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45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6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3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66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1058219"/>
            <a:ext cx="853328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04800" y="3524730"/>
            <a:ext cx="853328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2"/>
                </a:solidFill>
              </a:defRPr>
            </a:lvl2pPr>
            <a:lvl3pPr>
              <a:defRPr sz="9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00283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rgbClr val="5B6770"/>
                </a:solidFill>
              </a:defRPr>
            </a:lvl2pPr>
            <a:lvl3pPr>
              <a:defRPr sz="1200">
                <a:solidFill>
                  <a:srgbClr val="5B6770"/>
                </a:solidFill>
              </a:defRPr>
            </a:lvl3pPr>
            <a:lvl4pPr>
              <a:defRPr sz="1050">
                <a:solidFill>
                  <a:srgbClr val="5B6770"/>
                </a:solidFill>
              </a:defRPr>
            </a:lvl4pPr>
            <a:lvl5pPr>
              <a:defRPr sz="9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95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algn="l">
              <a:defRPr sz="1350">
                <a:solidFill>
                  <a:schemeClr val="tx2"/>
                </a:solidFill>
              </a:defRPr>
            </a:lvl2pPr>
            <a:lvl3pPr algn="l">
              <a:defRPr sz="1200">
                <a:solidFill>
                  <a:schemeClr val="tx2"/>
                </a:solidFill>
              </a:defRPr>
            </a:lvl3pPr>
            <a:lvl4pPr algn="l">
              <a:defRPr sz="1050">
                <a:solidFill>
                  <a:schemeClr val="tx2"/>
                </a:solidFill>
              </a:defRPr>
            </a:lvl4pPr>
            <a:lvl5pPr algn="l"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712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1500" b="0">
                <a:solidFill>
                  <a:schemeClr val="accent1"/>
                </a:solidFill>
              </a:defRPr>
            </a:lvl1pPr>
            <a:lvl2pPr algn="l">
              <a:defRPr sz="1350">
                <a:solidFill>
                  <a:schemeClr val="tx2"/>
                </a:solidFill>
              </a:defRPr>
            </a:lvl2pPr>
            <a:lvl3pPr algn="l">
              <a:defRPr sz="1200">
                <a:solidFill>
                  <a:schemeClr val="tx2"/>
                </a:solidFill>
              </a:defRPr>
            </a:lvl3pPr>
            <a:lvl4pPr algn="l">
              <a:defRPr sz="1050">
                <a:solidFill>
                  <a:schemeClr val="tx2"/>
                </a:solidFill>
              </a:defRPr>
            </a:lvl4pPr>
            <a:lvl5pPr algn="l"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4035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200"/>
            <a:ext cx="85344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33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200"/>
            <a:ext cx="85344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14460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648198"/>
            <a:ext cx="85344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>
              <a:defRPr sz="1050">
                <a:solidFill>
                  <a:schemeClr val="accent1"/>
                </a:solidFill>
              </a:defRPr>
            </a:lvl2pPr>
            <a:lvl3pPr>
              <a:defRPr sz="9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5523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  <a:lvl2pPr>
              <a:defRPr sz="1050" b="1">
                <a:solidFill>
                  <a:schemeClr val="tx1"/>
                </a:solidFill>
              </a:defRPr>
            </a:lvl2pPr>
            <a:lvl3pPr>
              <a:defRPr sz="9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199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  <a:lvl2pPr>
              <a:defRPr sz="1050" b="0">
                <a:solidFill>
                  <a:schemeClr val="tx1"/>
                </a:solidFill>
              </a:defRPr>
            </a:lvl2pPr>
            <a:lvl3pPr>
              <a:defRPr sz="9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835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1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762000"/>
            <a:ext cx="29718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  <a:lvl2pPr>
              <a:defRPr sz="1050" b="0">
                <a:solidFill>
                  <a:schemeClr val="tx1"/>
                </a:solidFill>
              </a:defRPr>
            </a:lvl2pPr>
            <a:lvl3pPr>
              <a:defRPr sz="9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185653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54326" y="1066802"/>
            <a:ext cx="8384875" cy="2012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accent2"/>
                </a:solidFill>
              </a:defRPr>
            </a:lvl2pPr>
            <a:lvl3pPr>
              <a:defRPr sz="12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54326" y="3574376"/>
            <a:ext cx="8384875" cy="2077492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60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1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629150" y="762001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179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3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267075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229350" y="838200"/>
            <a:ext cx="26098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538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1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3" y="6477006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27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6200" y="6477000"/>
            <a:ext cx="4953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1600200" y="6477006"/>
            <a:ext cx="7452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0" y="6480104"/>
            <a:ext cx="10306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>
                <a:solidFill>
                  <a:srgbClr val="5B6770"/>
                </a:solidFill>
              </a:rPr>
              <a:t>Item 4.2</a:t>
            </a:r>
          </a:p>
          <a:p>
            <a:r>
              <a:rPr lang="en-US" sz="750" b="1">
                <a:solidFill>
                  <a:srgbClr val="5B6770"/>
                </a:solidFill>
              </a:rPr>
              <a:t>ERCOT 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31" y="6217200"/>
            <a:ext cx="897566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25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533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NPRR1253 – Discontinued Public API posting of ESR Charging MW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Staff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01/22/2026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NPRR-1253 -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4634"/>
            <a:ext cx="8534400" cy="5105400"/>
          </a:xfrm>
        </p:spPr>
        <p:txBody>
          <a:bodyPr/>
          <a:lstStyle/>
          <a:p>
            <a:r>
              <a:rPr lang="en-US" sz="1600" dirty="0"/>
              <a:t>An increasing number of energy Customers are responding to potential 4-Coincident Peak (4-CP) intervals by curtailing their load.  This reduction in load by these consumers increases reliability by reducing stress on the ERCOT Transmission Grid at the time when needed most.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Before the go-live of RTC, Customers relying on the Demand as reported on ERCOT’s website might have missed these important 4-CP intervals because the Demand reported by ERCOT during this time included Wholesale Storage Load (WSL) while the Protocols defining the 4-CP intervals specifically excluded WSL. Per the Protocols, WSL incorporates multiple sources of load, but the largest and rapidly growing source of WSL is associated with ESR charging Load. </a:t>
            </a:r>
          </a:p>
          <a:p>
            <a:endParaRPr lang="en-US" sz="1600" dirty="0"/>
          </a:p>
          <a:p>
            <a:r>
              <a:rPr lang="en-US" sz="1600" dirty="0"/>
              <a:t>This NPRR requests ERCOT to send system level ESR charging MW through ICCP and make available through ercot website to download programmatically through API. </a:t>
            </a:r>
          </a:p>
          <a:p>
            <a:endParaRPr lang="en-US" sz="1600" dirty="0"/>
          </a:p>
          <a:p>
            <a:r>
              <a:rPr lang="en-US" sz="1600" dirty="0"/>
              <a:t>With the implementation and go-live of RTC, the ERCOT Demand as well as Demand forecasts exclude the ESR charging component.</a:t>
            </a:r>
          </a:p>
        </p:txBody>
      </p:sp>
    </p:spTree>
    <p:extLst>
      <p:ext uri="{BB962C8B-B14F-4D97-AF65-F5344CB8AC3E}">
        <p14:creationId xmlns:p14="http://schemas.microsoft.com/office/powerpoint/2010/main" val="204303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ICCP and Public API postings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2BCA5C-ED85-50C0-31F9-6AFEE1F2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109" y="814633"/>
            <a:ext cx="8534400" cy="5281367"/>
          </a:xfrm>
        </p:spPr>
        <p:txBody>
          <a:bodyPr/>
          <a:lstStyle/>
          <a:p>
            <a:pPr marL="455613" lvl="1">
              <a:buFont typeface="Arial" panose="020B0604020202020204" pitchFamily="34" charset="0"/>
              <a:buChar char="•"/>
            </a:pPr>
            <a:r>
              <a:rPr lang="en-US" sz="1800" dirty="0"/>
              <a:t>ICCP and Public API system changes were implemented prior to Summer of 2025 to provide the capability to Market Participants to access ESR charging MW programmatically with 4 seconds granular data. </a:t>
            </a:r>
          </a:p>
          <a:p>
            <a:pPr marL="455613" lvl="1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5613" lvl="1">
              <a:buFont typeface="Arial" panose="020B0604020202020204" pitchFamily="34" charset="0"/>
              <a:buChar char="•"/>
            </a:pPr>
            <a:r>
              <a:rPr lang="en-US" sz="1800" dirty="0"/>
              <a:t>Posting of these data sets was an interim solution and was not intended to be continued after go-live of RTC+B as the demand and demand forecast excludes battery charging MW by design with RTC+B. </a:t>
            </a:r>
          </a:p>
          <a:p>
            <a:pPr marL="455613" lvl="1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5613" lvl="1">
              <a:buFont typeface="Arial" panose="020B0604020202020204" pitchFamily="34" charset="0"/>
              <a:buChar char="•"/>
            </a:pPr>
            <a:r>
              <a:rPr lang="en-US" sz="1800" dirty="0"/>
              <a:t>Upon go-live of RTC+B, the ICCP Telemetry point </a:t>
            </a:r>
            <a:r>
              <a:rPr lang="en-US" sz="1800" b="1" dirty="0"/>
              <a:t>TCMW</a:t>
            </a:r>
            <a:r>
              <a:rPr lang="en-US" sz="1800" dirty="0"/>
              <a:t> (Total ESR Charging MW) was removed from the ERCOT ICCP system.</a:t>
            </a:r>
          </a:p>
          <a:p>
            <a:pPr marL="455613" lvl="1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455613" lvl="1">
              <a:buFont typeface="Arial" panose="020B0604020202020204" pitchFamily="34" charset="0"/>
              <a:buChar char="•"/>
            </a:pPr>
            <a:r>
              <a:rPr lang="en-US" sz="1800" dirty="0"/>
              <a:t>Similarly, the public API postings with 4 second system level demand and ESR charging MW have been discontinued upon go-live of RTC+B.</a:t>
            </a:r>
          </a:p>
          <a:p>
            <a:pPr marL="169863" lvl="1" indent="0">
              <a:buNone/>
            </a:pPr>
            <a:endParaRPr lang="en-US" sz="1400" dirty="0"/>
          </a:p>
          <a:p>
            <a:pPr marL="912813" lvl="2" indent="-342900">
              <a:buFont typeface="Courier New" panose="02070309020205020404" pitchFamily="49" charset="0"/>
              <a:buChar char="o"/>
            </a:pPr>
            <a:endParaRPr lang="en-US" sz="1400" dirty="0"/>
          </a:p>
          <a:p>
            <a:pPr marL="912813" lvl="2" indent="-342900">
              <a:buFont typeface="Courier New" panose="02070309020205020404" pitchFamily="49" charset="0"/>
              <a:buChar char="o"/>
            </a:pPr>
            <a:endParaRPr lang="en-US" sz="1400" dirty="0"/>
          </a:p>
          <a:p>
            <a:pPr marL="512763" lvl="1" indent="-342900">
              <a:buFont typeface="Courier New" panose="02070309020205020404" pitchFamily="49" charset="0"/>
              <a:buChar char="o"/>
            </a:pPr>
            <a:endParaRPr lang="en-US" sz="1700" dirty="0"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9863" lvl="1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858704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15AA4E33-EDF8-098B-A82E-BAE7DACA2130}"/>
              </a:ext>
            </a:extLst>
          </p:cNvPr>
          <p:cNvSpPr txBox="1">
            <a:spLocks/>
          </p:cNvSpPr>
          <p:nvPr/>
        </p:nvSpPr>
        <p:spPr>
          <a:xfrm>
            <a:off x="533400" y="2667000"/>
            <a:ext cx="8077199" cy="457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230187" algn="ctr">
              <a:buFont typeface="Arial" panose="020B0604020202020204" pitchFamily="34" charset="0"/>
              <a:buNone/>
            </a:pPr>
            <a:r>
              <a:rPr lang="en-US" sz="2400" dirty="0"/>
              <a:t>Questions / Comments / Feedback</a:t>
            </a:r>
          </a:p>
        </p:txBody>
      </p:sp>
    </p:spTree>
    <p:extLst>
      <p:ext uri="{BB962C8B-B14F-4D97-AF65-F5344CB8AC3E}">
        <p14:creationId xmlns:p14="http://schemas.microsoft.com/office/powerpoint/2010/main" val="193086621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_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31175</TotalTime>
  <Words>322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Courier New</vt:lpstr>
      <vt:lpstr>Cover Slide</vt:lpstr>
      <vt:lpstr>Horizontal Theme</vt:lpstr>
      <vt:lpstr>1_Horizontal Theme</vt:lpstr>
      <vt:lpstr>PowerPoint Presentation</vt:lpstr>
      <vt:lpstr>NPRR-1253 - Summary</vt:lpstr>
      <vt:lpstr>ICCP and Public API postings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Potluri, Tejaswi</cp:lastModifiedBy>
  <cp:revision>617</cp:revision>
  <cp:lastPrinted>2017-10-10T21:31:05Z</cp:lastPrinted>
  <dcterms:created xsi:type="dcterms:W3CDTF">2016-01-21T15:20:31Z</dcterms:created>
  <dcterms:modified xsi:type="dcterms:W3CDTF">2026-01-20T17:00:14Z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