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8"/>
  </p:notesMasterIdLst>
  <p:handoutMasterIdLst>
    <p:handoutMasterId r:id="rId9"/>
  </p:handoutMasterIdLst>
  <p:sldIdLst>
    <p:sldId id="542" r:id="rId6"/>
    <p:sldId id="566"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dirty="0">
                <a:solidFill>
                  <a:schemeClr val="tx1"/>
                </a:solidFill>
              </a:rPr>
              <a:t>Click to edit Master text styles</a:t>
            </a:r>
          </a:p>
          <a:p>
            <a:pPr marL="742950" lvl="1" indent="-285750">
              <a:buFont typeface="Arial" panose="020B0604020202020204" pitchFamily="34" charset="0"/>
              <a:buChar char="•"/>
            </a:pPr>
            <a:r>
              <a:rPr lang="en-US" sz="1400" dirty="0">
                <a:solidFill>
                  <a:schemeClr val="tx1"/>
                </a:solidFill>
              </a:rPr>
              <a:t>Second level</a:t>
            </a:r>
          </a:p>
          <a:p>
            <a:pPr marL="1085850" lvl="2" indent="-171450">
              <a:buFont typeface="Arial" panose="020B0604020202020204" pitchFamily="34" charset="0"/>
              <a:buChar char="•"/>
            </a:pPr>
            <a:r>
              <a:rPr lang="en-US" sz="1200" dirty="0">
                <a:solidFill>
                  <a:schemeClr val="tx1"/>
                </a:solidFill>
              </a:rPr>
              <a:t>Third level</a:t>
            </a:r>
          </a:p>
          <a:p>
            <a:endParaRPr lang="en-US" dirty="0">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1674673"/>
            <a:ext cx="4953000" cy="1938992"/>
          </a:xfrm>
          <a:prstGeom prst="rect">
            <a:avLst/>
          </a:prstGeom>
          <a:noFill/>
        </p:spPr>
        <p:txBody>
          <a:bodyPr wrap="square" rtlCol="0">
            <a:spAutoFit/>
          </a:bodyPr>
          <a:lstStyle/>
          <a:p>
            <a:r>
              <a:rPr lang="en-US" sz="2400" b="1" dirty="0">
                <a:solidFill>
                  <a:schemeClr val="tx2"/>
                </a:solidFill>
              </a:rPr>
              <a:t>Large Load Curtailment Manager (LLCM)</a:t>
            </a:r>
            <a:endParaRPr lang="en-US" dirty="0">
              <a:solidFill>
                <a:schemeClr val="tx2"/>
              </a:solidFill>
            </a:endParaRPr>
          </a:p>
          <a:p>
            <a:endParaRPr lang="en-US" i="1" dirty="0"/>
          </a:p>
          <a:p>
            <a:r>
              <a:rPr lang="en-US" i="1" dirty="0">
                <a:solidFill>
                  <a:schemeClr val="tx2"/>
                </a:solidFill>
              </a:rPr>
              <a:t>Sruthi Hariharan</a:t>
            </a:r>
          </a:p>
          <a:p>
            <a:endParaRPr lang="en-US" i="1" dirty="0">
              <a:solidFill>
                <a:schemeClr val="tx2"/>
              </a:solidFill>
            </a:endParaRPr>
          </a:p>
          <a:p>
            <a:r>
              <a:rPr lang="en-US" i="1" dirty="0">
                <a:solidFill>
                  <a:schemeClr val="tx2"/>
                </a:solidFill>
              </a:rPr>
              <a:t>January 22, 2026</a:t>
            </a:r>
            <a:endParaRPr lang="en-US" dirty="0">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08D1C-385C-A0F8-F902-CA7C1E951CC7}"/>
              </a:ext>
            </a:extLst>
          </p:cNvPr>
          <p:cNvSpPr>
            <a:spLocks noGrp="1"/>
          </p:cNvSpPr>
          <p:nvPr>
            <p:ph type="title"/>
          </p:nvPr>
        </p:nvSpPr>
        <p:spPr/>
        <p:txBody>
          <a:bodyPr/>
          <a:lstStyle/>
          <a:p>
            <a:r>
              <a:rPr lang="en-US" dirty="0"/>
              <a:t>Large Load Curtailment Manager (LLCM) - Overview</a:t>
            </a:r>
          </a:p>
        </p:txBody>
      </p:sp>
      <p:sp>
        <p:nvSpPr>
          <p:cNvPr id="3" name="Content Placeholder 2">
            <a:extLst>
              <a:ext uri="{FF2B5EF4-FFF2-40B4-BE49-F238E27FC236}">
                <a16:creationId xmlns:a16="http://schemas.microsoft.com/office/drawing/2014/main" id="{E400E739-BCE2-7A0B-E584-7635C499CEE2}"/>
              </a:ext>
            </a:extLst>
          </p:cNvPr>
          <p:cNvSpPr>
            <a:spLocks noGrp="1"/>
          </p:cNvSpPr>
          <p:nvPr>
            <p:ph idx="1"/>
          </p:nvPr>
        </p:nvSpPr>
        <p:spPr/>
        <p:txBody>
          <a:bodyPr/>
          <a:lstStyle/>
          <a:p>
            <a:pPr marL="0" indent="0">
              <a:buNone/>
            </a:pPr>
            <a:r>
              <a:rPr lang="en-US" sz="1800" b="1" u="sng" dirty="0"/>
              <a:t>Background</a:t>
            </a:r>
          </a:p>
          <a:p>
            <a:pPr marL="0" indent="0">
              <a:buNone/>
            </a:pPr>
            <a:r>
              <a:rPr lang="en-US" sz="1400" dirty="0"/>
              <a:t>Recently a few separate efforts have brought to fore policies (ex. SB6), operating limits and/or protocols (ex. NPRR1238) that require ERCOT to have the ability to instruct curtailment or interruption of certain Large Loads. In parallel to these market policy development efforts, ERCOT is </a:t>
            </a:r>
            <a:r>
              <a:rPr lang="en-US" sz="1400" u="sng" dirty="0"/>
              <a:t>preparing</a:t>
            </a:r>
            <a:r>
              <a:rPr lang="en-US" sz="1400" dirty="0"/>
              <a:t> to build a Control Room facing tool named, Large Load Curtailment Manager that will provide ERCOT Operators a single tool to identify conditions when curtailment is needed and instruct the responsible entities to take actions. A tool like this this will ensure operational efficiency and reliability, reduce the risk of human error, and enhance the overall stability of the power grid. </a:t>
            </a:r>
          </a:p>
          <a:p>
            <a:pPr marL="0" indent="0">
              <a:buNone/>
            </a:pPr>
            <a:endParaRPr lang="en-US" sz="600" dirty="0"/>
          </a:p>
          <a:p>
            <a:pPr marL="0" indent="0">
              <a:buNone/>
            </a:pPr>
            <a:r>
              <a:rPr lang="en-US" sz="1600" b="1" u="sng" dirty="0"/>
              <a:t>Timeline </a:t>
            </a:r>
          </a:p>
          <a:p>
            <a:pPr marL="0" indent="0">
              <a:buNone/>
            </a:pPr>
            <a:r>
              <a:rPr lang="en-US" sz="1400" dirty="0"/>
              <a:t>Aiming to deliver a Minimum viable product by Summer 2026, with full scope implementation later in 2026</a:t>
            </a:r>
          </a:p>
          <a:p>
            <a:pPr marL="0" indent="0">
              <a:buNone/>
            </a:pPr>
            <a:endParaRPr lang="en-US" sz="600" b="1" u="sng" dirty="0"/>
          </a:p>
          <a:p>
            <a:pPr marL="0" indent="0">
              <a:buNone/>
            </a:pPr>
            <a:r>
              <a:rPr lang="en-US" sz="1600" b="1" u="sng" dirty="0"/>
              <a:t>Potential impacts</a:t>
            </a:r>
          </a:p>
          <a:p>
            <a:pPr lvl="1">
              <a:buFont typeface="Courier New" panose="02070309020205020404" pitchFamily="49" charset="0"/>
              <a:buChar char="o"/>
            </a:pPr>
            <a:r>
              <a:rPr lang="en-US" sz="1200" dirty="0"/>
              <a:t>An XML instruction which includes information like deployment start time, deployment end time and deployed MW. (</a:t>
            </a:r>
            <a:r>
              <a:rPr lang="en-US" sz="1200" i="1" dirty="0"/>
              <a:t>EIP External Interfaces Specifications </a:t>
            </a:r>
            <a:r>
              <a:rPr lang="en-US" sz="1200" dirty="0"/>
              <a:t>document will be impacted, XSD should not be impacted)</a:t>
            </a:r>
          </a:p>
          <a:p>
            <a:pPr lvl="1">
              <a:buFont typeface="Courier New" panose="02070309020205020404" pitchFamily="49" charset="0"/>
              <a:buChar char="o"/>
            </a:pPr>
            <a:r>
              <a:rPr lang="en-US" sz="1200" dirty="0"/>
              <a:t>ICCP/Telemetry</a:t>
            </a:r>
          </a:p>
          <a:p>
            <a:pPr lvl="1">
              <a:buFont typeface="Courier New" panose="02070309020205020404" pitchFamily="49" charset="0"/>
              <a:buChar char="o"/>
            </a:pPr>
            <a:r>
              <a:rPr lang="en-US" sz="1200" dirty="0"/>
              <a:t>SCED pricing</a:t>
            </a:r>
          </a:p>
          <a:p>
            <a:pPr lvl="1">
              <a:buFont typeface="Courier New" panose="02070309020205020404" pitchFamily="49" charset="0"/>
              <a:buChar char="o"/>
            </a:pPr>
            <a:r>
              <a:rPr lang="en-US" sz="1200" dirty="0"/>
              <a:t>Potential report/market notification changes</a:t>
            </a:r>
          </a:p>
          <a:p>
            <a:pPr marL="0" indent="0">
              <a:buNone/>
            </a:pPr>
            <a:endParaRPr lang="en-US" sz="600" dirty="0"/>
          </a:p>
          <a:p>
            <a:r>
              <a:rPr lang="en-US" sz="1400" dirty="0"/>
              <a:t>ERCOT expects some policy and Market rule development to occur in parallel to this effort. These are expected to impact procedures rather than the tool itself, and the project team will remain closely engaged with business as policy development continues</a:t>
            </a:r>
          </a:p>
          <a:p>
            <a:pPr marL="0" indent="0">
              <a:buNone/>
            </a:pPr>
            <a:endParaRPr lang="en-US" sz="1400" dirty="0"/>
          </a:p>
          <a:p>
            <a:pPr marL="0" indent="0">
              <a:buNone/>
            </a:pPr>
            <a:endParaRPr lang="en-US" sz="1600" dirty="0"/>
          </a:p>
        </p:txBody>
      </p:sp>
      <p:sp>
        <p:nvSpPr>
          <p:cNvPr id="4" name="Slide Number Placeholder 3">
            <a:extLst>
              <a:ext uri="{FF2B5EF4-FFF2-40B4-BE49-F238E27FC236}">
                <a16:creationId xmlns:a16="http://schemas.microsoft.com/office/drawing/2014/main" id="{50CB6F94-B186-BC2B-65F6-7DFAB875B080}"/>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853770402"/>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purl.org/dc/dcmitype/"/>
    <ds:schemaRef ds:uri="http://purl.org/dc/elements/1.1/"/>
    <ds:schemaRef ds:uri="http://schemas.microsoft.com/office/2006/documentManagement/types"/>
    <ds:schemaRef ds:uri="http://schemas.microsoft.com/office/2006/metadata/properties"/>
    <ds:schemaRef ds:uri="c34af464-7aa1-4edd-9be4-83dffc1cb926"/>
    <ds:schemaRef ds:uri="http://schemas.openxmlformats.org/package/2006/metadata/core-properties"/>
    <ds:schemaRef ds:uri="http://purl.org/dc/terms/"/>
    <ds:schemaRef ds:uri="http://schemas.microsoft.com/office/infopath/2007/PartnerControls"/>
    <ds:schemaRef ds:uri="http://www.w3.org/XML/1998/namespace"/>
    <ds:schemaRef ds:uri="8d5ee879-813f-4fb9-b7c2-a59846c21aeb"/>
  </ds:schemaRefs>
</ds:datastoreItem>
</file>

<file path=customXml/itemProps3.xml><?xml version="1.0" encoding="utf-8"?>
<ds:datastoreItem xmlns:ds="http://schemas.openxmlformats.org/officeDocument/2006/customXml" ds:itemID="{1BCE88CD-E9E0-4BB6-AD83-C594282F53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ee879-813f-4fb9-b7c2-a59846c21a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24118</TotalTime>
  <Words>253</Words>
  <Application>Microsoft Office PowerPoint</Application>
  <PresentationFormat>On-screen Show (4:3)</PresentationFormat>
  <Paragraphs>20</Paragraphs>
  <Slides>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vt:i4>
      </vt:variant>
    </vt:vector>
  </HeadingPairs>
  <TitlesOfParts>
    <vt:vector size="7" baseType="lpstr">
      <vt:lpstr>Arial</vt:lpstr>
      <vt:lpstr>Calibri</vt:lpstr>
      <vt:lpstr>Courier New</vt:lpstr>
      <vt:lpstr>Cover Slide</vt:lpstr>
      <vt:lpstr>Horizontal Theme</vt:lpstr>
      <vt:lpstr>PowerPoint Presentation</vt:lpstr>
      <vt:lpstr>Large Load Curtailment Manager (LLCM) - Overview</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657</cp:revision>
  <cp:lastPrinted>2017-10-10T21:31:05Z</cp:lastPrinted>
  <dcterms:created xsi:type="dcterms:W3CDTF">2016-01-21T15:20:31Z</dcterms:created>
  <dcterms:modified xsi:type="dcterms:W3CDTF">2026-01-22T15:44:06Z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MSIP_Label_7084cbda-52b8-46fb-a7b7-cb5bd465ed85_Enabled">
    <vt:lpwstr>true</vt:lpwstr>
  </property>
  <property fmtid="{D5CDD505-2E9C-101B-9397-08002B2CF9AE}" pid="4" name="MSIP_Label_7084cbda-52b8-46fb-a7b7-cb5bd465ed85_ActionId">
    <vt:lpwstr>c62e7908-7660-43a6-b1c8-5c5c95dc1f11</vt:lpwstr>
  </property>
  <property fmtid="{D5CDD505-2E9C-101B-9397-08002B2CF9AE}" pid="5" name="MSIP_Label_7084cbda-52b8-46fb-a7b7-cb5bd465ed85_SetDate">
    <vt:lpwstr>2023-05-09T20:19:39Z</vt:lpwstr>
  </property>
  <property fmtid="{D5CDD505-2E9C-101B-9397-08002B2CF9AE}" pid="6" name="MSIP_Label_7084cbda-52b8-46fb-a7b7-cb5bd465ed85_Name">
    <vt:lpwstr>Internal</vt:lpwstr>
  </property>
  <property fmtid="{D5CDD505-2E9C-101B-9397-08002B2CF9AE}" pid="7" name="MSIP_Label_7084cbda-52b8-46fb-a7b7-cb5bd465ed85_ContentBits">
    <vt:lpwstr>0</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Method">
    <vt:lpwstr>Standard</vt:lpwstr>
  </property>
</Properties>
</file>