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4"/>
  </p:sldMasterIdLst>
  <p:notesMasterIdLst>
    <p:notesMasterId r:id="rId12"/>
  </p:notesMasterIdLst>
  <p:sldIdLst>
    <p:sldId id="2543" r:id="rId5"/>
    <p:sldId id="2603" r:id="rId6"/>
    <p:sldId id="2607" r:id="rId7"/>
    <p:sldId id="2598" r:id="rId8"/>
    <p:sldId id="2599" r:id="rId9"/>
    <p:sldId id="2605" r:id="rId10"/>
    <p:sldId id="2602" r:id="rId11"/>
  </p:sldIdLst>
  <p:sldSz cx="9144000" cy="6858000" type="screen4x3"/>
  <p:notesSz cx="7010400" cy="9236075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1242939-248F-1B5A-CFC3-E38486D8440D}" name="Michael Nevitt" initials="MN" userId="S::mnevitt@chollapetro.com::ff966897-cee6-4f24-b23f-c630be7d8e08" providerId="AD"/>
  <p188:author id="{0857D54A-0EBB-8371-8F07-6020B806718D}" name="Ryan McColl" initials="RM" userId="S::r.mccoll@chollapetro.com::dc820376-e528-4947-bba0-8556e69a4d51" providerId="AD"/>
  <p188:author id="{74B2216D-311D-5275-60D8-E15F790B84A6}" name="Clayton Greer" initials="" userId="S::clayton@chollapetro.com::bfba630e-8fb1-4668-8a48-c57135996d48" providerId="AD"/>
  <p188:author id="{D44F436E-54A8-5B14-1093-DAA34EA1885E}" name="Gideon Powell" initials="GP" userId="S::Gideon@chollapetro.com::c4ed1665-10a0-4ee1-9fcc-e1aa8e0259b3" providerId="AD"/>
  <p188:author id="{47FD13C4-FBEC-5DF7-C004-1B9B8ACD04EC}" name="Brad Cuddy" initials="BC" userId="S::brad@chollapetro.com::e228fc52-bdcc-482a-b179-54a259223a5a" providerId="AD"/>
  <p188:author id="{389D35CD-E09A-5A09-D84C-27BC37A117CC}" name="Gideon" initials="G" userId="S::g@chollapetro.com::8e8ff6b2-5927-4de3-a445-004ca62378d6" providerId="AD"/>
  <p188:author id="{3D2106D7-3ED7-2518-A9D9-D504ED4B11B3}" name="Mitch Myers" initials="MM" userId="S::Mitch@chollapetro.com::47d95097-19ce-478b-a769-2c1de228314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6783"/>
    <a:srgbClr val="FBE400"/>
    <a:srgbClr val="A24981"/>
    <a:srgbClr val="F6EFFB"/>
    <a:srgbClr val="FFC1C1"/>
    <a:srgbClr val="FFABAB"/>
    <a:srgbClr val="760D4D"/>
    <a:srgbClr val="ECC9C6"/>
    <a:srgbClr val="DD9E9A"/>
    <a:srgbClr val="EEDA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31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3407"/>
          </a:xfrm>
          <a:prstGeom prst="rect">
            <a:avLst/>
          </a:prstGeom>
        </p:spPr>
        <p:txBody>
          <a:bodyPr vert="horz" lIns="92281" tIns="46141" rIns="92281" bIns="46141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3407"/>
          </a:xfrm>
          <a:prstGeom prst="rect">
            <a:avLst/>
          </a:prstGeom>
        </p:spPr>
        <p:txBody>
          <a:bodyPr vert="horz" lIns="92281" tIns="46141" rIns="92281" bIns="46141" rtlCol="0"/>
          <a:lstStyle>
            <a:lvl1pPr algn="r">
              <a:defRPr sz="1100"/>
            </a:lvl1pPr>
          </a:lstStyle>
          <a:p>
            <a:fld id="{FA656C24-8179-45C4-A6DD-21751292D0C9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1" tIns="46141" rIns="92281" bIns="4614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6"/>
            <a:ext cx="5608320" cy="3636705"/>
          </a:xfrm>
          <a:prstGeom prst="rect">
            <a:avLst/>
          </a:prstGeom>
        </p:spPr>
        <p:txBody>
          <a:bodyPr vert="horz" lIns="92281" tIns="46141" rIns="92281" bIns="4614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1"/>
            <a:ext cx="3037840" cy="463406"/>
          </a:xfrm>
          <a:prstGeom prst="rect">
            <a:avLst/>
          </a:prstGeom>
        </p:spPr>
        <p:txBody>
          <a:bodyPr vert="horz" lIns="92281" tIns="46141" rIns="92281" bIns="46141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71"/>
            <a:ext cx="3037840" cy="463406"/>
          </a:xfrm>
          <a:prstGeom prst="rect">
            <a:avLst/>
          </a:prstGeom>
        </p:spPr>
        <p:txBody>
          <a:bodyPr vert="horz" lIns="92281" tIns="46141" rIns="92281" bIns="46141" rtlCol="0" anchor="b"/>
          <a:lstStyle>
            <a:lvl1pPr algn="r">
              <a:defRPr sz="1100"/>
            </a:lvl1pPr>
          </a:lstStyle>
          <a:p>
            <a:fld id="{4B4CB5BE-F151-47FA-A89A-0910C702F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91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6061">
              <a:defRPr/>
            </a:pPr>
            <a:fld id="{02C185AB-83AB-41FA-BB25-77F57583F9B3}" type="slidenum">
              <a:rPr lang="en-US" sz="1200">
                <a:solidFill>
                  <a:prstClr val="black"/>
                </a:solidFill>
                <a:latin typeface="Calibri" panose="020F0502020204030204"/>
              </a:rPr>
              <a:pPr defTabSz="466061">
                <a:defRPr/>
              </a:pPr>
              <a:t>1</a:t>
            </a:fld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74474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C3A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>
            <a:extLst>
              <a:ext uri="{FF2B5EF4-FFF2-40B4-BE49-F238E27FC236}">
                <a16:creationId xmlns:a16="http://schemas.microsoft.com/office/drawing/2014/main" id="{2531332A-EC86-B236-53E9-FE5EDBF3CCE5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C95D-B194-49AC-BAC9-653FC4D6D945}" type="datetime1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C62B3-C0D8-4E68-99BE-2664CD100A43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23DF99-283C-700D-B588-FAE42BB5A5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prstClr val="black"/>
              <a:schemeClr val="accent6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26284" t="31585" r="19036" b="159"/>
          <a:stretch/>
        </p:blipFill>
        <p:spPr>
          <a:xfrm>
            <a:off x="0" y="0"/>
            <a:ext cx="9151621" cy="713994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1C13AB4-4FFA-D3C8-565B-BD17DB86F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343475"/>
            <a:ext cx="7772400" cy="844270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9415C2CE-6B36-90FC-5405-033A48ABA2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79355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B82014-8CB9-6CDF-494F-0926723AED53}"/>
              </a:ext>
            </a:extLst>
          </p:cNvPr>
          <p:cNvCxnSpPr>
            <a:cxnSpLocks/>
          </p:cNvCxnSpPr>
          <p:nvPr userDrawn="1"/>
        </p:nvCxnSpPr>
        <p:spPr>
          <a:xfrm>
            <a:off x="1960282" y="3429000"/>
            <a:ext cx="5516283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3FD657F-EE3A-E75C-80F2-FF47C2D13A4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143863" y="5114568"/>
            <a:ext cx="2658155" cy="905514"/>
            <a:chOff x="2332448" y="4838156"/>
            <a:chExt cx="4280984" cy="145833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28BC346-6962-D44F-F8CD-BD4651B22C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0C3A22"/>
                </a:clrFrom>
                <a:clrTo>
                  <a:srgbClr val="0C3A22">
                    <a:alpha val="0"/>
                  </a:srgbClr>
                </a:clrTo>
              </a:clrChange>
              <a:duotone>
                <a:prstClr val="black"/>
                <a:srgbClr val="0C3A22">
                  <a:tint val="45000"/>
                  <a:satMod val="400000"/>
                </a:srgbClr>
              </a:duotone>
            </a:blip>
            <a:srcRect r="67149"/>
            <a:stretch/>
          </p:blipFill>
          <p:spPr>
            <a:xfrm>
              <a:off x="2332448" y="4838156"/>
              <a:ext cx="1401352" cy="145833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4BB327B-15CF-9CF6-6F1B-0C5B26F676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0C3A22"/>
                </a:clrFrom>
                <a:clrTo>
                  <a:srgbClr val="0C3A22">
                    <a:alpha val="0"/>
                  </a:srgbClr>
                </a:clrTo>
              </a:clrChange>
              <a:duotone>
                <a:prstClr val="black"/>
                <a:srgbClr val="0C3A22">
                  <a:tint val="45000"/>
                  <a:satMod val="400000"/>
                </a:srgbClr>
              </a:duotone>
            </a:blip>
            <a:srcRect l="32494" b="35171"/>
            <a:stretch/>
          </p:blipFill>
          <p:spPr>
            <a:xfrm>
              <a:off x="3733800" y="4838156"/>
              <a:ext cx="2879632" cy="9454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1413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 not remove" hidden="1">
            <a:extLst>
              <a:ext uri="{FF2B5EF4-FFF2-40B4-BE49-F238E27FC236}">
                <a16:creationId xmlns:a16="http://schemas.microsoft.com/office/drawing/2014/main" id="{87FC1632-7692-3910-6016-86929B5A162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6525"/>
            <a:ext cx="7886700" cy="91919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B3A2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9208"/>
            <a:ext cx="7886700" cy="47077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7800-DEB8-4E6A-8DCE-FFCE4D891C54}" type="datetime1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7"/>
            <a:ext cx="2057400" cy="365125"/>
          </a:xfrm>
        </p:spPr>
        <p:txBody>
          <a:bodyPr/>
          <a:lstStyle/>
          <a:p>
            <a:fld id="{610C62B3-C0D8-4E68-99BE-2664CD100A4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B6C71B-94C8-EAAE-EDBC-A89E97E7F117}"/>
              </a:ext>
            </a:extLst>
          </p:cNvPr>
          <p:cNvCxnSpPr>
            <a:cxnSpLocks/>
          </p:cNvCxnSpPr>
          <p:nvPr userDrawn="1"/>
        </p:nvCxnSpPr>
        <p:spPr>
          <a:xfrm>
            <a:off x="628650" y="1049744"/>
            <a:ext cx="78867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yellow flower with green stems&#10;&#10;Description automatically generated">
            <a:extLst>
              <a:ext uri="{FF2B5EF4-FFF2-40B4-BE49-F238E27FC236}">
                <a16:creationId xmlns:a16="http://schemas.microsoft.com/office/drawing/2014/main" id="{D53D04E2-E0F7-1CFE-F36E-C01E8A3EA7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933" y="290055"/>
            <a:ext cx="1225547" cy="53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1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91088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B3A2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8629-681B-4E67-BF45-D16BF7862292}" type="datetime1">
              <a:rPr lang="en-US" smtClean="0"/>
              <a:t>1/20/2026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86528"/>
            <a:ext cx="2057400" cy="365125"/>
          </a:xfrm>
        </p:spPr>
        <p:txBody>
          <a:bodyPr/>
          <a:lstStyle/>
          <a:p>
            <a:fld id="{610C62B3-C0D8-4E68-99BE-2664CD100A4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E61C77-7EA5-184F-0A4E-4AC886CD08A4}"/>
              </a:ext>
            </a:extLst>
          </p:cNvPr>
          <p:cNvCxnSpPr>
            <a:cxnSpLocks/>
          </p:cNvCxnSpPr>
          <p:nvPr userDrawn="1"/>
        </p:nvCxnSpPr>
        <p:spPr>
          <a:xfrm>
            <a:off x="628650" y="1049744"/>
            <a:ext cx="78867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yellow flower with green stems&#10;&#10;Description automatically generated">
            <a:extLst>
              <a:ext uri="{FF2B5EF4-FFF2-40B4-BE49-F238E27FC236}">
                <a16:creationId xmlns:a16="http://schemas.microsoft.com/office/drawing/2014/main" id="{0C503B40-28B1-A724-6154-B68177BB6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933" y="290055"/>
            <a:ext cx="1225547" cy="53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94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 not remove" hidden="1">
            <a:extLst>
              <a:ext uri="{FF2B5EF4-FFF2-40B4-BE49-F238E27FC236}">
                <a16:creationId xmlns:a16="http://schemas.microsoft.com/office/drawing/2014/main" id="{915D0783-E319-4972-80A0-7BC767D86C3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9DA-9EEE-4F55-8140-D3CE2EB59E83}" type="datetime1">
              <a:rPr lang="en-US" smtClean="0"/>
              <a:t>1/20/2026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71288"/>
            <a:ext cx="2057400" cy="365125"/>
          </a:xfrm>
        </p:spPr>
        <p:txBody>
          <a:bodyPr/>
          <a:lstStyle/>
          <a:p>
            <a:fld id="{610C62B3-C0D8-4E68-99BE-2664CD100A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yellow flower with green stems&#10;&#10;Description automatically generated">
            <a:extLst>
              <a:ext uri="{FF2B5EF4-FFF2-40B4-BE49-F238E27FC236}">
                <a16:creationId xmlns:a16="http://schemas.microsoft.com/office/drawing/2014/main" id="{C569F3D8-2C0D-D30B-BBAB-C66AE4750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933" y="290055"/>
            <a:ext cx="1225547" cy="53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99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 not remove" hidden="1">
            <a:extLst>
              <a:ext uri="{FF2B5EF4-FFF2-40B4-BE49-F238E27FC236}">
                <a16:creationId xmlns:a16="http://schemas.microsoft.com/office/drawing/2014/main" id="{2A26952B-20D0-41F0-AEF0-B150CBA752B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B3A2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50737"/>
            <a:ext cx="3886200" cy="46262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50737"/>
            <a:ext cx="3886200" cy="46262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6C4E-F041-4150-9A6F-F0D784299875}" type="datetime1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610C62B3-C0D8-4E68-99BE-2664CD100A4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5C94D6C-0DE6-8C5A-A85D-E7D7EB7EBDAC}"/>
              </a:ext>
            </a:extLst>
          </p:cNvPr>
          <p:cNvCxnSpPr>
            <a:cxnSpLocks/>
          </p:cNvCxnSpPr>
          <p:nvPr userDrawn="1"/>
        </p:nvCxnSpPr>
        <p:spPr>
          <a:xfrm>
            <a:off x="628650" y="1049744"/>
            <a:ext cx="78867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yellow flower with green stems&#10;&#10;Description automatically generated">
            <a:extLst>
              <a:ext uri="{FF2B5EF4-FFF2-40B4-BE49-F238E27FC236}">
                <a16:creationId xmlns:a16="http://schemas.microsoft.com/office/drawing/2014/main" id="{59E1007E-8657-4148-33C8-7399D64220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933" y="290055"/>
            <a:ext cx="1225547" cy="53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32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891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62CAD-19A3-4C3E-BD90-C28CC6237142}" type="datetime1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8652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C62B3-C0D8-4E68-99BE-2664CD10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6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B3A2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3A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F9D2157-3A44-3AB0-18DE-5372E531D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063750"/>
            <a:ext cx="7772400" cy="2703232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</a:pPr>
            <a:r>
              <a:rPr lang="en-US" dirty="0"/>
              <a:t>Batch Zero Loads</a:t>
            </a:r>
            <a:br>
              <a:rPr lang="en-US" dirty="0"/>
            </a:br>
            <a:r>
              <a:rPr lang="en-US" dirty="0"/>
              <a:t>An Alternative Approach</a:t>
            </a:r>
            <a:endParaRPr lang="en-US" sz="3600" i="1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7B2FAC2-3F6C-55AC-6018-BE9347CA5F9C}"/>
              </a:ext>
            </a:extLst>
          </p:cNvPr>
          <p:cNvSpPr txBox="1">
            <a:spLocks/>
          </p:cNvSpPr>
          <p:nvPr/>
        </p:nvSpPr>
        <p:spPr>
          <a:xfrm>
            <a:off x="685800" y="2959287"/>
            <a:ext cx="7772400" cy="1663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B3A22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</a:pP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Large Load Working Group 1/22/26</a:t>
            </a:r>
          </a:p>
        </p:txBody>
      </p:sp>
    </p:spTree>
    <p:extLst>
      <p:ext uri="{BB962C8B-B14F-4D97-AF65-F5344CB8AC3E}">
        <p14:creationId xmlns:p14="http://schemas.microsoft.com/office/powerpoint/2010/main" val="3375815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A07D5-DCD4-1BCB-2C4F-9F413033C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 Study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8008B-BFF4-140F-9E1F-8C920028F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57745"/>
            <a:ext cx="7755591" cy="4728562"/>
          </a:xfrm>
        </p:spPr>
        <p:txBody>
          <a:bodyPr>
            <a:noAutofit/>
          </a:bodyPr>
          <a:lstStyle/>
          <a:p>
            <a:r>
              <a:rPr lang="en-US" sz="1600" b="1" dirty="0"/>
              <a:t>Current study process is linear</a:t>
            </a:r>
          </a:p>
          <a:p>
            <a:pPr lvl="1"/>
            <a:r>
              <a:rPr lang="en-US" sz="1600" dirty="0"/>
              <a:t>Projects are studied without honoring other loads in the process</a:t>
            </a:r>
          </a:p>
          <a:p>
            <a:pPr lvl="1"/>
            <a:r>
              <a:rPr lang="en-US" sz="1600" dirty="0"/>
              <a:t>Leads to restudies to ensure all load can be served (whack-a-mole)</a:t>
            </a:r>
          </a:p>
          <a:p>
            <a:pPr lvl="1"/>
            <a:r>
              <a:rPr lang="en-US" sz="1600" dirty="0"/>
              <a:t>With volume of requests the results have been untenable</a:t>
            </a:r>
          </a:p>
          <a:p>
            <a:r>
              <a:rPr lang="en-US" sz="1600" b="1" dirty="0"/>
              <a:t>Batch studies review needs of all loads in the batch</a:t>
            </a:r>
          </a:p>
          <a:p>
            <a:pPr lvl="1"/>
            <a:r>
              <a:rPr lang="en-US" sz="1600" dirty="0"/>
              <a:t>Transmission solutions are created for all loads in the batch</a:t>
            </a:r>
          </a:p>
          <a:p>
            <a:pPr lvl="1"/>
            <a:r>
              <a:rPr lang="en-US" sz="1600" dirty="0"/>
              <a:t>Solution should be most efficient group of lines to solve potential issues</a:t>
            </a:r>
          </a:p>
          <a:p>
            <a:pPr lvl="1"/>
            <a:r>
              <a:rPr lang="en-US" sz="1600" dirty="0"/>
              <a:t>Can require limits to ensure the model doesn’t “blow up”</a:t>
            </a:r>
          </a:p>
          <a:p>
            <a:pPr lvl="1"/>
            <a:r>
              <a:rPr lang="en-US" sz="1600" dirty="0"/>
              <a:t>With sufficient study runs the queue will be fully served in time</a:t>
            </a:r>
            <a:br>
              <a:rPr lang="en-US" sz="1600" dirty="0"/>
            </a:br>
            <a:endParaRPr lang="en-US" sz="1600" dirty="0"/>
          </a:p>
          <a:p>
            <a:pPr marL="0" indent="0">
              <a:buNone/>
            </a:pPr>
            <a:br>
              <a:rPr lang="en-US" sz="1600" dirty="0"/>
            </a:br>
            <a:endParaRPr lang="en-US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6CF0A3-E042-F7A9-3468-76F0549C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C62B3-C0D8-4E68-99BE-2664CD100A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135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C5E2D-2E59-F855-1A14-0FF2B146E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F6686-8C62-3FE6-6420-965CE1EC4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 Zero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04ED9-14AD-F8AC-CAFF-F2F04C9DC5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418665"/>
            <a:ext cx="7755591" cy="3368488"/>
          </a:xfrm>
        </p:spPr>
        <p:txBody>
          <a:bodyPr>
            <a:noAutofit/>
          </a:bodyPr>
          <a:lstStyle/>
          <a:p>
            <a:r>
              <a:rPr lang="en-US" sz="1800" dirty="0"/>
              <a:t>Initial run of the batch process</a:t>
            </a:r>
          </a:p>
          <a:p>
            <a:r>
              <a:rPr lang="en-US" sz="1800" dirty="0"/>
              <a:t>Load selection will be critical</a:t>
            </a:r>
          </a:p>
          <a:p>
            <a:r>
              <a:rPr lang="en-US" sz="1800" dirty="0"/>
              <a:t>ERCOT’s proposal is discriminatory to certain utility loads: </a:t>
            </a:r>
          </a:p>
          <a:p>
            <a:pPr lvl="1"/>
            <a:r>
              <a:rPr lang="en-US" sz="1400" dirty="0"/>
              <a:t>“Requests that have met certain milestones but require restudy will be included in Batch Zero”</a:t>
            </a:r>
          </a:p>
          <a:p>
            <a:pPr lvl="1"/>
            <a:r>
              <a:rPr lang="en-US" sz="1400" dirty="0"/>
              <a:t>For whatever reason, Oncor did not submit many of their loads in the process</a:t>
            </a:r>
          </a:p>
          <a:p>
            <a:pPr lvl="1"/>
            <a:r>
              <a:rPr lang="en-US" sz="1400" dirty="0"/>
              <a:t>Oncor represents 35% of system load and likely a much larger share of interconnections requested</a:t>
            </a:r>
          </a:p>
          <a:p>
            <a:pPr lvl="1"/>
            <a:r>
              <a:rPr lang="en-US" sz="1400" dirty="0"/>
              <a:t>This would disenfranchise a significant portion of ERCOT load</a:t>
            </a:r>
          </a:p>
          <a:p>
            <a:r>
              <a:rPr lang="en-US" sz="1800" dirty="0"/>
              <a:t>There is an alternative solution</a:t>
            </a:r>
          </a:p>
          <a:p>
            <a:endParaRPr lang="en-US" sz="1800" dirty="0"/>
          </a:p>
          <a:p>
            <a:pPr marL="0" indent="0">
              <a:buNone/>
            </a:pPr>
            <a:br>
              <a:rPr lang="en-US" sz="1800" dirty="0"/>
            </a:br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2B8C53-1A58-FC25-D21F-39EE20CD3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C62B3-C0D8-4E68-99BE-2664CD100A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4C587-9A03-7C04-4D1F-1E2EB8808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SB6 Ratio Share Allocation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A5D4D9-53D7-097E-0806-12204C140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C62B3-C0D8-4E68-99BE-2664CD100A43}" type="slidenum">
              <a:rPr lang="en-US" smtClean="0"/>
              <a:t>4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345691E-4F05-8EDA-7A4E-3A87CDECAE75}"/>
              </a:ext>
            </a:extLst>
          </p:cNvPr>
          <p:cNvSpPr txBox="1">
            <a:spLocks/>
          </p:cNvSpPr>
          <p:nvPr/>
        </p:nvSpPr>
        <p:spPr>
          <a:xfrm>
            <a:off x="628650" y="1201196"/>
            <a:ext cx="8229600" cy="4469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What can be done is to create an “SB6 Ratio Share” allocation of large load requests as follows:</a:t>
            </a:r>
          </a:p>
          <a:p>
            <a:r>
              <a:rPr lang="en-US" sz="1400" dirty="0"/>
              <a:t>Step 1 – ERCOT determines the total capacity they believe can solve in the Batch Study</a:t>
            </a:r>
          </a:p>
          <a:p>
            <a:r>
              <a:rPr lang="en-US" sz="1400" dirty="0"/>
              <a:t>Step 2 – TSPs create lists of their SB6 compliant loads for submission to ERCOT</a:t>
            </a:r>
          </a:p>
          <a:p>
            <a:r>
              <a:rPr lang="en-US" sz="1400" dirty="0"/>
              <a:t>Step 3 – ERCOT uses a Ratio Share allocation for the load to include from each TSP</a:t>
            </a:r>
          </a:p>
          <a:p>
            <a:pPr lvl="1"/>
            <a:r>
              <a:rPr lang="en-US" sz="1000" dirty="0"/>
              <a:t>TSP Allocation = (TSP SB6 Large Load/Total SB6 Large Load) * Study Capacity</a:t>
            </a:r>
          </a:p>
          <a:p>
            <a:r>
              <a:rPr lang="en-US" sz="1400" dirty="0"/>
              <a:t>Step 4 – The loads from each TSP are stacked by original submission date and loads are included until their allocation is reached</a:t>
            </a:r>
          </a:p>
          <a:p>
            <a:pPr lvl="1"/>
            <a:r>
              <a:rPr lang="en-US" sz="1000" dirty="0"/>
              <a:t>Load zone separation can also be provided if desired</a:t>
            </a:r>
          </a:p>
          <a:p>
            <a:pPr lvl="1"/>
            <a:r>
              <a:rPr lang="en-US" sz="1000" dirty="0"/>
              <a:t>Partial allocations for the “final load” may occur</a:t>
            </a:r>
          </a:p>
          <a:p>
            <a:pPr lvl="1"/>
            <a:r>
              <a:rPr lang="en-US" sz="1000" dirty="0"/>
              <a:t>This is likely needed for smaller systems</a:t>
            </a:r>
          </a:p>
          <a:p>
            <a:pPr lvl="1"/>
            <a:r>
              <a:rPr lang="en-US" sz="1000" dirty="0"/>
              <a:t>Partial loads will be carried over to subsequent batches until all the load is served</a:t>
            </a: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30277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0CF75-5044-382C-E04B-2805FC8D5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AAC36-4D23-122C-3D18-D20418FA08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8357"/>
            <a:ext cx="7567332" cy="4808606"/>
          </a:xfrm>
        </p:spPr>
        <p:txBody>
          <a:bodyPr>
            <a:normAutofit/>
          </a:bodyPr>
          <a:lstStyle/>
          <a:p>
            <a:r>
              <a:rPr lang="en-US" sz="1800" dirty="0"/>
              <a:t>Step 1 – ERCOT establishes 50GWs as the study limit</a:t>
            </a:r>
          </a:p>
          <a:p>
            <a:r>
              <a:rPr lang="en-US" sz="1800" dirty="0"/>
              <a:t>Step 2 – Oncor has 120GWs of SB6 compliant load and provides that list to ERCOT in Submission Date order</a:t>
            </a:r>
          </a:p>
          <a:p>
            <a:r>
              <a:rPr lang="en-US" sz="1800" dirty="0"/>
              <a:t>Step 3 – ERCOT determines that there are 240GWs total SB6 compliant load from all TSPs in ERCOT</a:t>
            </a:r>
          </a:p>
          <a:p>
            <a:pPr lvl="1"/>
            <a:r>
              <a:rPr lang="en-US" sz="1400" dirty="0"/>
              <a:t>Oncor’s allocation in Batch Zero is: 120GW/240GW * 50GW = 25GW</a:t>
            </a:r>
          </a:p>
          <a:p>
            <a:r>
              <a:rPr lang="en-US" sz="1800" dirty="0"/>
              <a:t>Step 4 – ERCOT goes down Oncor’s date ordered list until 25GWs is reached</a:t>
            </a:r>
          </a:p>
          <a:p>
            <a:pPr lvl="1"/>
            <a:r>
              <a:rPr lang="en-US" sz="1400" dirty="0"/>
              <a:t>If needed a partial allocation is provided to the last load in the list</a:t>
            </a:r>
          </a:p>
          <a:p>
            <a:r>
              <a:rPr lang="en-US" sz="1800" dirty="0"/>
              <a:t>ERCOT applies this same logic to all other TSPs and creates its aggregate load list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3BE86-E04A-73AF-E3BB-0CF0ABEEF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C62B3-C0D8-4E68-99BE-2664CD100A4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956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86638-7E35-9E51-BA23-69977DF34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the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28154-7A65-7730-0507-693E352605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20216"/>
            <a:ext cx="7840899" cy="4626226"/>
          </a:xfrm>
        </p:spPr>
        <p:txBody>
          <a:bodyPr>
            <a:normAutofit/>
          </a:bodyPr>
          <a:lstStyle/>
          <a:p>
            <a:r>
              <a:rPr lang="en-US" sz="1800" dirty="0"/>
              <a:t>Non-discriminatory – it provides Batch Zero access to loads of all the TSPs</a:t>
            </a:r>
          </a:p>
          <a:p>
            <a:pPr lvl="1"/>
            <a:r>
              <a:rPr lang="en-US" sz="1400" dirty="0"/>
              <a:t>Methodologies using the factors from the existing process carry lingering biases that existed in that process</a:t>
            </a:r>
          </a:p>
          <a:p>
            <a:r>
              <a:rPr lang="en-US" sz="1800" dirty="0"/>
              <a:t>Repeatable – This methodology can be continued until the queue is cleared and afterward should a future batch study become overloaded (literally)</a:t>
            </a:r>
          </a:p>
          <a:p>
            <a:r>
              <a:rPr lang="en-US" sz="1800" dirty="0"/>
              <a:t>Doesn’t rely on factors that vary from TSP to TSP such as Signed Interconnect Agreements</a:t>
            </a:r>
          </a:p>
          <a:p>
            <a:r>
              <a:rPr lang="en-US" sz="1800" dirty="0"/>
              <a:t>Compliant with SB6 – Some loads that are in “restudy” have likely not met all criteria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0BEF58-BAFA-703C-2C62-FF55BA8B3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C62B3-C0D8-4E68-99BE-2664CD100A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21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4D047-34C8-F853-7D11-0B3DB0BE3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4F0AA4-B0BF-4FD4-1246-C42CE191C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C62B3-C0D8-4E68-99BE-2664CD100A43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 descr="A cartoon of a person standing at a podium&#10;&#10;AI-generated content may be incorrect.">
            <a:extLst>
              <a:ext uri="{FF2B5EF4-FFF2-40B4-BE49-F238E27FC236}">
                <a16:creationId xmlns:a16="http://schemas.microsoft.com/office/drawing/2014/main" id="{DCD49C55-4E19-71F9-D132-B58DCBB3C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876" y="1484940"/>
            <a:ext cx="4735286" cy="473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091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H_FLYSHEET_STY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5742A082CFAC46AD441AE991AE7E1C" ma:contentTypeVersion="17" ma:contentTypeDescription="Create a new document." ma:contentTypeScope="" ma:versionID="c0a45947832305f06809f40e07332999">
  <xsd:schema xmlns:xsd="http://www.w3.org/2001/XMLSchema" xmlns:xs="http://www.w3.org/2001/XMLSchema" xmlns:p="http://schemas.microsoft.com/office/2006/metadata/properties" xmlns:ns2="2c5d987a-b473-4800-ad2a-83285a57d074" xmlns:ns3="c8c6cfe7-d596-4862-a523-0539a06b7b6d" targetNamespace="http://schemas.microsoft.com/office/2006/metadata/properties" ma:root="true" ma:fieldsID="7755e289e6aec2318a2ab014bd1c73a9" ns2:_="" ns3:_="">
    <xsd:import namespace="2c5d987a-b473-4800-ad2a-83285a57d074"/>
    <xsd:import namespace="c8c6cfe7-d596-4862-a523-0539a06b7b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5d987a-b473-4800-ad2a-83285a57d0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6f0b586-b945-4443-b474-dbd680adce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c6cfe7-d596-4862-a523-0539a06b7b6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f709410-a9b3-47ab-96a1-873a545db739}" ma:internalName="TaxCatchAll" ma:showField="CatchAllData" ma:web="c8c6cfe7-d596-4862-a523-0539a06b7b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c6cfe7-d596-4862-a523-0539a06b7b6d" xsi:nil="true"/>
    <SharedWithUsers xmlns="c8c6cfe7-d596-4862-a523-0539a06b7b6d">
      <UserInfo>
        <DisplayName>Mitch Myers</DisplayName>
        <AccountId>14</AccountId>
        <AccountType/>
      </UserInfo>
      <UserInfo>
        <DisplayName>Clayton Greer</DisplayName>
        <AccountId>15</AccountId>
        <AccountType/>
      </UserInfo>
      <UserInfo>
        <DisplayName>Gideon</DisplayName>
        <AccountId>36</AccountId>
        <AccountType/>
      </UserInfo>
      <UserInfo>
        <DisplayName>Ryan McColl</DisplayName>
        <AccountId>22</AccountId>
        <AccountType/>
      </UserInfo>
      <UserInfo>
        <DisplayName>Michael Nevitt</DisplayName>
        <AccountId>101</AccountId>
        <AccountType/>
      </UserInfo>
    </SharedWithUsers>
    <lcf76f155ced4ddcb4097134ff3c332f xmlns="2c5d987a-b473-4800-ad2a-83285a57d074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86C66F-C132-4691-8F93-45B7AFEE89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5d987a-b473-4800-ad2a-83285a57d074"/>
    <ds:schemaRef ds:uri="c8c6cfe7-d596-4862-a523-0539a06b7b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E4E654-B8D8-4F9B-B1CC-54BD31BA9209}">
  <ds:schemaRefs>
    <ds:schemaRef ds:uri="2c5d987a-b473-4800-ad2a-83285a57d074"/>
    <ds:schemaRef ds:uri="c8c6cfe7-d596-4862-a523-0539a06b7b6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6F48CD2-3CEC-4296-BE63-A784C11398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751</TotalTime>
  <Words>554</Words>
  <Application>Microsoft Office PowerPoint</Application>
  <PresentationFormat>On-screen Show (4:3)</PresentationFormat>
  <Paragraphs>57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5_Office Theme</vt:lpstr>
      <vt:lpstr>Batch Zero Loads An Alternative Approach</vt:lpstr>
      <vt:lpstr>Batch Study Process</vt:lpstr>
      <vt:lpstr>Batch Zero</vt:lpstr>
      <vt:lpstr>SB6 Ratio Share Allocation</vt:lpstr>
      <vt:lpstr>Example</vt:lpstr>
      <vt:lpstr>Benefits of the Proposal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McColl</dc:creator>
  <cp:lastModifiedBy>Clayton Greer</cp:lastModifiedBy>
  <cp:revision>39</cp:revision>
  <cp:lastPrinted>2024-01-11T17:37:59Z</cp:lastPrinted>
  <dcterms:created xsi:type="dcterms:W3CDTF">2019-08-15T00:22:57Z</dcterms:created>
  <dcterms:modified xsi:type="dcterms:W3CDTF">2026-01-20T21:59:50Z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0x010100395742A082CFAC46AD441AE991AE7E1C</vt:lpwstr>
  </property>
  <property fmtid="{D5CDD505-2E9C-101B-9397-08002B2CF9AE}" pid="3" name="MediaServiceImageTags">
    <vt:lpwstr/>
  </property>
</Properties>
</file>