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1"/>
  </p:notesMasterIdLst>
  <p:handoutMasterIdLst>
    <p:handoutMasterId r:id="rId22"/>
  </p:handoutMasterIdLst>
  <p:sldIdLst>
    <p:sldId id="260" r:id="rId6"/>
    <p:sldId id="372" r:id="rId7"/>
    <p:sldId id="261" r:id="rId8"/>
    <p:sldId id="368" r:id="rId9"/>
    <p:sldId id="277" r:id="rId10"/>
    <p:sldId id="352" r:id="rId11"/>
    <p:sldId id="367" r:id="rId12"/>
    <p:sldId id="296" r:id="rId13"/>
    <p:sldId id="297" r:id="rId14"/>
    <p:sldId id="276" r:id="rId15"/>
    <p:sldId id="287" r:id="rId16"/>
    <p:sldId id="353" r:id="rId17"/>
    <p:sldId id="354" r:id="rId18"/>
    <p:sldId id="370" r:id="rId19"/>
    <p:sldId id="369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F02122-73B8-7571-F3DE-0DC353D82440}" name="Carswell, Cory" initials="CC" userId="S::Cory.Carswell@ercot.com::c63747d5-e4be-47e4-a834-0d38b13ff3ae" providerId="AD"/>
  <p188:author id="{DCE2E846-A41C-7095-E2BA-36D0669FFA49}" name="Drake, Gordon" initials="DG" userId="S::Gordon.Drake@ercot.com::d3aa080c-bd91-4052-98d6-063a86a83a9f" providerId="AD"/>
  <p188:author id="{3274B748-C2E2-CD1D-7097-BB267DC7B270}" name="Drake, Gordon" initials="DG" userId="S::gordon.drake@ercot.com::d3aa080c-bd91-4052-98d6-063a86a83a9f" providerId="AD"/>
  <p188:author id="{3A28CD78-C3BD-553F-EDD2-06EF5A4564FC}" name="Skiles, Matthew" initials="SM" userId="S::matthew.skiles@ercot.com::bb9b5f1e-7301-452e-a4f0-46a9b1f017c7" providerId="AD"/>
  <p188:author id="{C47093A1-EA94-3DBA-9F8A-473D71E0B634}" name="Chu, Zhengguo" initials="CZ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6B37E3C9-22D4-6B4E-DFF8-857158FA6333}" name="Carswell, Cory" initials="CC" userId="S::cory.carswell@ercot.com::c63747d5-e4be-47e4-a834-0d38b13ff3ae" providerId="AD"/>
  <p188:author id="{BDCE6EE9-1CA1-56CE-18BB-03C57A759C57}" name="Dave Maggio" initials="djm" userId="Dave Maggio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gio, Dave" initials="MD" lastIdx="4" clrIdx="0">
    <p:extLst>
      <p:ext uri="{19B8F6BF-5375-455C-9EA6-DF929625EA0E}">
        <p15:presenceInfo xmlns:p15="http://schemas.microsoft.com/office/powerpoint/2012/main" userId="S-1-5-21-639947351-343809578-3807592339-4753" providerId="AD"/>
      </p:ext>
    </p:extLst>
  </p:cmAuthor>
  <p:cmAuthor id="2" name="Townsend, Aaron" initials="TA" lastIdx="32" clrIdx="1">
    <p:extLst>
      <p:ext uri="{19B8F6BF-5375-455C-9EA6-DF929625EA0E}">
        <p15:presenceInfo xmlns:p15="http://schemas.microsoft.com/office/powerpoint/2012/main" userId="S-1-5-21-639947351-343809578-3807592339-53395" providerId="AD"/>
      </p:ext>
    </p:extLst>
  </p:cmAuthor>
  <p:cmAuthor id="3" name="Holt, Blake" initials="HB" lastIdx="30" clrIdx="2">
    <p:extLst>
      <p:ext uri="{19B8F6BF-5375-455C-9EA6-DF929625EA0E}">
        <p15:presenceInfo xmlns:p15="http://schemas.microsoft.com/office/powerpoint/2012/main" userId="S-1-5-21-639947351-343809578-3807592339-31793" providerId="AD"/>
      </p:ext>
    </p:extLst>
  </p:cmAuthor>
  <p:cmAuthor id="4" name="Kersulis, Jonas" initials="KJ" lastIdx="1" clrIdx="3">
    <p:extLst>
      <p:ext uri="{19B8F6BF-5375-455C-9EA6-DF929625EA0E}">
        <p15:presenceInfo xmlns:p15="http://schemas.microsoft.com/office/powerpoint/2012/main" userId="S::Jonas.Kersulis@ercot.com::38ec2a83-12fc-4093-8e16-3ee53b6e0485" providerId="AD"/>
      </p:ext>
    </p:extLst>
  </p:cmAuthor>
  <p:cmAuthor id="5" name="djm" initials="djm" lastIdx="1" clrIdx="4">
    <p:extLst>
      <p:ext uri="{19B8F6BF-5375-455C-9EA6-DF929625EA0E}">
        <p15:presenceInfo xmlns:p15="http://schemas.microsoft.com/office/powerpoint/2012/main" userId="djm" providerId="None"/>
      </p:ext>
    </p:extLst>
  </p:cmAuthor>
  <p:cmAuthor id="6" name="Shah, Neil" initials="SN" lastIdx="5" clrIdx="5">
    <p:extLst>
      <p:ext uri="{19B8F6BF-5375-455C-9EA6-DF929625EA0E}">
        <p15:presenceInfo xmlns:p15="http://schemas.microsoft.com/office/powerpoint/2012/main" userId="S::Neil.Shah@ercot.com::c825c17a-b2fe-45c0-a9d5-794112f6ee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E7F2F5"/>
    <a:srgbClr val="5B6770"/>
    <a:srgbClr val="F8A208"/>
    <a:srgbClr val="C681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140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, Nick" userId="S::robert.petro@ercot.com::f4669e5d-3df0-43f0-bbe8-5e3e7b0cdbca" providerId="AD" clId="Web-{2C0DF5EB-0C7B-9DE8-29D9-5E5DD0D51731}"/>
    <pc:docChg chg="mod">
      <pc:chgData name="Petro, Nick" userId="S::robert.petro@ercot.com::f4669e5d-3df0-43f0-bbe8-5e3e7b0cdbca" providerId="AD" clId="Web-{2C0DF5EB-0C7B-9DE8-29D9-5E5DD0D51731}" dt="2025-12-11T04:33:57.619" v="0" actId="33475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5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04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4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53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9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3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8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31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38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9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4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9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6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5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04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96448" y="1828800"/>
            <a:ext cx="5696712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tx2"/>
                </a:solidFill>
              </a:rPr>
              <a:t>Monthly Review of Reliability Unit Commitment Market Impacts – November 2025</a:t>
            </a:r>
          </a:p>
          <a:p>
            <a:endParaRPr lang="en-US" sz="2000" dirty="0"/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 </a:t>
            </a:r>
          </a:p>
          <a:p>
            <a:endParaRPr lang="en-US" sz="2000" dirty="0"/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RUC-Instructed Resource Dispatch above Low Dispatch Limit (LDL) in Non-Opt-Out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58" y="1134861"/>
            <a:ext cx="8304543" cy="4736621"/>
          </a:xfrm>
        </p:spPr>
        <p:txBody>
          <a:bodyPr lIns="91440" tIns="45720" rIns="91440" bIns="45720" anchor="t"/>
          <a:lstStyle/>
          <a:p>
            <a:pPr marL="285750" indent="-285750"/>
            <a:r>
              <a:rPr lang="en-US" sz="1800" dirty="0">
                <a:solidFill>
                  <a:schemeClr val="tx2"/>
                </a:solidFill>
                <a:cs typeface="Arial"/>
              </a:rPr>
              <a:t>Out of all 383.7 non-opt-out Effective Resource-hours, RUC-instructed Resources were dispatched above their LDL for 18.0 Resource-hours.</a:t>
            </a:r>
            <a:endParaRPr lang="en-US" sz="2000" b="1" dirty="0">
              <a:solidFill>
                <a:schemeClr val="tx2"/>
              </a:solidFill>
              <a:cs typeface="Arial"/>
            </a:endParaRPr>
          </a:p>
          <a:p>
            <a:pPr lvl="1">
              <a:defRPr/>
            </a:pP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In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none of these Resource-hours, the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Locational Marginal Price (LMP)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for the RUC-instructed Resource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exceeded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the RUC offer floor.</a:t>
            </a:r>
            <a:endParaRPr lang="en-US" sz="16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1">
              <a:defRPr/>
            </a:pP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In 18.0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of these Resource-hours, the LMP for the RUC-instructed Resource </a:t>
            </a:r>
            <a:r>
              <a:rPr lang="en-US" sz="1600" dirty="0">
                <a:solidFill>
                  <a:srgbClr val="5B6770"/>
                </a:solidFill>
                <a:latin typeface="Arial" panose="020B0604020202020204"/>
              </a:rPr>
              <a:t>fell 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below the RUC offer floor.</a:t>
            </a:r>
            <a:endParaRPr lang="en-US" sz="14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lvl="2" indent="-285750">
              <a:buFont typeface="Arial" panose="020B0604020202020204" pitchFamily="34" charset="0"/>
              <a:buChar char="–"/>
              <a:defRPr/>
            </a:pP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All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17.9 Resource-hours 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saw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RUC-instructed Resource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 being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mitigated</a:t>
            </a:r>
            <a:r>
              <a:rPr lang="en-US" sz="1400" dirty="0">
                <a:solidFill>
                  <a:srgbClr val="5B6770"/>
                </a:solidFill>
                <a:latin typeface="Arial" panose="020B0604020202020204"/>
              </a:rPr>
              <a:t>.</a:t>
            </a:r>
            <a:endParaRPr lang="en-US" sz="1400" dirty="0">
              <a:solidFill>
                <a:schemeClr val="tx2"/>
              </a:solidFill>
              <a:cs typeface="Arial"/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There were no Exceptional Fuel Cost submissions for any Resources committed by RUC.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32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561832" cy="746918"/>
          </a:xfrm>
        </p:spPr>
        <p:txBody>
          <a:bodyPr/>
          <a:lstStyle/>
          <a:p>
            <a:r>
              <a:rPr lang="en-US" sz="2400" dirty="0"/>
              <a:t>Reliability Deployment Price Adder: Last 13 Months</a:t>
            </a:r>
            <a:br>
              <a:rPr lang="en-US" sz="2400" dirty="0"/>
            </a:br>
            <a:r>
              <a:rPr lang="en-US" sz="1400" dirty="0"/>
              <a:t>November 2025 had a total of 123.8 RTORDPA hours with a time-weighted average value of $1.18/MWh.</a:t>
            </a:r>
            <a:br>
              <a:rPr lang="en-US" sz="1400" dirty="0">
                <a:highlight>
                  <a:srgbClr val="FFFF00"/>
                </a:highlight>
              </a:rPr>
            </a:br>
            <a:endParaRPr lang="en-US" sz="14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CA1D7E-9FAB-08CD-1D53-54D48E4416F6}"/>
              </a:ext>
            </a:extLst>
          </p:cNvPr>
          <p:cNvSpPr txBox="1"/>
          <p:nvPr/>
        </p:nvSpPr>
        <p:spPr>
          <a:xfrm>
            <a:off x="2076672" y="5864177"/>
            <a:ext cx="6212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These graphs show RTORDPA instances by reliability action: 'RUC Only' for instances triggered solely by Reliability Unit Commitment, 'RUC and other triggers' for instances with RUC and additional triggers, and 'Other triggers only' for instances with non-RUC triggers. The daily average RTORDPA is calculated using the total duration across all categories. See ERCOT protocol section 6.5.7.3.1 for details.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67B4D5-C1D7-2DE4-3DCB-30496E8E14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471" y="990600"/>
            <a:ext cx="6064888" cy="485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95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400" dirty="0"/>
              <a:t>Reliability Deployment Price Adder: November 2025</a:t>
            </a:r>
            <a:br>
              <a:rPr lang="en-US" sz="2400" dirty="0"/>
            </a:br>
            <a:r>
              <a:rPr lang="en-US" sz="1400" dirty="0"/>
              <a:t>OD 11/30 had the highest daily time-weighted average RTORDPA of $3.26/MWh.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B8B601-86BF-66D5-5540-D33C6A8691A3}"/>
              </a:ext>
            </a:extLst>
          </p:cNvPr>
          <p:cNvSpPr txBox="1"/>
          <p:nvPr/>
        </p:nvSpPr>
        <p:spPr>
          <a:xfrm>
            <a:off x="935038" y="5725368"/>
            <a:ext cx="76056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These graphs show RTORDPA instances by reliability action: 'RUC Only' for instances triggered solely by Reliability Unit Commitment, 'RUC and other triggers' for instances with RUC and additional triggers, and 'Other triggers only' for instances with non-RUC triggers. The daily average RTORDPA is calculated using the total duration across all categories. See ERCOT protocol section 6.5.7.3.1 for more details.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C6CF72-2A87-DDD0-3A67-C8A734E544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2696" y="912090"/>
            <a:ext cx="6014806" cy="481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39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1978"/>
            <a:ext cx="8648700" cy="81599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 Clawback, Make-Whole, and Shortfall</a:t>
            </a:r>
            <a:br>
              <a:rPr lang="en-US" sz="2400" dirty="0"/>
            </a:br>
            <a:r>
              <a:rPr lang="en-US" sz="1400" dirty="0"/>
              <a:t>For November 2025, the total Clawback Charge was</a:t>
            </a:r>
            <a:r>
              <a:rPr lang="en-US" sz="1400" dirty="0">
                <a:latin typeface="Arial (Headings)"/>
              </a:rPr>
              <a:t> $61,933</a:t>
            </a:r>
            <a:r>
              <a:rPr lang="en-US" sz="1400" dirty="0"/>
              <a:t>. The total Make-Whole Payment was $1,119,452.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908601-C139-4ACB-828A-8FA588D945F5}"/>
              </a:ext>
            </a:extLst>
          </p:cNvPr>
          <p:cNvSpPr txBox="1"/>
          <p:nvPr/>
        </p:nvSpPr>
        <p:spPr>
          <a:xfrm>
            <a:off x="2040645" y="6029505"/>
            <a:ext cx="673937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the $1,119,452 in Make-Whole Payments made in November 2025, $1.43 was uplifted to load due to rounding. </a:t>
            </a:r>
          </a:p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remaining amount was collected through Capacity-Short Charges.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7069394" y="6545719"/>
            <a:ext cx="177550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as of December 9</a:t>
            </a:r>
            <a:r>
              <a:rPr lang="en-US" sz="8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DF8161-0A4C-7E0C-D8B5-5B560F3EA6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8938" y="1006365"/>
            <a:ext cx="7189023" cy="503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53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 dirty="0"/>
              <a:t>RUC Clawback by Settlement Type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B29219-2490-43CC-8811-FBAE67FDB314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 figures may differ slightly due to rounding.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93D7A-A135-9728-4D87-0DD920A45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79535"/>
              </p:ext>
            </p:extLst>
          </p:nvPr>
        </p:nvGraphicFramePr>
        <p:xfrm>
          <a:off x="1276350" y="1173538"/>
          <a:ext cx="6591300" cy="382905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45026279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717025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98974566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6242218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14310709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December 10, 2025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5751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2,022,874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-259,986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1,762,888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91562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147,389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147,386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942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1,037,717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-294,094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743,623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33559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3,272,312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-2,138,639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1,133,673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1873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545,642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-87,084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458,558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5625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993,341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-418,816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38874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574,643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3965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173,176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54699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246,345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5968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52665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122,634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1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128,343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5865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61,933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58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058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06060"/>
            <a:ext cx="8648700" cy="678261"/>
          </a:xfrm>
        </p:spPr>
        <p:txBody>
          <a:bodyPr/>
          <a:lstStyle/>
          <a:p>
            <a:r>
              <a:rPr lang="en-US" sz="2400"/>
              <a:t>RUC Make-Whole by Settlement Type</a:t>
            </a: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86FD-C6A5-4A5E-8937-826D598ADB5D}"/>
              </a:ext>
            </a:extLst>
          </p:cNvPr>
          <p:cNvSpPr txBox="1"/>
          <p:nvPr/>
        </p:nvSpPr>
        <p:spPr>
          <a:xfrm>
            <a:off x="4095566" y="5291806"/>
            <a:ext cx="443883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Negative dollars represent a payment from ERCOT to a market participant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“-” indicates settlement has yet to be completed.</a:t>
            </a: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Net figures may differ slightly due to rounding.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80CCAD-B0DA-FF86-0CE2-15C76FB74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903587"/>
              </p:ext>
            </p:extLst>
          </p:nvPr>
        </p:nvGraphicFramePr>
        <p:xfrm>
          <a:off x="1295400" y="1173538"/>
          <a:ext cx="6553200" cy="3829050"/>
        </p:xfrm>
        <a:graphic>
          <a:graphicData uri="http://schemas.openxmlformats.org/drawingml/2006/table">
            <a:tbl>
              <a:tblPr/>
              <a:tblGrid>
                <a:gridCol w="647386">
                  <a:extLst>
                    <a:ext uri="{9D8B030D-6E8A-4147-A177-3AD203B41FA5}">
                      <a16:colId xmlns:a16="http://schemas.microsoft.com/office/drawing/2014/main" val="4185023845"/>
                    </a:ext>
                  </a:extLst>
                </a:gridCol>
                <a:gridCol w="1180528">
                  <a:extLst>
                    <a:ext uri="{9D8B030D-6E8A-4147-A177-3AD203B41FA5}">
                      <a16:colId xmlns:a16="http://schemas.microsoft.com/office/drawing/2014/main" val="2612524207"/>
                    </a:ext>
                  </a:extLst>
                </a:gridCol>
                <a:gridCol w="1383630">
                  <a:extLst>
                    <a:ext uri="{9D8B030D-6E8A-4147-A177-3AD203B41FA5}">
                      <a16:colId xmlns:a16="http://schemas.microsoft.com/office/drawing/2014/main" val="2926289917"/>
                    </a:ext>
                  </a:extLst>
                </a:gridCol>
                <a:gridCol w="1637507">
                  <a:extLst>
                    <a:ext uri="{9D8B030D-6E8A-4147-A177-3AD203B41FA5}">
                      <a16:colId xmlns:a16="http://schemas.microsoft.com/office/drawing/2014/main" val="1185989540"/>
                    </a:ext>
                  </a:extLst>
                </a:gridCol>
                <a:gridCol w="1704149">
                  <a:extLst>
                    <a:ext uri="{9D8B030D-6E8A-4147-A177-3AD203B41FA5}">
                      <a16:colId xmlns:a16="http://schemas.microsoft.com/office/drawing/2014/main" val="2106763230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Initial Settlement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Final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True-up Settlement Change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 as of December 10, 2025 ($)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04296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-164,191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-317,703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-481,894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5532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Dec ‘24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-179,587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-53,342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-232,929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55159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Jan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-834,867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-80,530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-1,947,157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-2,862,554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292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Feb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-1,198,579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-17,762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-4,344,131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-5,560,472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27083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-1,701,707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-111,462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-1,813,169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03351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Apr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-594,864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-3,693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104,830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10411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May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-493,728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36633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Jun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-1,285,661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0786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Jul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-382,594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44016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Aug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-487,773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13051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Sep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-2,035,251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49609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Oct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-1,016,193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2293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Nov ‘25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-1,119,452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34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399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RUC Resource-Hours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62830" y="5940293"/>
            <a:ext cx="68049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accent2"/>
                </a:solidFill>
                <a:cs typeface="Book Antiqua"/>
              </a:rPr>
              <a:t>* The difference between “Instructed” and “Effective” values is a result of Resources starting up, shutting down, receiving partial hour instructions, or otherwise not being dispatchable by SCED.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2DA5744-A0FB-DF1B-CE4E-F3FDB2BCDE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071119"/>
              </p:ext>
            </p:extLst>
          </p:nvPr>
        </p:nvGraphicFramePr>
        <p:xfrm>
          <a:off x="366713" y="1074738"/>
          <a:ext cx="86487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648523" imgH="4495737" progId="Excel.Sheet.12">
                  <p:embed/>
                </p:oleObj>
              </mc:Choice>
              <mc:Fallback>
                <p:oleObj name="Worksheet" r:id="rId3" imgW="8648523" imgH="4495737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2DA5744-A0FB-DF1B-CE4E-F3FDB2BCDE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6713" y="1074738"/>
                        <a:ext cx="8648700" cy="449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99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7764"/>
            <a:ext cx="8458200" cy="7469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RUC Instruction Reasons: Last 13 Months</a:t>
            </a:r>
            <a:br>
              <a:rPr lang="en-US" sz="2400" dirty="0"/>
            </a:br>
            <a:r>
              <a:rPr lang="en-US" sz="1400" dirty="0"/>
              <a:t>100% of RUC effective hours in November 2025 were nominally attributed to congestion.</a:t>
            </a:r>
            <a:br>
              <a:rPr lang="en-US" sz="2400" dirty="0">
                <a:highlight>
                  <a:srgbClr val="FFFF00"/>
                </a:highlight>
              </a:rPr>
            </a:b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D80B9B-939B-3874-3CB1-B60972EF07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892" y="1463724"/>
            <a:ext cx="84582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2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/>
              <a:t>RUC Instruction Reasons in </a:t>
            </a:r>
            <a:r>
              <a:rPr lang="en-US" sz="2400" dirty="0">
                <a:solidFill>
                  <a:srgbClr val="00AEC7"/>
                </a:solidFill>
                <a:latin typeface="Arial" panose="020B0604020202020204"/>
              </a:rPr>
              <a:t>November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AEC7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2025</a:t>
            </a:r>
            <a:br>
              <a:rPr lang="en-US" sz="2400" dirty="0">
                <a:solidFill>
                  <a:schemeClr val="tx2"/>
                </a:solidFill>
              </a:rPr>
            </a:b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13" y="990600"/>
            <a:ext cx="8534400" cy="1524000"/>
          </a:xfrm>
        </p:spPr>
        <p:txBody>
          <a:bodyPr lIns="91440" tIns="45720" rIns="91440" bIns="45720" anchor="t"/>
          <a:lstStyle/>
          <a:p>
            <a:r>
              <a:rPr lang="en-US" sz="1800" dirty="0">
                <a:solidFill>
                  <a:schemeClr val="tx2"/>
                </a:solidFill>
              </a:rPr>
              <a:t>389.7 RUC effective Resource-hours: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389.7 hours (100%) for congestion</a:t>
            </a:r>
            <a:endParaRPr lang="en-US" sz="1800" dirty="0">
              <a:solidFill>
                <a:schemeClr val="tx2"/>
              </a:solidFill>
            </a:endParaRP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lvl="1"/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  <a:cs typeface="Arial" panose="020B0604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97B9B5-27BE-EF7C-8D85-01782CE415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2044" y="1817686"/>
            <a:ext cx="8449056" cy="422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E3848D-F869-4A14-B867-268DDF4A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4475"/>
            <a:ext cx="8458200" cy="757247"/>
          </a:xfrm>
        </p:spPr>
        <p:txBody>
          <a:bodyPr lIns="91440" tIns="45720" rIns="91440" bIns="45720" anchor="t"/>
          <a:lstStyle/>
          <a:p>
            <a:r>
              <a:rPr lang="en-US" sz="2400" dirty="0"/>
              <a:t>Non-opt-out and Opt-out Totals: Last 13 Months</a:t>
            </a:r>
            <a:br>
              <a:rPr lang="en-US" sz="2000" dirty="0"/>
            </a:br>
            <a:r>
              <a:rPr lang="en-US" sz="1400" dirty="0"/>
              <a:t>November 2025 had a total of 383.7 non-opt-out effective Resource-hours (98.5%) and 6 opt-out effective Resource-hours (1.5%).</a:t>
            </a: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75CB33-FEEE-FE7C-E1FD-3128CB9D0E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245" y="1271989"/>
            <a:ext cx="7168895" cy="501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9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682"/>
            <a:ext cx="8382000" cy="365918"/>
          </a:xfrm>
        </p:spPr>
        <p:txBody>
          <a:bodyPr/>
          <a:lstStyle/>
          <a:p>
            <a:r>
              <a:rPr lang="en-US" sz="2400" dirty="0"/>
              <a:t>Non-opt-out and Opt-out Totals: November 2025 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5DE7F3-EE8C-A89B-A9CC-DF3810747E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664" y="903434"/>
            <a:ext cx="7662671" cy="536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75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682"/>
            <a:ext cx="8382000" cy="365918"/>
          </a:xfrm>
        </p:spPr>
        <p:txBody>
          <a:bodyPr/>
          <a:lstStyle/>
          <a:p>
            <a:r>
              <a:rPr lang="en-US" sz="2400" dirty="0"/>
              <a:t>RUC Lead Time Margin: November 2025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FDA046-49CC-4D97-ADD9-4B0245B9D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63" y="5062999"/>
            <a:ext cx="8315326" cy="964804"/>
          </a:xfrm>
        </p:spPr>
        <p:txBody>
          <a:bodyPr lIns="91440" tIns="45720" rIns="91440" bIns="45720" anchor="t"/>
          <a:lstStyle/>
          <a:p>
            <a:r>
              <a:rPr lang="en-US" sz="1400" b="1" dirty="0">
                <a:solidFill>
                  <a:schemeClr val="tx2"/>
                </a:solidFill>
              </a:rPr>
              <a:t>Lead time</a:t>
            </a:r>
            <a:r>
              <a:rPr lang="en-US" sz="1400" dirty="0">
                <a:solidFill>
                  <a:schemeClr val="tx2"/>
                </a:solidFill>
              </a:rPr>
              <a:t> refers to the length of time between a RUC instruction and the start of the commitment window.</a:t>
            </a:r>
            <a:endParaRPr lang="en-US" sz="1400" dirty="0">
              <a:solidFill>
                <a:schemeClr val="tx2"/>
              </a:solidFill>
              <a:cs typeface="Arial"/>
            </a:endParaRPr>
          </a:p>
          <a:p>
            <a:r>
              <a:rPr lang="en-US" sz="1400" b="1" dirty="0">
                <a:solidFill>
                  <a:schemeClr val="tx2"/>
                </a:solidFill>
              </a:rPr>
              <a:t>Lead time margin</a:t>
            </a:r>
            <a:r>
              <a:rPr lang="en-US" sz="1400" dirty="0">
                <a:solidFill>
                  <a:schemeClr val="tx2"/>
                </a:solidFill>
              </a:rPr>
              <a:t> is the difference between lead time and the Resource’s startup time.</a:t>
            </a:r>
            <a:endParaRPr lang="en-US" sz="1400" dirty="0">
              <a:solidFill>
                <a:schemeClr val="tx2"/>
              </a:solidFill>
              <a:cs typeface="Arial"/>
            </a:endParaRPr>
          </a:p>
          <a:p>
            <a:pPr lvl="1"/>
            <a:r>
              <a:rPr lang="en-US" sz="1200" dirty="0">
                <a:solidFill>
                  <a:schemeClr val="tx2"/>
                </a:solidFill>
              </a:rPr>
              <a:t>In cases where a Resource is committed for multiple back-to-back time blocks, lead time margin is calculated from the first instruction.</a:t>
            </a:r>
            <a:endParaRPr lang="en-US" sz="12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339DF6-5C5D-4C78-858D-34640A37096F}"/>
              </a:ext>
            </a:extLst>
          </p:cNvPr>
          <p:cNvSpPr txBox="1"/>
          <p:nvPr/>
        </p:nvSpPr>
        <p:spPr>
          <a:xfrm>
            <a:off x="540438" y="716235"/>
            <a:ext cx="8146361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Most RUC commitment windows (66%) had a lead time margin of 2 hours or less.</a:t>
            </a:r>
            <a:endParaRPr lang="en-US" dirty="0">
              <a:solidFill>
                <a:schemeClr val="tx2"/>
              </a:solidFill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971D1E-60B5-0467-DE8A-50976BA1CE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320" y="1359586"/>
            <a:ext cx="3266869" cy="34317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8D66E5-85DB-7D9E-5507-FF813931D7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54466" y="1320259"/>
            <a:ext cx="5719506" cy="343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8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074680"/>
          </a:xfrm>
        </p:spPr>
        <p:txBody>
          <a:bodyPr/>
          <a:lstStyle/>
          <a:p>
            <a:r>
              <a:rPr lang="en-US" sz="2400" dirty="0"/>
              <a:t>Average Resource Age: Last 13 Months</a:t>
            </a:r>
            <a:br>
              <a:rPr lang="en-US" sz="3600" dirty="0"/>
            </a:br>
            <a:r>
              <a:rPr lang="en-US" sz="1400" dirty="0"/>
              <a:t>In November 2025, the average age of RUC-committed Resources was 52.4 years for Non-opt-out Resource-hours.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58BA481-C343-4088-9A25-8F0D48CA0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5980645"/>
            <a:ext cx="6440618" cy="381000"/>
          </a:xfrm>
        </p:spPr>
        <p:txBody>
          <a:bodyPr/>
          <a:lstStyle/>
          <a:p>
            <a:pPr marL="0" indent="0">
              <a:buNone/>
            </a:pPr>
            <a:r>
              <a:rPr lang="en-US" sz="1200">
                <a:solidFill>
                  <a:schemeClr val="tx2"/>
                </a:solidFill>
              </a:rPr>
              <a:t>Note: For Resource configurations with multiple physical generators, the age of the oldest generator is used.</a:t>
            </a:r>
            <a:endParaRPr lang="en-US" sz="1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702CCA-BD23-1486-E574-C501DA33F0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361" y="1152603"/>
            <a:ext cx="7811277" cy="482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4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B31D07B-0E07-5197-B6F3-F0B02F2B87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280" y="3584811"/>
            <a:ext cx="5556668" cy="25007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522435-79F6-AAA1-A0D5-4AE6D8C999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9051" y="1056037"/>
            <a:ext cx="5684488" cy="25582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30818"/>
          </a:xfrm>
        </p:spPr>
        <p:txBody>
          <a:bodyPr lIns="91440" tIns="45720" rIns="91440" bIns="45720" anchor="t"/>
          <a:lstStyle/>
          <a:p>
            <a:r>
              <a:rPr lang="en-US" sz="2400" dirty="0"/>
              <a:t>Age Category: Last 13 Months</a:t>
            </a:r>
            <a:br>
              <a:rPr lang="en-US" sz="2400" dirty="0"/>
            </a:br>
            <a:r>
              <a:rPr lang="en-US" sz="1400" dirty="0"/>
              <a:t>In November 2025, most RUC Effective Resource-Hours (75%) were provided by resources that were at least 50 years old.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9C8F87-39A7-4E77-B01A-BFE5616552CF}"/>
              </a:ext>
            </a:extLst>
          </p:cNvPr>
          <p:cNvSpPr txBox="1"/>
          <p:nvPr/>
        </p:nvSpPr>
        <p:spPr>
          <a:xfrm>
            <a:off x="4954128" y="1302279"/>
            <a:ext cx="1202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Non-opt-out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1E2F86-74F3-496A-A8DF-8166E77102C4}"/>
              </a:ext>
            </a:extLst>
          </p:cNvPr>
          <p:cNvSpPr txBox="1"/>
          <p:nvPr/>
        </p:nvSpPr>
        <p:spPr>
          <a:xfrm>
            <a:off x="5000727" y="3860549"/>
            <a:ext cx="1109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Opt-out</a:t>
            </a:r>
          </a:p>
        </p:txBody>
      </p:sp>
    </p:spTree>
    <p:extLst>
      <p:ext uri="{BB962C8B-B14F-4D97-AF65-F5344CB8AC3E}">
        <p14:creationId xmlns:p14="http://schemas.microsoft.com/office/powerpoint/2010/main" val="230908102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King, Ryan</DisplayName>
        <AccountId>37</AccountId>
        <AccountType/>
      </UserInfo>
      <UserInfo>
        <DisplayName>Chu, Zhengguo</DisplayName>
        <AccountId>12</AccountId>
        <AccountType/>
      </UserInfo>
      <UserInfo>
        <DisplayName>Maggio, Dave</DisplayName>
        <AccountId>16</AccountId>
        <AccountType/>
      </UserInfo>
      <UserInfo>
        <DisplayName>Shaw, Pamela</DisplayName>
        <AccountId>18</AccountId>
        <AccountType/>
      </UserInfo>
      <UserInfo>
        <DisplayName>Kersulis, Jonas</DisplayName>
        <AccountId>11</AccountId>
        <AccountType/>
      </UserInfo>
      <UserInfo>
        <DisplayName>Yousefian, Mahnoush</DisplayName>
        <AccountId>22</AccountId>
        <AccountType/>
      </UserInfo>
      <UserInfo>
        <DisplayName>Urquhart, Ike</DisplayName>
        <AccountId>14</AccountId>
        <AccountType/>
      </UserInfo>
      <UserInfo>
        <DisplayName>Carswell, Cory</DisplayName>
        <AccountId>65</AccountId>
        <AccountType/>
      </UserInfo>
      <UserInfo>
        <DisplayName>Skiles, Matthew</DisplayName>
        <AccountId>114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8934bb3c14ddaa06d1b8a10c9d2cbf11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547f6ac33ed6f8f631a9a3611670a345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5f527160-b6a2-448e-b210-55bbe2178a90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18F943-189A-414F-9C1D-A817955E3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27160-b6a2-448e-b210-55bbe2178a90"/>
    <ds:schemaRef ds:uri="cf8c9251-373f-4ee3-86cf-d97122226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1003</Words>
  <Application>Microsoft Office PowerPoint</Application>
  <PresentationFormat>On-screen Show (4:3)</PresentationFormat>
  <Paragraphs>215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1_Custom Design</vt:lpstr>
      <vt:lpstr>Office Theme</vt:lpstr>
      <vt:lpstr>PowerPoint Presentation</vt:lpstr>
      <vt:lpstr>RUC Resource-Hours</vt:lpstr>
      <vt:lpstr>RUC Instruction Reasons: Last 13 Months 100% of RUC effective hours in November 2025 were nominally attributed to congestion. </vt:lpstr>
      <vt:lpstr>RUC Instruction Reasons in November 2025 </vt:lpstr>
      <vt:lpstr>Non-opt-out and Opt-out Totals: Last 13 Months November 2025 had a total of 383.7 non-opt-out effective Resource-hours (98.5%) and 6 opt-out effective Resource-hours (1.5%).</vt:lpstr>
      <vt:lpstr>Non-opt-out and Opt-out Totals: November 2025    </vt:lpstr>
      <vt:lpstr>RUC Lead Time Margin: November 2025 </vt:lpstr>
      <vt:lpstr>Average Resource Age: Last 13 Months In November 2025, the average age of RUC-committed Resources was 52.4 years for Non-opt-out Resource-hours.</vt:lpstr>
      <vt:lpstr>Age Category: Last 13 Months In November 2025, most RUC Effective Resource-Hours (75%) were provided by resources that were at least 50 years old.</vt:lpstr>
      <vt:lpstr>RUC-Instructed Resource Dispatch above Low Dispatch Limit (LDL) in Non-Opt-Out Hours</vt:lpstr>
      <vt:lpstr>Reliability Deployment Price Adder: Last 13 Months November 2025 had a total of 123.8 RTORDPA hours with a time-weighted average value of $1.18/MWh. </vt:lpstr>
      <vt:lpstr>Reliability Deployment Price Adder: November 2025 OD 11/30 had the highest daily time-weighted average RTORDPA of $3.26/MWh.</vt:lpstr>
      <vt:lpstr>RUC Clawback, Make-Whole, and Shortfall For November 2025, the total Clawback Charge was $61,933. The total Make-Whole Payment was $1,119,452.</vt:lpstr>
      <vt:lpstr>RUC Clawback by Settlement Type</vt:lpstr>
      <vt:lpstr>RUC Make-Whole by Settlement Type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Petro, Nick</cp:lastModifiedBy>
  <cp:revision>39</cp:revision>
  <cp:lastPrinted>2016-01-21T20:53:15Z</cp:lastPrinted>
  <dcterms:created xsi:type="dcterms:W3CDTF">2016-01-21T15:20:31Z</dcterms:created>
  <dcterms:modified xsi:type="dcterms:W3CDTF">2025-12-17T19:44:34Z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2025-12-11T04:33:57Z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9b7d94b6-8de8-4468-97af-b1344ce27016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7084cbda-52b8-46fb-a7b7-cb5bd465ed85_Tag">
    <vt:lpwstr>10, 3, 0, 2</vt:lpwstr>
  </property>
</Properties>
</file>