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273" r:id="rId8"/>
    <p:sldId id="257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CC8"/>
    <a:srgbClr val="CBE3EB"/>
    <a:srgbClr val="E7F1F5"/>
    <a:srgbClr val="5B6770"/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o, Nick" userId="S::robert.petro@ercot.com::f4669e5d-3df0-43f0-bbe8-5e3e7b0cdbca" providerId="AD" clId="Web-{7CCCBDE5-2A72-EF6F-401E-02918E5872C3}"/>
    <pc:docChg chg="mod">
      <pc:chgData name="Petro, Nick" userId="S::robert.petro@ercot.com::f4669e5d-3df0-43f0-bbe8-5e3e7b0cdbca" providerId="AD" clId="Web-{7CCCBDE5-2A72-EF6F-401E-02918E5872C3}" dt="2025-12-11T04:33:34.987" v="0" actId="33475"/>
      <pc:docMkLst>
        <pc:docMk/>
      </pc:docMkLst>
    </pc:docChg>
  </pc:docChgLst>
  <pc:docChgLst>
    <pc:chgData name="Petro, Nick" userId="S::robert.petro@ercot.com::f4669e5d-3df0-43f0-bbe8-5e3e7b0cdbca" providerId="AD" clId="Web-{14B1049D-78A7-F673-BE20-C24A31A3BE9F}"/>
    <pc:docChg chg="mod">
      <pc:chgData name="Petro, Nick" userId="S::robert.petro@ercot.com::f4669e5d-3df0-43f0-bbe8-5e3e7b0cdbca" providerId="AD" clId="Web-{14B1049D-78A7-F673-BE20-C24A31A3BE9F}" dt="2025-12-11T04:33:48.458" v="0" actId="33475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2A9DD2-661E-2ACE-B0CA-1C2731D19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293BD1-4624-9BA1-0DD2-3270D478E8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2FDCF7-E15C-8138-E3CB-2095C20BBC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369C3C-531B-6192-5CBD-D472ABD671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31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>
                <a:solidFill>
                  <a:schemeClr val="tx2"/>
                </a:solidFill>
              </a:rPr>
              <a:t>PUBLIC</a:t>
            </a:r>
            <a:endParaRPr lang="en-US" sz="1000" b="1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AB6C8A30.xls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05200" y="2362200"/>
            <a:ext cx="5638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tx2"/>
                </a:solidFill>
              </a:rPr>
              <a:t>Market Update – November 2025</a:t>
            </a:r>
          </a:p>
          <a:p>
            <a:endParaRPr lang="en-US" sz="2000" b="1">
              <a:solidFill>
                <a:schemeClr val="tx2"/>
              </a:solidFill>
            </a:endParaRPr>
          </a:p>
          <a:p>
            <a:r>
              <a:rPr lang="en-US" sz="1600" i="1">
                <a:solidFill>
                  <a:schemeClr val="tx2"/>
                </a:solidFill>
              </a:rPr>
              <a:t>Wholesale Market Working Group</a:t>
            </a:r>
          </a:p>
          <a:p>
            <a:endParaRPr lang="en-US" sz="2000" b="1">
              <a:solidFill>
                <a:schemeClr val="tx2"/>
              </a:solidFill>
            </a:endParaRPr>
          </a:p>
          <a:p>
            <a:r>
              <a:rPr lang="en-US">
                <a:solidFill>
                  <a:schemeClr val="tx2"/>
                </a:solidFill>
              </a:rPr>
              <a:t>ERCOT Market Analysis</a:t>
            </a:r>
          </a:p>
          <a:p>
            <a:endParaRPr 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4E396-638B-E8B4-8945-E32035AE1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E8AB2-1AD8-70AC-A573-6A836C6E8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sz="2400"/>
              <a:t>Supplemental Ancillary Services Market (SASM) Update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9D18C-5744-8831-E945-6BB77B98C3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64CE37-E586-D364-C171-1ACAD78EC6EB}"/>
              </a:ext>
            </a:extLst>
          </p:cNvPr>
          <p:cNvSpPr txBox="1"/>
          <p:nvPr/>
        </p:nvSpPr>
        <p:spPr>
          <a:xfrm>
            <a:off x="6120881" y="6217290"/>
            <a:ext cx="34258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tx2"/>
                </a:solidFill>
              </a:rPr>
              <a:t>*Minor insufficiencies due to rounding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F6CEDBA-C2CD-EB01-2B17-EA9169B110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7831376"/>
              </p:ext>
            </p:extLst>
          </p:nvPr>
        </p:nvGraphicFramePr>
        <p:xfrm>
          <a:off x="213518" y="1327765"/>
          <a:ext cx="8716963" cy="339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8717422" imgH="3391104" progId="Excel.Sheet.12">
                  <p:embed/>
                </p:oleObj>
              </mc:Choice>
              <mc:Fallback>
                <p:oleObj name="Worksheet" r:id="rId3" imgW="8717422" imgH="3391104" progId="Excel.Shee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F6CEDBA-C2CD-EB01-2B17-EA9169B110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3518" y="1327765"/>
                        <a:ext cx="8716963" cy="339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3834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sz="2400"/>
              <a:t>Manual Overrides</a:t>
            </a:r>
            <a:endParaRPr lang="en-US" sz="2400" b="1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43200" y="2895600"/>
            <a:ext cx="3657600" cy="69373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2400">
                <a:solidFill>
                  <a:schemeClr val="tx2"/>
                </a:solidFill>
              </a:rPr>
              <a:t>No HDL/LDL Overrides</a:t>
            </a:r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51A5998F0944EA03AB587B5B58FD3" ma:contentTypeVersion="14" ma:contentTypeDescription="Create a new document." ma:contentTypeScope="" ma:versionID="8934bb3c14ddaa06d1b8a10c9d2cbf11">
  <xsd:schema xmlns:xsd="http://www.w3.org/2001/XMLSchema" xmlns:xs="http://www.w3.org/2001/XMLSchema" xmlns:p="http://schemas.microsoft.com/office/2006/metadata/properties" xmlns:ns2="5f527160-b6a2-448e-b210-55bbe2178a90" xmlns:ns3="cf8c9251-373f-4ee3-86cf-d97122226a81" targetNamespace="http://schemas.microsoft.com/office/2006/metadata/properties" ma:root="true" ma:fieldsID="547f6ac33ed6f8f631a9a3611670a345" ns2:_="" ns3:_="">
    <xsd:import namespace="5f527160-b6a2-448e-b210-55bbe2178a90"/>
    <xsd:import namespace="cf8c9251-373f-4ee3-86cf-d97122226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27160-b6a2-448e-b210-55bbe217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c9251-373f-4ee3-86cf-d97122226a8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7bce286-be28-47de-b9f7-94a506e34291}" ma:internalName="TaxCatchAll" ma:showField="CatchAllData" ma:web="cf8c9251-373f-4ee3-86cf-d97122226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8c9251-373f-4ee3-86cf-d97122226a81" xsi:nil="true"/>
    <lcf76f155ced4ddcb4097134ff3c332f xmlns="5f527160-b6a2-448e-b210-55bbe2178a90">
      <Terms xmlns="http://schemas.microsoft.com/office/infopath/2007/PartnerControls"/>
    </lcf76f155ced4ddcb4097134ff3c332f>
    <SharedWithUsers xmlns="cf8c9251-373f-4ee3-86cf-d97122226a81">
      <UserInfo>
        <DisplayName>Chu, Zhengguo</DisplayName>
        <AccountId>12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FAB9AE-2E70-485C-A585-1C1D9D83F915}">
  <ds:schemaRefs>
    <ds:schemaRef ds:uri="5f527160-b6a2-448e-b210-55bbe2178a90"/>
    <ds:schemaRef ds:uri="cf8c9251-373f-4ee3-86cf-d97122226a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5f527160-b6a2-448e-b210-55bbe2178a90"/>
    <ds:schemaRef ds:uri="cf8c9251-373f-4ee3-86cf-d97122226a8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On-screen Show (4:3)</PresentationFormat>
  <Slides>3</Slides>
  <Notes>2</Notes>
  <HiddenSlides>0</HiddenSlide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1_Custom Design</vt:lpstr>
      <vt:lpstr>Office Theme</vt:lpstr>
      <vt:lpstr>Custom Design</vt:lpstr>
      <vt:lpstr>PowerPoint Presentation</vt:lpstr>
      <vt:lpstr>Supplemental Ancillary Services Market (SASM) Update</vt:lpstr>
      <vt:lpstr>Manual Overrides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Ben.Dansro@ercot.com</dc:creator>
  <cp:revision>2</cp:revision>
  <cp:lastPrinted>2016-01-21T20:53:15Z</cp:lastPrinted>
  <dcterms:created xsi:type="dcterms:W3CDTF">2016-01-21T15:20:31Z</dcterms:created>
  <dcterms:modified xsi:type="dcterms:W3CDTF">2025-12-11T21:13:38Z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0x0101009AF51A5998F0944EA03AB587B5B58FD3</vt:lpwstr>
  </property>
  <property fmtid="{D5CDD505-2E9C-101B-9397-08002B2CF9AE}" pid="4" name="MSIP_Label_7084cbda-52b8-46fb-a7b7-cb5bd465ed85_Enabled">
    <vt:lpwstr>true</vt:lpwstr>
  </property>
  <property fmtid="{D5CDD505-2E9C-101B-9397-08002B2CF9AE}" pid="5" name="MSIP_Label_7084cbda-52b8-46fb-a7b7-cb5bd465ed85_SetDate">
    <vt:lpwstr>2025-12-11T04:33:48Z</vt:lpwstr>
  </property>
  <property fmtid="{D5CDD505-2E9C-101B-9397-08002B2CF9AE}" pid="6" name="MSIP_Label_7084cbda-52b8-46fb-a7b7-cb5bd465ed85_Method">
    <vt:lpwstr>Standard</vt:lpwstr>
  </property>
  <property fmtid="{D5CDD505-2E9C-101B-9397-08002B2CF9AE}" pid="7" name="MSIP_Label_7084cbda-52b8-46fb-a7b7-cb5bd465ed85_Name">
    <vt:lpwstr>Internal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ActionId">
    <vt:lpwstr>7c09a379-1759-4a57-b6a8-e3a238f272c4</vt:lpwstr>
  </property>
  <property fmtid="{D5CDD505-2E9C-101B-9397-08002B2CF9AE}" pid="10" name="MSIP_Label_7084cbda-52b8-46fb-a7b7-cb5bd465ed85_ContentBits">
    <vt:lpwstr>0</vt:lpwstr>
  </property>
  <property fmtid="{D5CDD505-2E9C-101B-9397-08002B2CF9AE}" pid="11" name="MSIP_Label_7084cbda-52b8-46fb-a7b7-cb5bd465ed85_Tag">
    <vt:lpwstr>10, 3, 0, 2</vt:lpwstr>
  </property>
</Properties>
</file>