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5">
  <p:sldMasterIdLst>
    <p:sldMasterId id="2147483653" r:id="rId1"/>
    <p:sldMasterId id="2147483648" r:id="rId2"/>
    <p:sldMasterId id="2147483651" r:id="rId3"/>
  </p:sldMasterIdLst>
  <p:notesMasterIdLst>
    <p:notesMasterId r:id="rId12"/>
  </p:notesMasterIdLst>
  <p:handoutMasterIdLst>
    <p:handoutMasterId r:id="rId13"/>
  </p:handoutMasterIdLst>
  <p:sldIdLst>
    <p:sldId id="260" r:id="rId4"/>
    <p:sldId id="267" r:id="rId5"/>
    <p:sldId id="299" r:id="rId6"/>
    <p:sldId id="292" r:id="rId7"/>
    <p:sldId id="257" r:id="rId8"/>
    <p:sldId id="264" r:id="rId9"/>
    <p:sldId id="265" r:id="rId10"/>
    <p:sldId id="262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howGuides="1">
      <p:cViewPr varScale="1">
        <p:scale>
          <a:sx n="119" d="100"/>
          <a:sy n="119" d="100"/>
        </p:scale>
        <p:origin x="1410" y="33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19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953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37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822138"/>
            <a:ext cx="5029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CRR Updates at CMWG</a:t>
            </a:r>
          </a:p>
          <a:p>
            <a:endParaRPr lang="en-US" dirty="0"/>
          </a:p>
          <a:p>
            <a:r>
              <a:rPr lang="en-US" i="1" dirty="0"/>
              <a:t>Samantha Findley</a:t>
            </a:r>
          </a:p>
          <a:p>
            <a:endParaRPr lang="en-US" dirty="0"/>
          </a:p>
          <a:p>
            <a:r>
              <a:rPr lang="en-US" dirty="0"/>
              <a:t>January 20</a:t>
            </a:r>
            <a:r>
              <a:rPr lang="en-US"/>
              <a:t>, 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36581-A32F-61A4-357E-C3240C46B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88F42-DB93-1542-D0D5-834B40C1B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/>
          </a:p>
          <a:p>
            <a:r>
              <a:rPr lang="en-US" sz="2400" dirty="0"/>
              <a:t>LTAS transactions and solution times</a:t>
            </a:r>
          </a:p>
          <a:p>
            <a:r>
              <a:rPr lang="en-US" sz="2400" dirty="0">
                <a:effectLst/>
                <a:ea typeface="Times New Roman" panose="02020603050405020304" pitchFamily="18" charset="0"/>
              </a:rPr>
              <a:t>CRR auction limits table – no </a:t>
            </a:r>
            <a:r>
              <a:rPr lang="en-US" sz="2400" dirty="0">
                <a:ea typeface="Times New Roman" panose="02020603050405020304" pitchFamily="18" charset="0"/>
              </a:rPr>
              <a:t>changes</a:t>
            </a:r>
          </a:p>
          <a:p>
            <a:r>
              <a:rPr lang="en-US" sz="2400" dirty="0"/>
              <a:t>Draft – Annual CRR Activity Calendar update</a:t>
            </a:r>
          </a:p>
          <a:p>
            <a:endParaRPr lang="en-US" sz="2400" dirty="0">
              <a:ea typeface="Times New Roman" panose="02020603050405020304" pitchFamily="18" charset="0"/>
            </a:endParaRPr>
          </a:p>
          <a:p>
            <a:endParaRPr lang="en-US" sz="2400" dirty="0">
              <a:ea typeface="Times New Roman" panose="02020603050405020304" pitchFamily="18" charset="0"/>
            </a:endParaRPr>
          </a:p>
          <a:p>
            <a:endParaRPr lang="en-US" sz="24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278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D96A6-2116-5CB2-B2CF-F1B4B3CA3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 LTAS transactions and solution times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1206FF-9160-CC5B-6878-6BCA9C62EF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5304F4-4B27-C00C-5DA0-D01E2A10BC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851185"/>
            <a:ext cx="8991600" cy="524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539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924A8-7A71-4F35-D72B-075962CB4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effectLst/>
                <a:ea typeface="Times New Roman" panose="02020603050405020304" pitchFamily="18" charset="0"/>
              </a:rPr>
              <a:t>CRR auction transaction limits – no changes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7473D-44FE-68B1-C418-44851285A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334000"/>
          </a:xfrm>
        </p:spPr>
        <p:txBody>
          <a:bodyPr/>
          <a:lstStyle/>
          <a:p>
            <a:pPr marL="457200" lvl="1" indent="0">
              <a:spcBef>
                <a:spcPts val="0"/>
              </a:spcBef>
              <a:buNone/>
            </a:pPr>
            <a:endParaRPr lang="en-US" sz="1400" dirty="0"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endParaRPr lang="en-US" sz="1400" dirty="0"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739A3-F250-95D8-E8EE-6841E4F673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DCAEA6-F7E3-E23E-8FC7-A4677414B3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295400"/>
            <a:ext cx="6233503" cy="217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171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CRR activity calendar – overview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953000"/>
          </a:xfrm>
        </p:spPr>
        <p:txBody>
          <a:bodyPr/>
          <a:lstStyle/>
          <a:p>
            <a:r>
              <a:rPr lang="en-US" sz="2400" dirty="0"/>
              <a:t>Protocol 7.5.1(4)(c) requires ERCOT to post an updated calendar no later than April 1 of each calendar year</a:t>
            </a:r>
          </a:p>
          <a:p>
            <a:pPr lvl="1"/>
            <a:r>
              <a:rPr lang="en-US" sz="2000" dirty="0"/>
              <a:t>Each calendar includes auction activity dates for the remainder of the current calendar year and for the two subsequent calendar years</a:t>
            </a:r>
          </a:p>
          <a:p>
            <a:pPr lvl="1"/>
            <a:r>
              <a:rPr lang="en-US" sz="2000" dirty="0"/>
              <a:t>The calendar must be approved by WMS prior to the annual posting</a:t>
            </a:r>
          </a:p>
          <a:p>
            <a:endParaRPr lang="en-US" sz="2400" dirty="0"/>
          </a:p>
          <a:p>
            <a:r>
              <a:rPr lang="en-US" sz="2400" dirty="0"/>
              <a:t>Would like feedback today from CMWG on the draft calendar before seeking final approval from WMS on February 4. Feedback can also be submitted to ercotcrr@ercot.com.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CRR activity calendar – general reminders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33" y="914400"/>
            <a:ext cx="8517467" cy="5334000"/>
          </a:xfrm>
        </p:spPr>
        <p:txBody>
          <a:bodyPr/>
          <a:lstStyle/>
          <a:p>
            <a:r>
              <a:rPr lang="en-US" sz="2400" dirty="0"/>
              <a:t>The model build process begins 3 weeks prior to the model posting date (get outages and Common Information Model snapshot)</a:t>
            </a:r>
          </a:p>
          <a:p>
            <a:pPr lvl="1"/>
            <a:r>
              <a:rPr lang="en-US" sz="2000" dirty="0"/>
              <a:t>Added a 3</a:t>
            </a:r>
            <a:r>
              <a:rPr lang="en-US" sz="2000" baseline="30000" dirty="0"/>
              <a:t>rd</a:t>
            </a:r>
            <a:r>
              <a:rPr lang="en-US" sz="2000" dirty="0"/>
              <a:t> week at the beginning of 2023 due to changes to model build tools</a:t>
            </a:r>
          </a:p>
          <a:p>
            <a:pPr lvl="1"/>
            <a:endParaRPr lang="en-US" sz="1200" dirty="0"/>
          </a:p>
          <a:p>
            <a:r>
              <a:rPr lang="en-US" sz="2400" dirty="0"/>
              <a:t>We hold a monthly auction and a long-term auction every month of the year</a:t>
            </a:r>
          </a:p>
          <a:p>
            <a:pPr lvl="1"/>
            <a:r>
              <a:rPr lang="en-US" sz="2000" dirty="0"/>
              <a:t>Typical pattern is monthly auction bid window in the first half of the month followed by the long-term auction bid window the very next week (occasionally, there will be a one-week gap to avoid holidays)</a:t>
            </a:r>
          </a:p>
          <a:p>
            <a:pPr lvl="1"/>
            <a:r>
              <a:rPr lang="en-US" sz="2000" dirty="0"/>
              <a:t>Monthly auction results are posted one week after the bid window closes; long-term auction results are posted two weeks after the bid window closes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455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CRR activity calendar – general reminders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953000"/>
          </a:xfrm>
        </p:spPr>
        <p:txBody>
          <a:bodyPr/>
          <a:lstStyle/>
          <a:p>
            <a:r>
              <a:rPr lang="en-US" sz="2400" dirty="0"/>
              <a:t>There are two additional tabs on the calendar </a:t>
            </a:r>
          </a:p>
          <a:p>
            <a:pPr lvl="1"/>
            <a:r>
              <a:rPr lang="en-US" sz="2000" dirty="0"/>
              <a:t>“Calendar Protocol References” includes any specific protocol sections related to the selection of dates </a:t>
            </a:r>
          </a:p>
          <a:p>
            <a:pPr lvl="1"/>
            <a:r>
              <a:rPr lang="en-US" sz="2000" dirty="0"/>
              <a:t>“PCRRs” contains activity dates and protocol sections related to the annual PCRR allocation process</a:t>
            </a:r>
          </a:p>
          <a:p>
            <a:pPr lvl="1"/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028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CRR activity calendar – description of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953000"/>
          </a:xfrm>
        </p:spPr>
        <p:txBody>
          <a:bodyPr/>
          <a:lstStyle/>
          <a:p>
            <a:r>
              <a:rPr lang="en-US" sz="2400" dirty="0"/>
              <a:t>Current calendar goes through the 2028.MAR.Monthly.Auction</a:t>
            </a:r>
          </a:p>
          <a:p>
            <a:endParaRPr lang="en-US" sz="2400" dirty="0"/>
          </a:p>
          <a:p>
            <a:r>
              <a:rPr lang="en-US" sz="2400" dirty="0"/>
              <a:t>Draft dates cover CRR activities through the 2029.MAR.Monthly.Auction</a:t>
            </a:r>
          </a:p>
          <a:p>
            <a:pPr lvl="1"/>
            <a:r>
              <a:rPr lang="en-US" sz="2000" dirty="0"/>
              <a:t>Applied the same patterns to assign the dates as have been used for previous calendars to maintain Protocol requirements and consistency</a:t>
            </a:r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400" dirty="0"/>
              <a:t>PCRR-eligible NOIEs are encouraged to view the dates on the “PCRRs” tab of the calendar</a:t>
            </a:r>
          </a:p>
          <a:p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66061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30265</TotalTime>
  <Words>382</Words>
  <Application>Microsoft Office PowerPoint</Application>
  <PresentationFormat>On-screen Show (4:3)</PresentationFormat>
  <Paragraphs>47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1_Custom Design</vt:lpstr>
      <vt:lpstr>Office Theme</vt:lpstr>
      <vt:lpstr>Custom Design</vt:lpstr>
      <vt:lpstr>PowerPoint Presentation</vt:lpstr>
      <vt:lpstr>Agenda</vt:lpstr>
      <vt:lpstr>Historical LTAS transactions and solution times</vt:lpstr>
      <vt:lpstr>CRR auction transaction limits – no changes</vt:lpstr>
      <vt:lpstr>CRR activity calendar – overview </vt:lpstr>
      <vt:lpstr>CRR activity calendar – general reminders</vt:lpstr>
      <vt:lpstr>CRR activity calendar – general reminders</vt:lpstr>
      <vt:lpstr>CRR activity calendar – description of changes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Findley, Samantha</dc:creator>
  <cp:lastModifiedBy>Findley, Samantha</cp:lastModifiedBy>
  <cp:revision>20</cp:revision>
  <dcterms:created xsi:type="dcterms:W3CDTF">2016-10-07T18:07:55Z</dcterms:created>
  <dcterms:modified xsi:type="dcterms:W3CDTF">2026-01-15T19:10:14Z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2024-01-22T22:35:43Z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354487cd-844f-485b-a665-d1e5a4197d8b</vt:lpwstr>
  </property>
  <property fmtid="{D5CDD505-2E9C-101B-9397-08002B2CF9AE}" pid="8" name="MSIP_Label_7084cbda-52b8-46fb-a7b7-cb5bd465ed85_ContentBits">
    <vt:lpwstr>0</vt:lpwstr>
  </property>
</Properties>
</file>