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84" r:id="rId2"/>
    <p:sldId id="304" r:id="rId3"/>
    <p:sldId id="310" r:id="rId4"/>
    <p:sldId id="308" r:id="rId5"/>
    <p:sldId id="300" r:id="rId6"/>
    <p:sldId id="307" r:id="rId7"/>
    <p:sldId id="306" r:id="rId8"/>
    <p:sldId id="309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hooei, Zagros" initials="SZ" lastIdx="15" clrIdx="0">
    <p:extLst>
      <p:ext uri="{19B8F6BF-5375-455C-9EA6-DF929625EA0E}">
        <p15:presenceInfo xmlns:p15="http://schemas.microsoft.com/office/powerpoint/2012/main" userId="S::Zagros.Shahooei@oncor.com::d499dfdf-bcbf-4aec-936c-28748957f55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0038"/>
    <a:srgbClr val="717073"/>
    <a:srgbClr val="7030A0"/>
    <a:srgbClr val="6A072D"/>
    <a:srgbClr val="007698"/>
    <a:srgbClr val="EF3E42"/>
    <a:srgbClr val="003D83"/>
    <a:srgbClr val="49A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0"/>
    <p:restoredTop sz="80783" autoAdjust="0"/>
  </p:normalViewPr>
  <p:slideViewPr>
    <p:cSldViewPr snapToGrid="0" snapToObjects="1">
      <p:cViewPr varScale="1">
        <p:scale>
          <a:sx n="91" d="100"/>
          <a:sy n="91" d="100"/>
        </p:scale>
        <p:origin x="118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275584-F43C-4E54-84EB-E2C83700E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59DD65-5D4A-4231-B38B-385C94CC8D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00908-0223-4B74-A607-18ED71AD0826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FC1913-8520-4BD8-AF11-C91648CC09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Southern DFW Area Load Interconnection Proposed Projects		©2024 Oncor Electric Delivery Company LLC. All rights reserved.            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9DF324-2678-4DF0-B8EB-432D8B68E3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E16CF-4397-43AA-9672-3C2607492C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1637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C1C0E3-AFF0-B540-BDA0-8122F751C8D9}" type="datetimeFigureOut">
              <a:rPr lang="en-US" smtClean="0"/>
              <a:t>1/15/2026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Southern DFW Area Load Interconnection Proposed Projects		©2024 Oncor Electric Delivery Company LLC. All rights reserved.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CC79-1C0C-F642-A258-1ED897B181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619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57E16-E70C-D34A-BE6E-EAA50A7F1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" y="858"/>
            <a:ext cx="12188950" cy="68562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E86F6-6F17-8544-B84F-D91A1E610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672079"/>
            <a:ext cx="10744199" cy="231156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4A80C-A052-BE4E-86B4-E3EE2F3F8C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4986100"/>
            <a:ext cx="10744199" cy="330675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B7F2-335F-5C41-95A0-763AF01D40FB}"/>
              </a:ext>
            </a:extLst>
          </p:cNvPr>
          <p:cNvSpPr txBox="1"/>
          <p:nvPr userDrawn="1"/>
        </p:nvSpPr>
        <p:spPr>
          <a:xfrm>
            <a:off x="0" y="647961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Confidential – For internal purposes only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C52F44-F800-1E4F-8855-47A356E2DF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672" y="6079372"/>
            <a:ext cx="6104964" cy="392112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CAF4479-7C01-B641-A207-78086E89E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72" y="5699227"/>
            <a:ext cx="6104964" cy="392112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6744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2E5B34-75E3-A840-B202-AE4D88217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8362" y="4734054"/>
            <a:ext cx="7128068" cy="826771"/>
          </a:xfrm>
        </p:spPr>
        <p:txBody>
          <a:bodyPr anchor="b">
            <a:normAutofit/>
          </a:bodyPr>
          <a:lstStyle>
            <a:lvl1pPr algn="r">
              <a:defRPr sz="420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78360" y="5530003"/>
            <a:ext cx="7128069" cy="579966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rgbClr val="0076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2130" y="4274046"/>
            <a:ext cx="3924300" cy="339565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rgbClr val="717073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10677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F624-FA5A-5E44-91EF-D98B80CB7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244447" cy="641267"/>
          </a:xfrm>
        </p:spPr>
        <p:txBody>
          <a:bodyPr anchor="t" anchorCtr="0">
            <a:normAutofit/>
          </a:bodyPr>
          <a:lstStyle>
            <a:lvl1pPr>
              <a:defRPr sz="3000" b="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CC4DA-646E-6C4D-88F0-C0C3E1397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371600"/>
            <a:ext cx="10972799" cy="4754880"/>
          </a:xfrm>
        </p:spPr>
        <p:txBody>
          <a:bodyPr/>
          <a:lstStyle>
            <a:lvl1pPr>
              <a:defRPr sz="1600"/>
            </a:lvl1pPr>
            <a:lvl2pPr>
              <a:buClr>
                <a:srgbClr val="007698"/>
              </a:buClr>
              <a:defRPr sz="1600"/>
            </a:lvl2pPr>
            <a:lvl3pPr>
              <a:buClr>
                <a:srgbClr val="007698"/>
              </a:buClr>
              <a:defRPr sz="1600">
                <a:solidFill>
                  <a:srgbClr val="717073"/>
                </a:solidFill>
              </a:defRPr>
            </a:lvl3pPr>
            <a:lvl4pPr>
              <a:buClr>
                <a:srgbClr val="007698"/>
              </a:buClr>
              <a:defRPr sz="1600">
                <a:solidFill>
                  <a:srgbClr val="717073"/>
                </a:solidFill>
              </a:defRPr>
            </a:lvl4pPr>
            <a:lvl5pPr>
              <a:buClr>
                <a:srgbClr val="007698"/>
              </a:buClr>
              <a:defRPr sz="1600">
                <a:solidFill>
                  <a:srgbClr val="71707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EF9ED-23CB-E647-B8B9-154642824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FDA270-0AE5-874F-AC96-CBCC8B124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277192B-F444-8E46-910E-47EF8E49D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242" y="6300364"/>
            <a:ext cx="610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lang="en-US" sz="700" i="1" smtClean="0">
                <a:effectLst/>
              </a:defRPr>
            </a:lvl1pPr>
          </a:lstStyle>
          <a:p>
            <a:r>
              <a:rPr lang="en-US" sz="1000"/>
              <a:t>Presentation title</a:t>
            </a:r>
          </a:p>
          <a:p>
            <a:r>
              <a:rPr lang="en-US"/>
              <a:t>©2021 Oncor Electric Delivery Company LLC. All rights reserved.                  Confidential – For internal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58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3DF7-8F53-DC4F-9A46-C6C4711A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0080"/>
            <a:ext cx="10244447" cy="641861"/>
          </a:xfrm>
        </p:spPr>
        <p:txBody>
          <a:bodyPr anchor="t" anchorCtr="0">
            <a:normAutofit/>
          </a:bodyPr>
          <a:lstStyle>
            <a:lvl1pPr>
              <a:defRPr sz="3000" b="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6DC2FB-9B4A-6F40-B191-612D3C084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71599"/>
            <a:ext cx="5410200" cy="47548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007698"/>
              </a:buClr>
              <a:defRPr sz="1600"/>
            </a:lvl2pPr>
            <a:lvl3pPr>
              <a:buClr>
                <a:srgbClr val="007698"/>
              </a:buClr>
              <a:defRPr sz="1600"/>
            </a:lvl3pPr>
            <a:lvl4pPr>
              <a:buClr>
                <a:srgbClr val="007698"/>
              </a:buClr>
              <a:defRPr sz="1600"/>
            </a:lvl4pPr>
            <a:lvl5pPr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B375C0-57EC-144C-95E3-21A9BBFAC1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410198" cy="47548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007698"/>
              </a:buClr>
              <a:defRPr sz="1600"/>
            </a:lvl2pPr>
            <a:lvl3pPr>
              <a:buClr>
                <a:srgbClr val="007698"/>
              </a:buClr>
              <a:defRPr sz="1600"/>
            </a:lvl3pPr>
            <a:lvl4pPr>
              <a:buClr>
                <a:srgbClr val="007698"/>
              </a:buClr>
              <a:defRPr sz="1600"/>
            </a:lvl4pPr>
            <a:lvl5pPr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C3741-18B2-CB40-B848-B5DA4CF6D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5E9F88-4833-3D41-9BC1-03895FBF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5BE1267-3EAE-7C40-AD76-EABB5DD4A751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12242" y="6300364"/>
            <a:ext cx="610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lang="en-US" sz="700" i="1" smtClean="0">
                <a:effectLst/>
              </a:defRPr>
            </a:lvl1pPr>
          </a:lstStyle>
          <a:p>
            <a:r>
              <a:rPr lang="en-US" sz="1000"/>
              <a:t>Presentation title</a:t>
            </a:r>
          </a:p>
          <a:p>
            <a:r>
              <a:rPr lang="en-US"/>
              <a:t>©2021 Oncor Electric Delivery Company LLC. All rights reserved.                  Confidential – For internal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896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1FBEE-5FA1-314C-84CF-DADF2FF9B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640080"/>
            <a:ext cx="10244446" cy="692786"/>
          </a:xfrm>
        </p:spPr>
        <p:txBody>
          <a:bodyPr anchor="t" anchorCtr="0">
            <a:normAutofit/>
          </a:bodyPr>
          <a:lstStyle>
            <a:lvl1pPr>
              <a:defRPr sz="3000" b="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700C73-F27B-6546-B67F-5E7EA8B00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2" y="1371600"/>
            <a:ext cx="538797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02AF4-60C7-134F-BD6E-8677FF812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2" y="2254249"/>
            <a:ext cx="5387974" cy="3935413"/>
          </a:xfrm>
        </p:spPr>
        <p:txBody>
          <a:bodyPr/>
          <a:lstStyle>
            <a:lvl1pPr>
              <a:defRPr sz="1600"/>
            </a:lvl1pPr>
            <a:lvl2pPr>
              <a:buClr>
                <a:srgbClr val="007698"/>
              </a:buClr>
              <a:defRPr sz="1600"/>
            </a:lvl2pPr>
            <a:lvl3pPr>
              <a:buClr>
                <a:srgbClr val="007698"/>
              </a:buClr>
              <a:defRPr sz="1600"/>
            </a:lvl3pPr>
            <a:lvl4pPr>
              <a:buClr>
                <a:srgbClr val="007698"/>
              </a:buClr>
              <a:defRPr sz="1600"/>
            </a:lvl4pPr>
            <a:lvl5pPr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E8844A-4D95-8B4F-9757-5BD5164004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D50D96-349B-4F4A-A8B8-F2D783E366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54250"/>
            <a:ext cx="5183188" cy="3935412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buClr>
                <a:srgbClr val="007698"/>
              </a:buClr>
              <a:defRPr sz="1600"/>
            </a:lvl2pPr>
            <a:lvl3pPr>
              <a:buClr>
                <a:srgbClr val="007698"/>
              </a:buClr>
              <a:defRPr sz="1600"/>
            </a:lvl3pPr>
            <a:lvl4pPr>
              <a:buClr>
                <a:srgbClr val="007698"/>
              </a:buClr>
              <a:defRPr sz="1600"/>
            </a:lvl4pPr>
            <a:lvl5pPr>
              <a:buClr>
                <a:srgbClr val="007698"/>
              </a:buCl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18C384-AE99-9749-A721-BF19E22D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79364E-247E-3349-88E0-C87E4E99D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4E31C54F-19E5-B642-AEBC-A5A2752008F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12242" y="6300364"/>
            <a:ext cx="610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lang="en-US" sz="700" i="1" smtClean="0">
                <a:effectLst/>
              </a:defRPr>
            </a:lvl1pPr>
          </a:lstStyle>
          <a:p>
            <a:r>
              <a:rPr lang="en-US" sz="1000"/>
              <a:t>Presentation title</a:t>
            </a:r>
          </a:p>
          <a:p>
            <a:r>
              <a:rPr lang="en-US"/>
              <a:t>©2021 Oncor Electric Delivery Company LLC. All rights reserved.                  Confidential – For internal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D4622-68C1-464B-8643-DB971BAE4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40080"/>
            <a:ext cx="10244447" cy="641861"/>
          </a:xfrm>
        </p:spPr>
        <p:txBody>
          <a:bodyPr anchor="t" anchorCtr="0">
            <a:normAutofit/>
          </a:bodyPr>
          <a:lstStyle>
            <a:lvl1pPr>
              <a:defRPr sz="3000" b="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836BB4-D4AE-0C47-8D33-E6A5D5C5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3F652-7F98-3A47-9F75-C3AB834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957E547-A0C3-AA4E-9249-2B5EC46D9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242" y="6300364"/>
            <a:ext cx="610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lang="en-US" sz="700" i="1" smtClean="0">
                <a:effectLst/>
              </a:defRPr>
            </a:lvl1pPr>
          </a:lstStyle>
          <a:p>
            <a:r>
              <a:rPr lang="en-US" sz="1000"/>
              <a:t>Presentation title</a:t>
            </a:r>
          </a:p>
          <a:p>
            <a:r>
              <a:rPr lang="en-US"/>
              <a:t>©2021 Oncor Electric Delivery Company LLC. All rights reserved.                  Confidential – For internal purposes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6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357E16-E70C-D34A-BE6E-EAA50A7F1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1" y="858"/>
            <a:ext cx="12188948" cy="68562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E86F6-6F17-8544-B84F-D91A1E610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672079"/>
            <a:ext cx="10744199" cy="231156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4A80C-A052-BE4E-86B4-E3EE2F3F8C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4986100"/>
            <a:ext cx="10744199" cy="330675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B7F2-335F-5C41-95A0-763AF01D40FB}"/>
              </a:ext>
            </a:extLst>
          </p:cNvPr>
          <p:cNvSpPr txBox="1"/>
          <p:nvPr userDrawn="1"/>
        </p:nvSpPr>
        <p:spPr>
          <a:xfrm>
            <a:off x="0" y="647961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Confidential – For internal purposes only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C52F44-F800-1E4F-8855-47A356E2DF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672" y="6079372"/>
            <a:ext cx="6104964" cy="392112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CAF4479-7C01-B641-A207-78086E89E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72" y="5699227"/>
            <a:ext cx="6104964" cy="392112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667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lace Imag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AF9B89-D4DE-CC47-A883-C09B473473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" y="857"/>
            <a:ext cx="12188952" cy="68562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2E86F6-6F17-8544-B84F-D91A1E610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672079"/>
            <a:ext cx="10744199" cy="231156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4A80C-A052-BE4E-86B4-E3EE2F3F8C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4986100"/>
            <a:ext cx="10744199" cy="330675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B7F2-335F-5C41-95A0-763AF01D40FB}"/>
              </a:ext>
            </a:extLst>
          </p:cNvPr>
          <p:cNvSpPr txBox="1"/>
          <p:nvPr userDrawn="1"/>
        </p:nvSpPr>
        <p:spPr>
          <a:xfrm>
            <a:off x="0" y="647961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Confidential – For internal purposes only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C52F44-F800-1E4F-8855-47A356E2DF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672" y="6079372"/>
            <a:ext cx="6104964" cy="392112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CAF4479-7C01-B641-A207-78086E89E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72" y="5699227"/>
            <a:ext cx="6104964" cy="392112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777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ChooseYour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8233480-AA54-1C40-BA0F-5F8AEFF6239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2E86F6-6F17-8544-B84F-D91A1E6109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1" y="2672079"/>
            <a:ext cx="10744199" cy="2311560"/>
          </a:xfrm>
        </p:spPr>
        <p:txBody>
          <a:bodyPr anchor="b">
            <a:normAutofit/>
          </a:bodyPr>
          <a:lstStyle>
            <a:lvl1pPr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34A80C-A052-BE4E-86B4-E3EE2F3F8C7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1" y="4986100"/>
            <a:ext cx="10744199" cy="330675"/>
          </a:xfrm>
        </p:spPr>
        <p:txBody>
          <a:bodyPr>
            <a:normAutofit/>
          </a:bodyPr>
          <a:lstStyle>
            <a:lvl1pPr marL="0" indent="0" algn="l">
              <a:buNone/>
              <a:defRPr sz="17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4AB7F2-335F-5C41-95A0-763AF01D40FB}"/>
              </a:ext>
            </a:extLst>
          </p:cNvPr>
          <p:cNvSpPr txBox="1"/>
          <p:nvPr userDrawn="1"/>
        </p:nvSpPr>
        <p:spPr>
          <a:xfrm>
            <a:off x="0" y="6479619"/>
            <a:ext cx="1219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Confidential – For internal purposes only</a:t>
            </a:r>
            <a:endParaRPr lang="en-US" sz="10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C52F44-F800-1E4F-8855-47A356E2DF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91672" y="6079372"/>
            <a:ext cx="6104964" cy="392112"/>
          </a:xfrm>
        </p:spPr>
        <p:txBody>
          <a:bodyPr>
            <a:normAutofit/>
          </a:bodyPr>
          <a:lstStyle>
            <a:lvl1pPr>
              <a:defRPr sz="1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CCAF4479-7C01-B641-A207-78086E89E2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91672" y="5699227"/>
            <a:ext cx="6104964" cy="392112"/>
          </a:xfrm>
        </p:spPr>
        <p:txBody>
          <a:bodyPr>
            <a:normAutofit/>
          </a:bodyPr>
          <a:lstStyle>
            <a:lvl1pPr>
              <a:defRPr sz="15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47E2B5-DBC1-AA48-BED1-C9F0013ED7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7706" y="292019"/>
            <a:ext cx="1318928" cy="85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D090DF-F64C-2E41-B9DF-5B3193DE6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" y="0"/>
            <a:ext cx="12188950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834" y="4456656"/>
            <a:ext cx="10164564" cy="847091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17834" y="5314020"/>
            <a:ext cx="10164564" cy="82677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364" y="3986374"/>
            <a:ext cx="3924300" cy="339565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422470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D090DF-F64C-2E41-B9DF-5B3193DE6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" y="0"/>
            <a:ext cx="12188948" cy="68579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834" y="4456656"/>
            <a:ext cx="10164564" cy="847091"/>
          </a:xfrm>
        </p:spPr>
        <p:txBody>
          <a:bodyPr anchor="b">
            <a:normAutofit/>
          </a:bodyPr>
          <a:lstStyle>
            <a:lvl1pPr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17834" y="5314020"/>
            <a:ext cx="10164564" cy="82677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364" y="3986374"/>
            <a:ext cx="3924300" cy="339565"/>
          </a:xfrm>
        </p:spPr>
        <p:txBody>
          <a:bodyPr>
            <a:normAutofit/>
          </a:bodyPr>
          <a:lstStyle>
            <a:lvl1pPr>
              <a:defRPr sz="1400" b="0">
                <a:solidFill>
                  <a:schemeClr val="bg1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52946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7D090DF-F64C-2E41-B9DF-5B3193DE67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6" y="0"/>
            <a:ext cx="12188948" cy="68579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7834" y="4456656"/>
            <a:ext cx="10164564" cy="847091"/>
          </a:xfrm>
        </p:spPr>
        <p:txBody>
          <a:bodyPr anchor="b">
            <a:normAutofit/>
          </a:bodyPr>
          <a:lstStyle>
            <a:lvl1pPr>
              <a:defRPr sz="420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CLICK TO 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17834" y="5314020"/>
            <a:ext cx="10164564" cy="82677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rgbClr val="0076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07364" y="3986374"/>
            <a:ext cx="3924300" cy="339565"/>
          </a:xfrm>
        </p:spPr>
        <p:txBody>
          <a:bodyPr>
            <a:normAutofit/>
          </a:bodyPr>
          <a:lstStyle>
            <a:lvl1pPr>
              <a:defRPr sz="1400" b="0">
                <a:solidFill>
                  <a:srgbClr val="717073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16943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14E3167-D07C-DA46-8256-9B5ED90B71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8362" y="4734054"/>
            <a:ext cx="7128068" cy="826771"/>
          </a:xfrm>
        </p:spPr>
        <p:txBody>
          <a:bodyPr anchor="b">
            <a:normAutofit/>
          </a:bodyPr>
          <a:lstStyle>
            <a:lvl1pPr algn="r">
              <a:defRPr sz="420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78360" y="5530003"/>
            <a:ext cx="7128069" cy="579966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rgbClr val="0076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2130" y="4274046"/>
            <a:ext cx="3924300" cy="339565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rgbClr val="717073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412117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2E5B34-75E3-A840-B202-AE4D88217B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0"/>
            <a:ext cx="12188952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951893-7B85-2741-B347-04B5FBD309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8362" y="4734054"/>
            <a:ext cx="7128068" cy="826771"/>
          </a:xfrm>
        </p:spPr>
        <p:txBody>
          <a:bodyPr anchor="b">
            <a:normAutofit/>
          </a:bodyPr>
          <a:lstStyle>
            <a:lvl1pPr algn="r">
              <a:defRPr sz="4200">
                <a:solidFill>
                  <a:srgbClr val="007698"/>
                </a:solidFill>
              </a:defRPr>
            </a:lvl1pPr>
          </a:lstStyle>
          <a:p>
            <a:r>
              <a:rPr lang="en-US" dirty="0"/>
              <a:t>EDIT DIVIDER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4963FB-3B93-7140-A553-6B16264751B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78360" y="5530003"/>
            <a:ext cx="7128069" cy="579966"/>
          </a:xfrm>
        </p:spPr>
        <p:txBody>
          <a:bodyPr>
            <a:normAutofit/>
          </a:bodyPr>
          <a:lstStyle>
            <a:lvl1pPr marL="0" indent="0" algn="r">
              <a:buNone/>
              <a:defRPr sz="1600" b="1">
                <a:solidFill>
                  <a:srgbClr val="007698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 TEXT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FEF30B-168A-4A4E-A97F-F8A291B1F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82130" y="4274046"/>
            <a:ext cx="3924300" cy="339565"/>
          </a:xfrm>
        </p:spPr>
        <p:txBody>
          <a:bodyPr>
            <a:normAutofit/>
          </a:bodyPr>
          <a:lstStyle>
            <a:lvl1pPr algn="r">
              <a:defRPr sz="1400" b="0">
                <a:solidFill>
                  <a:srgbClr val="717073"/>
                </a:solidFill>
              </a:defRPr>
            </a:lvl1pPr>
            <a:lvl2pPr marL="11113" indent="0">
              <a:buNone/>
              <a:defRPr/>
            </a:lvl2pPr>
          </a:lstStyle>
          <a:p>
            <a:pPr lvl="0"/>
            <a:r>
              <a:rPr lang="en-US" dirty="0"/>
              <a:t>SECTION #</a:t>
            </a:r>
          </a:p>
        </p:txBody>
      </p:sp>
    </p:spTree>
    <p:extLst>
      <p:ext uri="{BB962C8B-B14F-4D97-AF65-F5344CB8AC3E}">
        <p14:creationId xmlns:p14="http://schemas.microsoft.com/office/powerpoint/2010/main" val="171984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3CC07C-ABFA-8941-80AB-18C83B497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5" y="2"/>
            <a:ext cx="12188950" cy="595423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3DFC76-F3D9-5148-BDB2-6E47FFAF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26354-91BA-6B42-8CFE-67E081E8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825625"/>
            <a:ext cx="109727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A937B-3054-C04E-A949-6499E25F58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242" y="6300364"/>
            <a:ext cx="61049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150000"/>
              </a:lnSpc>
              <a:defRPr lang="en-US" sz="700" i="1" smtClean="0">
                <a:effectLst/>
              </a:defRPr>
            </a:lvl1pPr>
          </a:lstStyle>
          <a:p>
            <a:r>
              <a:rPr lang="en-US" sz="1000"/>
              <a:t>Presentation title</a:t>
            </a:r>
          </a:p>
          <a:p>
            <a:r>
              <a:rPr lang="en-US"/>
              <a:t>©2021 Oncor Electric Delivery Company LLC. All rights reserved.                  Confidential – For internal purposes only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36811-3504-E544-909D-C3E548D18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636C6-D50D-CD4F-8420-AB7583C42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24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717073"/>
                </a:solidFill>
              </a:defRPr>
            </a:lvl1pPr>
          </a:lstStyle>
          <a:p>
            <a:fld id="{A4D616CF-C9AA-AD44-BBB6-8180664C3BE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0" r:id="rId3"/>
    <p:sldLayoutId id="2147483667" r:id="rId4"/>
    <p:sldLayoutId id="2147483651" r:id="rId5"/>
    <p:sldLayoutId id="2147483661" r:id="rId6"/>
    <p:sldLayoutId id="2147483662" r:id="rId7"/>
    <p:sldLayoutId id="2147483663" r:id="rId8"/>
    <p:sldLayoutId id="2147483664" r:id="rId9"/>
    <p:sldLayoutId id="2147483666" r:id="rId10"/>
    <p:sldLayoutId id="2147483650" r:id="rId11"/>
    <p:sldLayoutId id="2147483652" r:id="rId12"/>
    <p:sldLayoutId id="2147483653" r:id="rId13"/>
    <p:sldLayoutId id="214748365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6003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717073"/>
          </a:solidFill>
          <a:latin typeface="+mn-lt"/>
          <a:ea typeface="+mn-ea"/>
          <a:cs typeface="+mn-cs"/>
        </a:defRPr>
      </a:lvl1pPr>
      <a:lvl2pPr marL="236538" indent="-225425" algn="l" defTabSz="914400" rtl="0" eaLnBrk="1" latinLnBrk="0" hangingPunct="1">
        <a:lnSpc>
          <a:spcPct val="90000"/>
        </a:lnSpc>
        <a:spcBef>
          <a:spcPts val="500"/>
        </a:spcBef>
        <a:buClr>
          <a:srgbClr val="860038"/>
        </a:buClr>
        <a:buFont typeface="Arial" panose="020B0604020202020204" pitchFamily="34" charset="0"/>
        <a:buChar char="•"/>
        <a:tabLst/>
        <a:defRPr sz="1800" kern="1200">
          <a:solidFill>
            <a:srgbClr val="717073"/>
          </a:solidFill>
          <a:latin typeface="+mn-lt"/>
          <a:ea typeface="+mn-ea"/>
          <a:cs typeface="+mn-cs"/>
        </a:defRPr>
      </a:lvl2pPr>
      <a:lvl3pPr marL="461963" indent="-225425" algn="l" defTabSz="914400" rtl="0" eaLnBrk="1" latinLnBrk="0" hangingPunct="1">
        <a:lnSpc>
          <a:spcPct val="90000"/>
        </a:lnSpc>
        <a:spcBef>
          <a:spcPts val="500"/>
        </a:spcBef>
        <a:buClr>
          <a:srgbClr val="860038"/>
        </a:buClr>
        <a:buFont typeface="Arial" panose="020B0604020202020204" pitchFamily="34" charset="0"/>
        <a:buChar char="•"/>
        <a:tabLst/>
        <a:defRPr sz="1800" kern="1200">
          <a:solidFill>
            <a:srgbClr val="717073"/>
          </a:solidFill>
          <a:latin typeface="+mn-lt"/>
          <a:ea typeface="+mn-ea"/>
          <a:cs typeface="+mn-cs"/>
        </a:defRPr>
      </a:lvl3pPr>
      <a:lvl4pPr marL="687388" indent="-225425" algn="l" defTabSz="914400" rtl="0" eaLnBrk="1" latinLnBrk="0" hangingPunct="1">
        <a:lnSpc>
          <a:spcPct val="90000"/>
        </a:lnSpc>
        <a:spcBef>
          <a:spcPts val="500"/>
        </a:spcBef>
        <a:buClr>
          <a:srgbClr val="860038"/>
        </a:buClr>
        <a:buFont typeface="Arial" panose="020B0604020202020204" pitchFamily="34" charset="0"/>
        <a:buChar char="•"/>
        <a:tabLst/>
        <a:defRPr sz="1800" kern="1200">
          <a:solidFill>
            <a:srgbClr val="717073"/>
          </a:solidFill>
          <a:latin typeface="+mn-lt"/>
          <a:ea typeface="+mn-ea"/>
          <a:cs typeface="+mn-cs"/>
        </a:defRPr>
      </a:lvl4pPr>
      <a:lvl5pPr marL="925513" indent="-238125" algn="l" defTabSz="914400" rtl="0" eaLnBrk="1" latinLnBrk="0" hangingPunct="1">
        <a:lnSpc>
          <a:spcPct val="90000"/>
        </a:lnSpc>
        <a:spcBef>
          <a:spcPts val="500"/>
        </a:spcBef>
        <a:buClr>
          <a:srgbClr val="860038"/>
        </a:buClr>
        <a:buFont typeface="Arial" panose="020B0604020202020204" pitchFamily="34" charset="0"/>
        <a:buChar char="•"/>
        <a:tabLst/>
        <a:defRPr sz="1800" kern="1200">
          <a:solidFill>
            <a:srgbClr val="71707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452C8A-E376-CF4D-A9ED-746AB6F90F5A}"/>
              </a:ext>
            </a:extLst>
          </p:cNvPr>
          <p:cNvSpPr txBox="1">
            <a:spLocks/>
          </p:cNvSpPr>
          <p:nvPr/>
        </p:nvSpPr>
        <p:spPr>
          <a:xfrm>
            <a:off x="609601" y="2483314"/>
            <a:ext cx="10744199" cy="231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Oncor Reliability Projects North, North Central, Central and South Central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2263B2-F207-C24F-9C3F-26E19D85D0E5}"/>
              </a:ext>
            </a:extLst>
          </p:cNvPr>
          <p:cNvSpPr txBox="1">
            <a:spLocks/>
          </p:cNvSpPr>
          <p:nvPr/>
        </p:nvSpPr>
        <p:spPr>
          <a:xfrm>
            <a:off x="609601" y="4986100"/>
            <a:ext cx="10744199" cy="330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0038"/>
              </a:buClr>
              <a:buFont typeface="Arial" panose="020B0604020202020204" pitchFamily="34" charset="0"/>
              <a:buNone/>
              <a:tabLst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0038"/>
              </a:buClr>
              <a:buFont typeface="Arial" panose="020B0604020202020204" pitchFamily="34" charset="0"/>
              <a:buNone/>
              <a:tabLst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0038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60038"/>
              </a:buClr>
              <a:buFont typeface="Arial" panose="020B0604020202020204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ERCOT RPG Meeting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1887F35-7178-644F-8176-5366CFA6641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1672" y="5600315"/>
            <a:ext cx="6104964" cy="3921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01/16/2026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81374E9-2FBE-1241-8A7E-3E68C9B6306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91672" y="6079372"/>
            <a:ext cx="6104964" cy="392112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Montse Meadows</a:t>
            </a:r>
          </a:p>
        </p:txBody>
      </p:sp>
    </p:spTree>
    <p:extLst>
      <p:ext uri="{BB962C8B-B14F-4D97-AF65-F5344CB8AC3E}">
        <p14:creationId xmlns:p14="http://schemas.microsoft.com/office/powerpoint/2010/main" val="140287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677B-6C9E-4CF5-B678-2FEC6B9A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10886"/>
            <a:ext cx="10244447" cy="641267"/>
          </a:xfrm>
        </p:spPr>
        <p:txBody>
          <a:bodyPr>
            <a:normAutofit/>
          </a:bodyPr>
          <a:lstStyle/>
          <a:p>
            <a:r>
              <a:rPr lang="en-US" sz="27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881E2-3A58-44B1-8778-28ED0F39F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96006"/>
            <a:ext cx="10972799" cy="5625469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b="0" i="0" u="none" strike="noStrike" baseline="0" dirty="0"/>
              <a:t>Oncor is experiencing significant demand growth across its service territory</a:t>
            </a:r>
          </a:p>
          <a:p>
            <a:pPr marL="522288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The 2024 ERCOT RTP (Regional Transmission Plan) included more than 14,000 MW of Substantiated Loads</a:t>
            </a:r>
          </a:p>
          <a:p>
            <a:pPr marL="522288" lvl="1" indent="-285750"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Oncor’s current load interconnection queue is now substantially larger than the levels studied in the 2024 RTP </a:t>
            </a:r>
          </a:p>
          <a:p>
            <a:pPr marL="747713" lvl="2" indent="-285750"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As of September 30, 2025, Oncor’s active LC&amp;I interconnection queue included over 600 requests which is approximately 60% higher than at the same time last year. </a:t>
            </a:r>
          </a:p>
          <a:p>
            <a:pPr marL="973138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210 GW from data centers </a:t>
            </a:r>
          </a:p>
          <a:p>
            <a:pPr marL="973138" lvl="3" indent="-285750">
              <a:lnSpc>
                <a:spcPct val="150000"/>
              </a:lnSpc>
              <a:spcBef>
                <a:spcPts val="0"/>
              </a:spcBef>
            </a:pPr>
            <a:r>
              <a:rPr lang="en-US" sz="1300" dirty="0"/>
              <a:t>Over 16 GW of load from various other industrial sectors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The 2024 RTP studies identified 33 reliability projects where Oncor is the facility/transmission owner, and 3 projects where Oncor and Lone Star are the facility/transmission owners</a:t>
            </a: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300" dirty="0"/>
              <a:t>Oncor submitted five RPG submittals to address these reliability projects based on ERCOT’s recommendation: </a:t>
            </a:r>
          </a:p>
          <a:p>
            <a:pPr marL="522288" lvl="1" indent="-285750">
              <a:lnSpc>
                <a:spcPct val="150000"/>
              </a:lnSpc>
              <a:spcBef>
                <a:spcPts val="0"/>
              </a:spcBef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Projects with ERCOT-identified needs in both 2024 RTP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and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2025 RTP analysis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1030288" lvl="3" indent="-3429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RPG #1: Set 1 North &amp; Central Texas Reliability Project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1030288" lvl="3" indent="-3429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lang="en-US" sz="1300" dirty="0">
                <a:ea typeface="Times New Roman" panose="02020603050405020304" pitchFamily="18" charset="0"/>
              </a:rPr>
              <a:t>RPG #2: Set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1 North Central &amp; South Central Texas Reliability Project </a:t>
            </a:r>
          </a:p>
          <a:p>
            <a:pPr marL="522288" lvl="1" indent="-28575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Projects with ERCOT-identified needs in 2024 RTP but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860038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not </a:t>
            </a: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in 2025 RTP analysis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ea typeface="Times New Roman" panose="02020603050405020304" pitchFamily="18" charset="0"/>
              <a:cs typeface="+mn-cs"/>
            </a:endParaRPr>
          </a:p>
          <a:p>
            <a:pPr marL="1030288" lvl="3" indent="-3429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RPG #3: Set 2 North &amp; Central Texas Reliability Project 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rgbClr val="717073"/>
              </a:solidFill>
              <a:effectLst/>
              <a:uLnTx/>
              <a:uFillTx/>
              <a:ea typeface="Calibri" panose="020F0502020204030204" pitchFamily="34" charset="0"/>
              <a:cs typeface="+mn-cs"/>
            </a:endParaRPr>
          </a:p>
          <a:p>
            <a:pPr marL="1030288" lvl="3" indent="-3429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Times New Roman" panose="02020603050405020304" pitchFamily="18" charset="0"/>
                <a:cs typeface="+mn-cs"/>
              </a:rPr>
              <a:t>RPG #4: Set 2 North Central &amp; South Central Texas Reliability Project </a:t>
            </a:r>
          </a:p>
          <a:p>
            <a:pPr marL="1030288" lvl="3" indent="-342900">
              <a:lnSpc>
                <a:spcPct val="150000"/>
              </a:lnSpc>
              <a:spcBef>
                <a:spcPts val="0"/>
              </a:spcBef>
              <a:buClrTx/>
              <a:defRPr/>
            </a:pPr>
            <a:r>
              <a:rPr kumimoji="0" lang="en-US" sz="1300" b="0" i="0" u="none" strike="noStrike" kern="1200" cap="none" spc="0" normalizeH="0" baseline="0" noProof="0" dirty="0">
                <a:ln>
                  <a:noFill/>
                </a:ln>
                <a:solidFill>
                  <a:srgbClr val="717073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RPG #5: Oncor and Lone Star's RPG Submittal Navarro and Ellis Area Reliability Project</a:t>
            </a:r>
            <a:endParaRPr lang="en-US" sz="1300" dirty="0"/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endParaRPr lang="en-US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0A21-E79E-4F4B-8525-06790596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57F35F1-3FFB-4E30-8664-098D15AE9311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948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677B-6C9E-4CF5-B678-2FEC6B9A2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99" y="151862"/>
            <a:ext cx="10244447" cy="641267"/>
          </a:xfrm>
        </p:spPr>
        <p:txBody>
          <a:bodyPr>
            <a:normAutofit/>
          </a:bodyPr>
          <a:lstStyle/>
          <a:p>
            <a:r>
              <a:rPr lang="en-US" sz="2700" dirty="0"/>
              <a:t>Map of Area Upgrades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9A0A21-E79E-4F4B-8525-06790596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616CF-C9AA-AD44-BBB6-8180664C3BE1}" type="slidenum">
              <a:rPr lang="en-US" smtClean="0"/>
              <a:t>3</a:t>
            </a:fld>
            <a:endParaRPr lang="en-US" dirty="0"/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2A9F5295-5F63-486B-851A-97FAE76DC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5243" y="589693"/>
            <a:ext cx="5401513" cy="597009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0913B00-C244-4E13-B847-BE7ECB3D9120}"/>
              </a:ext>
            </a:extLst>
          </p:cNvPr>
          <p:cNvSpPr txBox="1">
            <a:spLocks/>
          </p:cNvSpPr>
          <p:nvPr/>
        </p:nvSpPr>
        <p:spPr>
          <a:xfrm>
            <a:off x="448229" y="6504069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323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63" y="446895"/>
            <a:ext cx="10244447" cy="641267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Overview: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Set 1 North &amp; Central Texas Reliability Project </a:t>
            </a:r>
            <a:br>
              <a:rPr lang="en-US" dirty="0"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C6D2-D710-984E-B524-9578FAC3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63" y="999273"/>
            <a:ext cx="10370118" cy="5540769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rgbClr val="860038"/>
              </a:solidFill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rgbClr val="717073"/>
                </a:solidFill>
              </a:rPr>
              <a:t>Tier-1 Project in </a:t>
            </a:r>
            <a:r>
              <a:rPr lang="en-US" sz="2500" dirty="0"/>
              <a:t>Collin, Dallas, Delta, Ellis, Fannin, Franklin, Grayson, Henderson, Hill, Hopkins, Hunt, Johnson, Kaufman, Lamar and Navarro counties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CCN Required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2500" dirty="0"/>
              <a:t>Proposed upgrades will address thermal and voltage planning criteria violations identified by ERCOT in the 2024 RTP and 2025 RTP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2500" b="1" dirty="0"/>
              <a:t>Summary of Upgrades: 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One new Switch Station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Lavon 345/138 kV Switch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Four Switch Station Rebuilds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Anna 345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Valley 345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Tri Corner 345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Cleburne 138 kV Switch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Two new 138 kV lines (29.1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12.7-mile Lavon Switch – Allen Switch 138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16.4-mile Gunter Switch – Collin Switch 138 kV Line on the existing double-circuit capable structure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415.1 circuit-miles upgrade of 345 kV and 138 kV lines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330.7 circuit-miles of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2500" dirty="0"/>
              <a:t>84.4 circuit miles of 138 kV line</a:t>
            </a:r>
            <a:endParaRPr lang="en-US" sz="2500" b="0" dirty="0">
              <a:solidFill>
                <a:srgbClr val="717073"/>
              </a:solidFill>
            </a:endParaRP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2500" b="0" dirty="0">
                <a:solidFill>
                  <a:srgbClr val="717073"/>
                </a:solidFill>
              </a:rPr>
              <a:t>Cost </a:t>
            </a:r>
            <a:r>
              <a:rPr lang="en-US" sz="2500" dirty="0"/>
              <a:t>Estimate: $1.798 billion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endParaRPr lang="en-US" sz="2200" dirty="0"/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4</a:t>
            </a:fld>
            <a:endParaRPr lang="en-US" sz="1000" dirty="0"/>
          </a:p>
        </p:txBody>
      </p:sp>
      <p:sp>
        <p:nvSpPr>
          <p:cNvPr id="8" name="Date Placeholder 5">
            <a:extLst>
              <a:ext uri="{FF2B5EF4-FFF2-40B4-BE49-F238E27FC236}">
                <a16:creationId xmlns:a16="http://schemas.microsoft.com/office/drawing/2014/main" id="{1E8475CA-5F85-4A20-BA70-B45551F384F4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29340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63" y="326579"/>
            <a:ext cx="10481148" cy="641267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Overview: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Set 1 North Central &amp; South Central Texas Reliability Project </a:t>
            </a:r>
            <a:br>
              <a:rPr lang="en-US" dirty="0"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C6D2-D710-984E-B524-9578FAC3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052" y="1092147"/>
            <a:ext cx="10370118" cy="554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rgbClr val="860038"/>
              </a:solidFill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Tier-1 Project in Bell, Falls</a:t>
            </a:r>
            <a:r>
              <a:rPr lang="en-US" sz="1200" dirty="0"/>
              <a:t>, Henderson, Hill, Limestone, McLennan, Milam, and Navarro counties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CCN Required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Proposed upgrades will address thermal and voltage planning criteria violations identified by ERCOT in the 2024 RTP and 2025 RTP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Summary of Upgrades: 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One new Switch Station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Tower 345 kV Switch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Three new 345 kV lines (27.2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1.2 circuit-mile Tower Switch – Knob Creek Switch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1.2 circuit-mile Tower Switch – Knob Creek Switch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12.4-mile Salado Switch – Tower Switch 345 kV Double-Circuit Line on existing ROW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245.6 circuit-miles upgrade of 345 kV and 138 kV lines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193.1 circuit-miles of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52.5 circuit-miles of 138 kV line</a:t>
            </a:r>
            <a:endParaRPr lang="en-US" sz="1200" b="0" dirty="0">
              <a:solidFill>
                <a:srgbClr val="717073"/>
              </a:solidFill>
            </a:endParaRP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Cost </a:t>
            </a:r>
            <a:r>
              <a:rPr lang="en-US" sz="1200" dirty="0"/>
              <a:t>Estimate: $943.92 Million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5</a:t>
            </a:fld>
            <a:endParaRPr lang="en-US" sz="10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9F0A0B0-D16F-4B13-85ED-214E2C1515ED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423283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58" y="277561"/>
            <a:ext cx="10244447" cy="641267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Overview: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Set 2 North &amp; Central Texas Reliability Project </a:t>
            </a:r>
            <a:br>
              <a:rPr lang="en-US" dirty="0"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C6D2-D710-984E-B524-9578FAC3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5533" y="842628"/>
            <a:ext cx="11558209" cy="587765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rgbClr val="860038"/>
              </a:solidFill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717073"/>
                </a:solidFill>
              </a:rPr>
              <a:t>Tier-1 Project in </a:t>
            </a:r>
            <a:r>
              <a:rPr lang="en-US" sz="4800" dirty="0"/>
              <a:t>Collin, Dallas, Denton, Delta, Ellis, Fannin, Freestone, Henderson, Hopkins, Hunt, Kaufman, Lamar, Leon, Navarro, Tarrant and Red River counties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4800" dirty="0"/>
              <a:t>CCN Required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4800" dirty="0"/>
              <a:t>Proposed upgrades will address thermal and voltage planning criteria violations identified by ERCOT in the 2024 RTP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4800" b="1" dirty="0"/>
              <a:t>Summary of Upgrades: 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Three Switch Station Rebuild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DeSoto 345/138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Argyle 138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Rivercrest 138 kV Switch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Two new 345 kV lines (231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112.5-mile Jewett Switch – Greene Switch 345 kV Double-Circuit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3.0-mile Greene Switch – Wilmer Switch 345 kV Double-Circuit Line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One new 138 kV line (3.82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DeSoto Switch – Loop Nine Switch 138 kV Line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239.9 circuit-miles upgrade of 345 kV and 138 kV lines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84.9 circuit-miles of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155 circuit-miles of 138 kV line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b="0" dirty="0">
                <a:solidFill>
                  <a:srgbClr val="717073"/>
                </a:solidFill>
              </a:rPr>
              <a:t>Autotransformer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b="0" dirty="0">
                <a:solidFill>
                  <a:srgbClr val="717073"/>
                </a:solidFill>
              </a:rPr>
              <a:t>Install Gunter 345/138 kV Autotransformer #2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4800" dirty="0"/>
              <a:t>Upgrade Benbrook 345/138 kV Autotransformer #1</a:t>
            </a:r>
            <a:endParaRPr lang="en-US" sz="4800" b="0" dirty="0">
              <a:solidFill>
                <a:srgbClr val="717073"/>
              </a:solidFill>
            </a:endParaRP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4800" b="0" dirty="0">
                <a:solidFill>
                  <a:srgbClr val="717073"/>
                </a:solidFill>
              </a:rPr>
              <a:t>Cost </a:t>
            </a:r>
            <a:r>
              <a:rPr lang="en-US" sz="4800" dirty="0"/>
              <a:t>Estimate: $1.330 Billion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6</a:t>
            </a:fld>
            <a:endParaRPr lang="en-US" sz="10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430E785B-CFF3-48EF-B01D-4B5D47CD3598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4917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63" y="446895"/>
            <a:ext cx="10244447" cy="641267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Overview: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Set </a:t>
            </a:r>
            <a:r>
              <a:rPr lang="en-US" dirty="0">
                <a:ea typeface="Times New Roman" panose="02020603050405020304" pitchFamily="18" charset="0"/>
              </a:rPr>
              <a:t>2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 North Central &amp; South Central Texas Reliability Project </a:t>
            </a:r>
            <a:br>
              <a:rPr lang="en-US" dirty="0"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C6D2-D710-984E-B524-9578FAC3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63" y="1185540"/>
            <a:ext cx="10370118" cy="554076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rgbClr val="860038"/>
              </a:solidFill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Tier-1 Project in </a:t>
            </a:r>
            <a:r>
              <a:rPr lang="en-US" sz="1200" dirty="0"/>
              <a:t>Hill, McLennan, Navarro and Smith counties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CCN Required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Proposed upgrades will address thermal and voltage planning criteria violations identified by ERCOT in the 2024 RTP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Summary of Upgrades: 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Two Switch Station Rebuild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Elkton 345/138 kV Switch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 err="1"/>
              <a:t>Shamburger</a:t>
            </a:r>
            <a:r>
              <a:rPr lang="en-US" sz="1200" dirty="0"/>
              <a:t> 345/138 kV Switch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One new 345 kV line (27.6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13.8-mile Elkton Switch - </a:t>
            </a:r>
            <a:r>
              <a:rPr lang="en-US" sz="1200" dirty="0" err="1"/>
              <a:t>Shamburger</a:t>
            </a:r>
            <a:r>
              <a:rPr lang="en-US" sz="1200" dirty="0"/>
              <a:t> Switch 345 kV Double-Circuit Line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75.8 circuit-miles upgrade of 345 kV and 138 kV lines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51.4 circuit-miles of 345 kV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24.4 circuit miles of 138 kV line</a:t>
            </a:r>
            <a:endParaRPr lang="en-US" sz="1200" b="0" dirty="0">
              <a:solidFill>
                <a:srgbClr val="717073"/>
              </a:solidFill>
            </a:endParaRP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Cost </a:t>
            </a:r>
            <a:r>
              <a:rPr lang="en-US" sz="1200" dirty="0"/>
              <a:t>Estimate: $440.79 million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7</a:t>
            </a:fld>
            <a:endParaRPr lang="en-US" sz="10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C5C03AC5-B0F1-451E-8FD4-BD98A482DD1E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392702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463" y="446895"/>
            <a:ext cx="10244447" cy="916238"/>
          </a:xfrm>
        </p:spPr>
        <p:txBody>
          <a:bodyPr>
            <a:normAutofit fontScale="90000"/>
          </a:bodyPr>
          <a:lstStyle/>
          <a:p>
            <a:r>
              <a:rPr lang="en-US" dirty="0"/>
              <a:t>Project Overview: </a:t>
            </a:r>
            <a:r>
              <a:rPr lang="en-US" dirty="0">
                <a:effectLst/>
                <a:latin typeface="+mj-lt"/>
                <a:ea typeface="Times New Roman" panose="02020603050405020304" pitchFamily="18" charset="0"/>
              </a:rPr>
              <a:t>Oncor and Lone Star's RPG Submittal Navarro and Ellis Area Reliability Project</a:t>
            </a:r>
            <a:br>
              <a:rPr lang="en-US" dirty="0">
                <a:effectLst/>
                <a:latin typeface="+mj-lt"/>
                <a:ea typeface="Times New Roman" panose="02020603050405020304" pitchFamily="18" charset="0"/>
              </a:rPr>
            </a:br>
            <a:br>
              <a:rPr lang="en-US" dirty="0">
                <a:effectLst/>
                <a:latin typeface="+mj-lt"/>
                <a:ea typeface="Calibri" panose="020F0502020204030204" pitchFamily="34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AC6D2-D710-984E-B524-9578FAC3F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63" y="1219200"/>
            <a:ext cx="10370118" cy="532084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endParaRPr lang="en-US" b="1" dirty="0">
              <a:solidFill>
                <a:srgbClr val="860038"/>
              </a:solidFill>
            </a:endParaRP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Tier-1 Project in </a:t>
            </a:r>
            <a:r>
              <a:rPr lang="en-US" sz="1200" dirty="0"/>
              <a:t>Dallas, Ellis, Freestone, Hill and Navarro counties</a:t>
            </a:r>
          </a:p>
          <a:p>
            <a:pPr marL="285750" indent="-285750">
              <a:lnSpc>
                <a:spcPct val="16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CCN Required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dirty="0"/>
              <a:t>Proposed upgrades will address thermal and voltage planning criteria violations identified by ERCOT in the 2024 RTP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1" dirty="0"/>
              <a:t>Summary of Upgrades: 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Two new 345 kV lines (218 circuit-miles)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53.0-mile Wilmer Switch – Navarro Switch (Lonestar) 345 kV Double-Circuit Line</a:t>
            </a:r>
          </a:p>
          <a:p>
            <a:pPr marL="747713" lvl="2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56.0-mile Desoto Switch – Sam Switch (Lonestar) 345 kV Double-Circuit Line</a:t>
            </a:r>
          </a:p>
          <a:p>
            <a:pPr marL="522288" lvl="1" indent="-285750">
              <a:lnSpc>
                <a:spcPct val="170000"/>
              </a:lnSpc>
              <a:spcBef>
                <a:spcPts val="0"/>
              </a:spcBef>
            </a:pPr>
            <a:r>
              <a:rPr lang="en-US" sz="1200" dirty="0"/>
              <a:t>61.6 circuit-mile upgrade of 345 kV lines</a:t>
            </a:r>
          </a:p>
          <a:p>
            <a:pPr marL="285750" indent="-285750">
              <a:lnSpc>
                <a:spcPct val="170000"/>
              </a:lnSpc>
              <a:spcBef>
                <a:spcPts val="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717073"/>
                </a:solidFill>
              </a:rPr>
              <a:t>Cost </a:t>
            </a:r>
            <a:r>
              <a:rPr lang="en-US" sz="1200" dirty="0"/>
              <a:t>Estimate: $759.95 million</a:t>
            </a:r>
          </a:p>
          <a:p>
            <a:pPr marL="285750" indent="-285750">
              <a:lnSpc>
                <a:spcPct val="100000"/>
              </a:lnSpc>
              <a:spcBef>
                <a:spcPts val="600"/>
              </a:spcBef>
              <a:buClr>
                <a:srgbClr val="007698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8</a:t>
            </a:fld>
            <a:endParaRPr lang="en-US" sz="10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0905696D-7748-4C86-9859-805ACBFB1AC4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6864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612ED-D11B-DF4C-BFCA-78D7D19B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6390" y="2339863"/>
            <a:ext cx="10244447" cy="641267"/>
          </a:xfrm>
        </p:spPr>
        <p:txBody>
          <a:bodyPr>
            <a:noAutofit/>
          </a:bodyPr>
          <a:lstStyle/>
          <a:p>
            <a:r>
              <a:rPr lang="en-US" sz="9600" dirty="0"/>
              <a:t>Questions?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9E18FBAA-DD75-BA42-B59B-333320BEB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9" y="6442414"/>
            <a:ext cx="3224349" cy="365125"/>
          </a:xfrm>
        </p:spPr>
        <p:txBody>
          <a:bodyPr/>
          <a:lstStyle/>
          <a:p>
            <a:fld id="{A4D616CF-C9AA-AD44-BBB6-8180664C3BE1}" type="slidenum">
              <a:rPr lang="en-US" sz="1000" smtClean="0"/>
              <a:t>9</a:t>
            </a:fld>
            <a:endParaRPr lang="en-US" sz="1000" dirty="0"/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F788858D-64B7-43D5-AC70-1A3A6AD2F3C3}"/>
              </a:ext>
            </a:extLst>
          </p:cNvPr>
          <p:cNvSpPr txBox="1">
            <a:spLocks/>
          </p:cNvSpPr>
          <p:nvPr/>
        </p:nvSpPr>
        <p:spPr>
          <a:xfrm>
            <a:off x="448229" y="6461734"/>
            <a:ext cx="10660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lnSpc>
                <a:spcPct val="150000"/>
              </a:lnSpc>
              <a:defRPr lang="en-US" sz="700" i="1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17073"/>
                </a:solidFill>
              </a:rPr>
              <a:t>Oncor Reliability Projects North, North Central, Central and South Central 		Oncor Electric Delivery Company LLC. All rights reserved.             </a:t>
            </a:r>
          </a:p>
        </p:txBody>
      </p:sp>
    </p:spTree>
    <p:extLst>
      <p:ext uri="{BB962C8B-B14F-4D97-AF65-F5344CB8AC3E}">
        <p14:creationId xmlns:p14="http://schemas.microsoft.com/office/powerpoint/2010/main" val="1850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ncor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6101</TotalTime>
  <Words>1143</Words>
  <Application>Microsoft Office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Oncor Theme</vt:lpstr>
      <vt:lpstr>PowerPoint Presentation</vt:lpstr>
      <vt:lpstr>Introduction</vt:lpstr>
      <vt:lpstr>Map of Area Upgrades</vt:lpstr>
      <vt:lpstr>Project Overview: Set 1 North &amp; Central Texas Reliability Project  </vt:lpstr>
      <vt:lpstr>Project Overview: Set 1 North Central &amp; South Central Texas Reliability Project  </vt:lpstr>
      <vt:lpstr>Project Overview: Set 2 North &amp; Central Texas Reliability Project  </vt:lpstr>
      <vt:lpstr>Project Overview: Set 2 North Central &amp; South Central Texas Reliability Project  </vt:lpstr>
      <vt:lpstr>Project Overview: Oncor and Lone Star's RPG Submittal Navarro and Ellis Area Reliability Project  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Hatley</dc:creator>
  <cp:lastModifiedBy>Meadows, Montse</cp:lastModifiedBy>
  <cp:revision>310</cp:revision>
  <dcterms:created xsi:type="dcterms:W3CDTF">2020-02-27T19:53:34Z</dcterms:created>
  <dcterms:modified xsi:type="dcterms:W3CDTF">2026-01-15T19:32:12Z</dcterms:modified>
</cp:coreProperties>
</file>