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25" r:id="rId2"/>
    <p:sldMasterId id="2147483713" r:id="rId3"/>
  </p:sldMasterIdLst>
  <p:notesMasterIdLst>
    <p:notesMasterId r:id="rId21"/>
  </p:notesMasterIdLst>
  <p:sldIdLst>
    <p:sldId id="256" r:id="rId4"/>
    <p:sldId id="257" r:id="rId5"/>
    <p:sldId id="286" r:id="rId6"/>
    <p:sldId id="258" r:id="rId7"/>
    <p:sldId id="279" r:id="rId8"/>
    <p:sldId id="284" r:id="rId9"/>
    <p:sldId id="287" r:id="rId10"/>
    <p:sldId id="288" r:id="rId11"/>
    <p:sldId id="289" r:id="rId12"/>
    <p:sldId id="290" r:id="rId13"/>
    <p:sldId id="291" r:id="rId14"/>
    <p:sldId id="280" r:id="rId15"/>
    <p:sldId id="273" r:id="rId16"/>
    <p:sldId id="277" r:id="rId17"/>
    <p:sldId id="278" r:id="rId18"/>
    <p:sldId id="275" r:id="rId19"/>
    <p:sldId id="263" r:id="rId20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FD9010-9576-C836-26DC-26183F3D0D70}" name="Long Tran" initials="LT" userId="S::long.tran@stec.org::245b8839-04f9-49b6-b680-161633ac3fc3" providerId="AD"/>
  <p188:author id="{28CCE3BA-E32A-4C7F-DBCE-2A935B03F591}" name="Nidhi Bansal" initials="NB" userId="S::bansal@eeplus.com::18975ea2-bf58-4d34-ba65-061e99dd1260" providerId="AD"/>
  <p188:author id="{D69537C2-05ED-59EF-E612-BDC924FCFE08}" name="Cory Allen" initials="CA" userId="S::cory@stec.org::0ad12101-6beb-4347-b56d-c5c9e000ac03" providerId="AD"/>
  <p188:author id="{B034E1F6-B8CC-23D9-771D-C097FAE5F4BD}" name="Mandhir Sahni" initials="MS" userId="S::sahni@eeplus.com::22a1d785-77ef-4e0d-994f-63448e105e8b" providerId="AD"/>
  <p188:author id="{2C8DAFFA-47A7-CDB8-8B75-FAD766FB1247}" name="SAYARI  DAS" initials="SD" userId="S::das@eeplus.com::7a4626cc-f5e5-490c-9ddc-27611819f8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B89CF-2162-46FC-9245-193380C5A431}" v="25" dt="2026-01-14T23:21:41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5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YARI  DAS" userId="7a4626cc-f5e5-490c-9ddc-27611819f873" providerId="ADAL" clId="{FFFB1F5F-43B3-41A0-8B8A-67163DEE7B21}"/>
    <pc:docChg chg="undo custSel modSld">
      <pc:chgData name="SAYARI  DAS" userId="7a4626cc-f5e5-490c-9ddc-27611819f873" providerId="ADAL" clId="{FFFB1F5F-43B3-41A0-8B8A-67163DEE7B21}" dt="2026-01-14T23:22:47.625" v="293" actId="20577"/>
      <pc:docMkLst>
        <pc:docMk/>
      </pc:docMkLst>
      <pc:sldChg chg="addSp modSp mod modCm">
        <pc:chgData name="SAYARI  DAS" userId="7a4626cc-f5e5-490c-9ddc-27611819f873" providerId="ADAL" clId="{FFFB1F5F-43B3-41A0-8B8A-67163DEE7B21}" dt="2026-01-14T23:22:16.465" v="278" actId="403"/>
        <pc:sldMkLst>
          <pc:docMk/>
          <pc:sldMk cId="582534417" sldId="257"/>
        </pc:sldMkLst>
        <pc:spChg chg="mod">
          <ac:chgData name="SAYARI  DAS" userId="7a4626cc-f5e5-490c-9ddc-27611819f873" providerId="ADAL" clId="{FFFB1F5F-43B3-41A0-8B8A-67163DEE7B21}" dt="2026-01-14T23:20:52.676" v="260" actId="20577"/>
          <ac:spMkLst>
            <pc:docMk/>
            <pc:sldMk cId="582534417" sldId="257"/>
            <ac:spMk id="3" creationId="{C03D0BD2-3CE8-267A-A03D-91E1E0DBB0F9}"/>
          </ac:spMkLst>
        </pc:spChg>
        <pc:spChg chg="add mod">
          <ac:chgData name="SAYARI  DAS" userId="7a4626cc-f5e5-490c-9ddc-27611819f873" providerId="ADAL" clId="{FFFB1F5F-43B3-41A0-8B8A-67163DEE7B21}" dt="2026-01-14T23:22:16.465" v="278" actId="403"/>
          <ac:spMkLst>
            <pc:docMk/>
            <pc:sldMk cId="582534417" sldId="257"/>
            <ac:spMk id="4" creationId="{9A0523BE-4A73-AEF5-A459-CFADC4CFA97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YARI  DAS" userId="7a4626cc-f5e5-490c-9ddc-27611819f873" providerId="ADAL" clId="{FFFB1F5F-43B3-41A0-8B8A-67163DEE7B21}" dt="2026-01-14T23:20:52.676" v="260" actId="20577"/>
              <pc2:cmMkLst xmlns:pc2="http://schemas.microsoft.com/office/powerpoint/2019/9/main/command">
                <pc:docMk/>
                <pc:sldMk cId="582534417" sldId="257"/>
                <pc2:cmMk id="{BC2CE265-F6D9-4787-A81E-4529ABBBD439}"/>
              </pc2:cmMkLst>
            </pc226:cmChg>
          </p:ext>
        </pc:extLst>
      </pc:sldChg>
      <pc:sldChg chg="addSp delSp modSp mod">
        <pc:chgData name="SAYARI  DAS" userId="7a4626cc-f5e5-490c-9ddc-27611819f873" providerId="ADAL" clId="{FFFB1F5F-43B3-41A0-8B8A-67163DEE7B21}" dt="2026-01-14T22:56:06.477" v="154" actId="14100"/>
        <pc:sldMkLst>
          <pc:docMk/>
          <pc:sldMk cId="3938927493" sldId="258"/>
        </pc:sldMkLst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5" creationId="{0D7004B3-D5B2-2393-9FDA-B902AB323384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6" creationId="{D0D6A8E1-3B56-D8D2-1828-36FFB793F294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7" creationId="{2799B3FB-1B61-9CF0-5B27-DAF0BF12C504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11" creationId="{0AB069B8-E0B3-C82D-3F42-B18B7F48BEF3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13" creationId="{78BE0222-B64C-503E-9A07-D32B4833EDEF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14" creationId="{0C651499-1942-6897-B2D8-617A394E13CF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17" creationId="{28BE093B-CD52-4FDC-F8C5-ACD4A8D3A9D9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25" creationId="{08B78DD9-75C0-DA2D-9B4B-9B7ACAC0BD85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26" creationId="{1B1F614A-7ED0-215A-D903-766189DDE55E}"/>
          </ac:spMkLst>
        </pc:spChg>
        <pc:spChg chg="mod">
          <ac:chgData name="SAYARI  DAS" userId="7a4626cc-f5e5-490c-9ddc-27611819f873" providerId="ADAL" clId="{FFFB1F5F-43B3-41A0-8B8A-67163DEE7B21}" dt="2026-01-14T22:52:08.715" v="96"/>
          <ac:spMkLst>
            <pc:docMk/>
            <pc:sldMk cId="3938927493" sldId="258"/>
            <ac:spMk id="28" creationId="{6C536169-FF95-E4B5-5A44-244323E57EE2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35" creationId="{0F8560E0-45BA-E3FC-ED2C-C88AB5ECE1F5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36" creationId="{24E939B0-74D5-B0F8-BB7F-63EE5D80E715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39" creationId="{A2D33FDD-B202-20F1-E66F-9113D2EB8876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40" creationId="{05E196D8-FCB3-EF12-69E8-45C2CC09CD4D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43" creationId="{1D350535-F15A-7E3D-AE9E-B0513012FB81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46" creationId="{2A67DAB9-326F-58E3-71EE-6EAA06527C17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49" creationId="{96714FA0-6390-411A-A1FA-C4684617FAC3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50" creationId="{E2ACC315-B83E-8643-FDF0-D2E09337E481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57" creationId="{B282CD07-1E6B-3EA6-EC31-B2DB9526E78B}"/>
          </ac:spMkLst>
        </pc:spChg>
        <pc:spChg chg="mod">
          <ac:chgData name="SAYARI  DAS" userId="7a4626cc-f5e5-490c-9ddc-27611819f873" providerId="ADAL" clId="{FFFB1F5F-43B3-41A0-8B8A-67163DEE7B21}" dt="2026-01-14T22:54:58.595" v="148"/>
          <ac:spMkLst>
            <pc:docMk/>
            <pc:sldMk cId="3938927493" sldId="258"/>
            <ac:spMk id="58" creationId="{00527F8C-9F50-14C0-6B54-E9C4E7F62C8F}"/>
          </ac:spMkLst>
        </pc:spChg>
        <pc:spChg chg="add del">
          <ac:chgData name="SAYARI  DAS" userId="7a4626cc-f5e5-490c-9ddc-27611819f873" providerId="ADAL" clId="{FFFB1F5F-43B3-41A0-8B8A-67163DEE7B21}" dt="2026-01-14T22:55:49.402" v="152" actId="22"/>
          <ac:spMkLst>
            <pc:docMk/>
            <pc:sldMk cId="3938927493" sldId="258"/>
            <ac:spMk id="63" creationId="{4E0D1EF2-BADE-74D2-C0FF-D582B41AAEBC}"/>
          </ac:spMkLst>
        </pc:spChg>
        <pc:grpChg chg="del mod">
          <ac:chgData name="SAYARI  DAS" userId="7a4626cc-f5e5-490c-9ddc-27611819f873" providerId="ADAL" clId="{FFFB1F5F-43B3-41A0-8B8A-67163DEE7B21}" dt="2026-01-14T22:55:47.089" v="150" actId="478"/>
          <ac:grpSpMkLst>
            <pc:docMk/>
            <pc:sldMk cId="3938927493" sldId="258"/>
            <ac:grpSpMk id="31" creationId="{E68001D4-24EC-7439-C03B-567989F6FA58}"/>
          </ac:grpSpMkLst>
        </pc:grpChg>
        <pc:picChg chg="del">
          <ac:chgData name="SAYARI  DAS" userId="7a4626cc-f5e5-490c-9ddc-27611819f873" providerId="ADAL" clId="{FFFB1F5F-43B3-41A0-8B8A-67163DEE7B21}" dt="2026-01-14T22:52:06.695" v="95" actId="478"/>
          <ac:picMkLst>
            <pc:docMk/>
            <pc:sldMk cId="3938927493" sldId="258"/>
            <ac:picMk id="3" creationId="{7A9F21BD-F85C-DC42-594C-4E6AD3BB2923}"/>
          </ac:picMkLst>
        </pc:picChg>
        <pc:picChg chg="add del mod">
          <ac:chgData name="SAYARI  DAS" userId="7a4626cc-f5e5-490c-9ddc-27611819f873" providerId="ADAL" clId="{FFFB1F5F-43B3-41A0-8B8A-67163DEE7B21}" dt="2026-01-14T22:54:57.786" v="147" actId="478"/>
          <ac:picMkLst>
            <pc:docMk/>
            <pc:sldMk cId="3938927493" sldId="258"/>
            <ac:picMk id="30" creationId="{C120E897-681F-C8E5-6B5B-16772ED17C27}"/>
          </ac:picMkLst>
        </pc:picChg>
        <pc:picChg chg="add mod">
          <ac:chgData name="SAYARI  DAS" userId="7a4626cc-f5e5-490c-9ddc-27611819f873" providerId="ADAL" clId="{FFFB1F5F-43B3-41A0-8B8A-67163DEE7B21}" dt="2026-01-14T22:56:06.477" v="154" actId="14100"/>
          <ac:picMkLst>
            <pc:docMk/>
            <pc:sldMk cId="3938927493" sldId="258"/>
            <ac:picMk id="64" creationId="{7498CDE4-5312-870B-5CCC-0E77DC7A182F}"/>
          </ac:picMkLst>
        </pc:picChg>
      </pc:sldChg>
      <pc:sldChg chg="modSp mod modCm">
        <pc:chgData name="SAYARI  DAS" userId="7a4626cc-f5e5-490c-9ddc-27611819f873" providerId="ADAL" clId="{FFFB1F5F-43B3-41A0-8B8A-67163DEE7B21}" dt="2026-01-14T21:03:42.580" v="5" actId="20577"/>
        <pc:sldMkLst>
          <pc:docMk/>
          <pc:sldMk cId="564753205" sldId="279"/>
        </pc:sldMkLst>
        <pc:spChg chg="mod">
          <ac:chgData name="SAYARI  DAS" userId="7a4626cc-f5e5-490c-9ddc-27611819f873" providerId="ADAL" clId="{FFFB1F5F-43B3-41A0-8B8A-67163DEE7B21}" dt="2026-01-14T21:03:42.580" v="5" actId="20577"/>
          <ac:spMkLst>
            <pc:docMk/>
            <pc:sldMk cId="564753205" sldId="279"/>
            <ac:spMk id="3" creationId="{D7D4378D-A0E2-1D1F-ABF9-A50E08A2526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YARI  DAS" userId="7a4626cc-f5e5-490c-9ddc-27611819f873" providerId="ADAL" clId="{FFFB1F5F-43B3-41A0-8B8A-67163DEE7B21}" dt="2026-01-14T21:03:42.580" v="5" actId="20577"/>
              <pc2:cmMkLst xmlns:pc2="http://schemas.microsoft.com/office/powerpoint/2019/9/main/command">
                <pc:docMk/>
                <pc:sldMk cId="564753205" sldId="279"/>
                <pc2:cmMk id="{6924D098-28D8-4E91-BAFA-2B9D0A92D1E3}"/>
              </pc2:cmMkLst>
            </pc226:cmChg>
          </p:ext>
        </pc:extLst>
      </pc:sldChg>
      <pc:sldChg chg="modSp mod modCm">
        <pc:chgData name="SAYARI  DAS" userId="7a4626cc-f5e5-490c-9ddc-27611819f873" providerId="ADAL" clId="{FFFB1F5F-43B3-41A0-8B8A-67163DEE7B21}" dt="2026-01-14T21:05:42.990" v="12" actId="207"/>
        <pc:sldMkLst>
          <pc:docMk/>
          <pc:sldMk cId="2477852602" sldId="284"/>
        </pc:sldMkLst>
        <pc:spChg chg="mod">
          <ac:chgData name="SAYARI  DAS" userId="7a4626cc-f5e5-490c-9ddc-27611819f873" providerId="ADAL" clId="{FFFB1F5F-43B3-41A0-8B8A-67163DEE7B21}" dt="2026-01-14T21:05:42.990" v="12" actId="207"/>
          <ac:spMkLst>
            <pc:docMk/>
            <pc:sldMk cId="2477852602" sldId="284"/>
            <ac:spMk id="2" creationId="{B0D69812-0619-39FA-1622-25F80F6272B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YARI  DAS" userId="7a4626cc-f5e5-490c-9ddc-27611819f873" providerId="ADAL" clId="{FFFB1F5F-43B3-41A0-8B8A-67163DEE7B21}" dt="2026-01-14T21:05:27.448" v="11" actId="20577"/>
              <pc2:cmMkLst xmlns:pc2="http://schemas.microsoft.com/office/powerpoint/2019/9/main/command">
                <pc:docMk/>
                <pc:sldMk cId="2477852602" sldId="284"/>
                <pc2:cmMk id="{C216E24F-2B4A-43D4-9233-09633F89702D}"/>
              </pc2:cmMkLst>
            </pc226:cmChg>
          </p:ext>
        </pc:extLst>
      </pc:sldChg>
      <pc:sldChg chg="modSp mod">
        <pc:chgData name="SAYARI  DAS" userId="7a4626cc-f5e5-490c-9ddc-27611819f873" providerId="ADAL" clId="{FFFB1F5F-43B3-41A0-8B8A-67163DEE7B21}" dt="2026-01-14T22:53:42.452" v="146" actId="20577"/>
        <pc:sldMkLst>
          <pc:docMk/>
          <pc:sldMk cId="1277997952" sldId="286"/>
        </pc:sldMkLst>
        <pc:spChg chg="mod">
          <ac:chgData name="SAYARI  DAS" userId="7a4626cc-f5e5-490c-9ddc-27611819f873" providerId="ADAL" clId="{FFFB1F5F-43B3-41A0-8B8A-67163DEE7B21}" dt="2026-01-14T22:53:42.452" v="146" actId="20577"/>
          <ac:spMkLst>
            <pc:docMk/>
            <pc:sldMk cId="1277997952" sldId="286"/>
            <ac:spMk id="3" creationId="{61F0427F-3423-4740-B1B9-DEB816B08B81}"/>
          </ac:spMkLst>
        </pc:spChg>
      </pc:sldChg>
      <pc:sldChg chg="modSp mod modCm">
        <pc:chgData name="SAYARI  DAS" userId="7a4626cc-f5e5-490c-9ddc-27611819f873" providerId="ADAL" clId="{FFFB1F5F-43B3-41A0-8B8A-67163DEE7B21}" dt="2026-01-14T21:07:33.322" v="54" actId="20577"/>
        <pc:sldMkLst>
          <pc:docMk/>
          <pc:sldMk cId="3050081084" sldId="287"/>
        </pc:sldMkLst>
        <pc:graphicFrameChg chg="modGraphic">
          <ac:chgData name="SAYARI  DAS" userId="7a4626cc-f5e5-490c-9ddc-27611819f873" providerId="ADAL" clId="{FFFB1F5F-43B3-41A0-8B8A-67163DEE7B21}" dt="2026-01-14T21:07:33.322" v="54" actId="20577"/>
          <ac:graphicFrameMkLst>
            <pc:docMk/>
            <pc:sldMk cId="3050081084" sldId="287"/>
            <ac:graphicFrameMk id="4" creationId="{5CDD6C2E-5433-DEBF-54B6-2065C94B3B08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YARI  DAS" userId="7a4626cc-f5e5-490c-9ddc-27611819f873" providerId="ADAL" clId="{FFFB1F5F-43B3-41A0-8B8A-67163DEE7B21}" dt="2026-01-14T21:07:08.962" v="24" actId="20577"/>
              <pc2:cmMkLst xmlns:pc2="http://schemas.microsoft.com/office/powerpoint/2019/9/main/command">
                <pc:docMk/>
                <pc:sldMk cId="3050081084" sldId="287"/>
                <pc2:cmMk id="{1CFC1327-4655-4A1B-908F-460D0C97B909}"/>
              </pc2:cmMkLst>
            </pc226:cmChg>
          </p:ext>
        </pc:extLst>
      </pc:sldChg>
      <pc:sldChg chg="modSp mod">
        <pc:chgData name="SAYARI  DAS" userId="7a4626cc-f5e5-490c-9ddc-27611819f873" providerId="ADAL" clId="{FFFB1F5F-43B3-41A0-8B8A-67163DEE7B21}" dt="2026-01-14T23:22:47.625" v="293" actId="20577"/>
        <pc:sldMkLst>
          <pc:docMk/>
          <pc:sldMk cId="1365490369" sldId="288"/>
        </pc:sldMkLst>
        <pc:spChg chg="mod">
          <ac:chgData name="SAYARI  DAS" userId="7a4626cc-f5e5-490c-9ddc-27611819f873" providerId="ADAL" clId="{FFFB1F5F-43B3-41A0-8B8A-67163DEE7B21}" dt="2026-01-14T21:08:32.232" v="65"/>
          <ac:spMkLst>
            <pc:docMk/>
            <pc:sldMk cId="1365490369" sldId="288"/>
            <ac:spMk id="2" creationId="{DB9C2E85-391C-EF3C-07F3-F544F146ADAC}"/>
          </ac:spMkLst>
        </pc:spChg>
        <pc:spChg chg="mod">
          <ac:chgData name="SAYARI  DAS" userId="7a4626cc-f5e5-490c-9ddc-27611819f873" providerId="ADAL" clId="{FFFB1F5F-43B3-41A0-8B8A-67163DEE7B21}" dt="2026-01-14T23:22:47.625" v="293" actId="20577"/>
          <ac:spMkLst>
            <pc:docMk/>
            <pc:sldMk cId="1365490369" sldId="288"/>
            <ac:spMk id="6" creationId="{DBD2CBC8-CE05-C264-032C-DAC55ABC9D70}"/>
          </ac:spMkLst>
        </pc:spChg>
      </pc:sldChg>
      <pc:sldChg chg="modSp mod">
        <pc:chgData name="SAYARI  DAS" userId="7a4626cc-f5e5-490c-9ddc-27611819f873" providerId="ADAL" clId="{FFFB1F5F-43B3-41A0-8B8A-67163DEE7B21}" dt="2026-01-14T23:19:24.415" v="257" actId="6549"/>
        <pc:sldMkLst>
          <pc:docMk/>
          <pc:sldMk cId="4048970555" sldId="289"/>
        </pc:sldMkLst>
        <pc:spChg chg="mod">
          <ac:chgData name="SAYARI  DAS" userId="7a4626cc-f5e5-490c-9ddc-27611819f873" providerId="ADAL" clId="{FFFB1F5F-43B3-41A0-8B8A-67163DEE7B21}" dt="2026-01-14T21:09:00.198" v="87"/>
          <ac:spMkLst>
            <pc:docMk/>
            <pc:sldMk cId="4048970555" sldId="289"/>
            <ac:spMk id="2" creationId="{DA89EC0D-C441-CEA4-01E2-E7B18475A657}"/>
          </ac:spMkLst>
        </pc:spChg>
        <pc:spChg chg="mod">
          <ac:chgData name="SAYARI  DAS" userId="7a4626cc-f5e5-490c-9ddc-27611819f873" providerId="ADAL" clId="{FFFB1F5F-43B3-41A0-8B8A-67163DEE7B21}" dt="2026-01-14T23:19:24.415" v="257" actId="6549"/>
          <ac:spMkLst>
            <pc:docMk/>
            <pc:sldMk cId="4048970555" sldId="289"/>
            <ac:spMk id="6" creationId="{04160D39-9108-667D-5747-E8C395818B61}"/>
          </ac:spMkLst>
        </pc:spChg>
      </pc:sldChg>
      <pc:sldChg chg="modSp mod">
        <pc:chgData name="SAYARI  DAS" userId="7a4626cc-f5e5-490c-9ddc-27611819f873" providerId="ADAL" clId="{FFFB1F5F-43B3-41A0-8B8A-67163DEE7B21}" dt="2026-01-14T21:09:24.264" v="94"/>
        <pc:sldMkLst>
          <pc:docMk/>
          <pc:sldMk cId="4023037996" sldId="291"/>
        </pc:sldMkLst>
        <pc:spChg chg="mod">
          <ac:chgData name="SAYARI  DAS" userId="7a4626cc-f5e5-490c-9ddc-27611819f873" providerId="ADAL" clId="{FFFB1F5F-43B3-41A0-8B8A-67163DEE7B21}" dt="2026-01-14T21:09:24.264" v="94"/>
          <ac:spMkLst>
            <pc:docMk/>
            <pc:sldMk cId="4023037996" sldId="291"/>
            <ac:spMk id="8" creationId="{1584C69F-5B15-230C-FCF6-DFB9B75EBF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91D4C28D-668F-48D6-8593-A9C3291BE42D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5700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EC199287-9516-4A13-94AE-F5EB358AE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4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62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D2CD8-1485-B693-7D9F-E1087284D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4722F-DF0B-47F1-7A68-46EB58B43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599AE-1281-D239-1C8E-E5FCD66F7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DE8B7-D904-22C4-5B14-F6625283D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8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81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6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17F8C-E080-49C2-54A1-697C2F2F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2690A1-0126-E583-9CED-B252B7B16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3B0DC4-59E6-BBC1-2262-45FCD841A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D8BBC-BC18-62E3-94A9-6200A2319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FB584-66A9-1E29-0550-AA75D9FB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A7A9F-D36D-FEB7-FE2E-9954480F3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8536F-9871-E22C-F7A0-22A9AB49F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4EAD8-B553-EF48-17C0-B6B8C510A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7A025-9B5E-2021-3F19-F857F5382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0CA6E-EC01-8694-3903-C7AEDF373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AE664-9EB3-AB84-BD2E-DE9E59776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C9494-9DC4-8925-534E-16A32A0AF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64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1AB8A-B5D6-660D-0B39-70313A47F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0F703-CD80-BA00-3DEC-7639DBAA2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0B4EF-4AE2-686D-408B-B3553A38E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30D37-B094-A37B-B2D2-A77B194C4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2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3A00C-2B6F-FC8E-34D9-1E9513DE8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3A45A-52D7-AB3E-C43C-0B85DACD1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0D4D4-86F0-1DA2-20D7-E0219523A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STEC’s Preferred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7159D-6031-AE3D-0180-819AE3D90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9DD0D-C591-5A2A-FB23-DAED68DA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F78CB-601E-58A2-26D8-63A4AAEAF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495375-F8E5-AE05-6868-E453FDD53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E2CA6-2252-6B28-1F8C-02DDF759D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54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EEB5B-690B-3ABC-4772-51D58C916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A259B-1769-F765-9442-CB3D2B861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70093-3F63-C933-18C2-451C33470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8B819-31DA-2A6B-F890-BD161B5C4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99287-9516-4A13-94AE-F5EB358AE1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5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5FA2-0A7B-4A37-5E9C-E51A40DE6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5C946-4392-A8E1-9FE1-BC64339CF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F7A43-6FEB-AD3D-F34B-8C3546DC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85326-0799-8F49-367A-3608A1F9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E4E0-4606-00F8-0725-439BEB84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1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8E7D-AE70-AF0A-EED7-84A4E0C9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C44FE-31C1-2B78-E7E6-DAEB59E66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37994-0623-8ADF-52D0-C6D83991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69A08-5BB1-7D70-150B-69BC1D62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21DC7-461B-02BE-4B27-386ACAA9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E150BD-B4B9-98FA-6C2A-C4195F53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564190-4549-BF43-7A7C-BF4B02DA6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9A0E4-5F95-3DE2-8F49-71EEB328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873A1-6AF8-AD1E-C3CA-FCB68D15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D3A14-8CBA-FF05-1B52-7A34A826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2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9E45B-F237-40F5-13D9-C6C57ED40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6B95D-9E90-8B3B-2AF1-BB51E96D1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766B8-D4A6-1059-7335-8EED6B50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69636-4D39-35D0-38C4-2C5E7BF8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8F2E4-7FF6-1375-1782-A01E8D27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05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E54C-F885-A415-EA29-FFBB906B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625F0-3A11-8E6E-B882-90D9E2A7E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88C71-E3F9-6FDA-230A-E5912E99B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97466-1A80-3C48-CCAF-DD298DC9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5856-0E56-8E59-6854-9FA2565F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63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78108-BF16-7B70-3433-BE7DE8B0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12F59-09CD-4613-8671-C65CF095B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642EF-2E99-54E4-723A-64D15F5A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BC0F0-C91E-4125-05AD-D19464D4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939B-5B21-8702-69E4-8B8F0523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2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2514-2756-0321-6CDB-37638280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2984E-9974-B60A-BE31-D7D2D89D8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A25B-4BFE-2C6D-081E-F6CB6A15B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514BF-9196-1B3B-F908-141195C3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99AC9-6696-14BD-0508-BA9EE413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5D4DE-D885-F0DF-94A1-F0245455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3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F437-2BDF-18AD-DDC3-084F7DCF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80712-F9C2-3CD3-91E3-4A8E6AB6A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F2D23-ED79-5773-B9BD-DC687E5F1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4B7D86-0C25-A175-0192-295DF9C53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AE28D-D26B-CA4F-E465-1D6F5D613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F8FA8-DC66-0B0C-466C-E2277CB2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E82BC-BB7F-59D8-6F28-4C850167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12D07-4528-59E5-9003-1A39E84D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98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BA97-30CA-DC1E-38EB-9704E2E3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368E9-32CF-8F0D-7A7D-749301BE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79311-8C2D-35D9-0EBF-2039F608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6091D-E3BA-1425-CFD2-35A8E10C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22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E5B13-3114-9A94-E85F-39A298FB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375D2-AA85-66C2-602F-C27B387E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8A86F-59A9-F377-0C81-5BFDACA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57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6DA42-7BFC-A90A-15C4-772C2974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70B73-ECE5-A330-36CC-773F474B8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54A5D-890A-6F5F-962C-50AC7F111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534AA-12CB-207A-FE80-F9A2C5D5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0EAA8-0137-6593-7040-45D68F669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26F0C-C4F7-911F-7265-34392004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3338-ED92-F4F8-50D9-CDAA0B07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7E3A-4570-DF87-B40D-9D5AEFA8E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9E1F6-5AB1-6801-3ECA-89861A6C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37991-CEB0-5E1E-495E-660A3BF6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5DA3E-B395-C7F0-EB56-44833FD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75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41B5-8701-B2DA-0081-06950D3B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2ED6D-55FC-73FE-1FB0-A5E74CB0F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34837-4D5B-A4AE-AB99-7F8BCB6E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6A922-0286-790C-8C41-DA8330D0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70B88-D8CC-2358-58C0-05BFBCDE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6DDC4-16E9-4917-664F-9A4A1678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28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BF38-9BEE-54F8-97CC-FAD11348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4CA6D-92F6-4687-ACB7-7E47D97EF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3488F-8803-418E-040E-3D538F78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7C026-E696-423B-14D7-4DA79AA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B5E9C-D4CB-4098-2FCE-A8B7F3B3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8594CF-8118-10A2-4893-7755AA718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232FB-46B1-07B7-75B5-27672F8AD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61D5-EF80-2E4A-B07C-C814EE85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9BD53-75DC-A194-F560-563D9040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5CA0-E3B9-C687-A066-6FED51C3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33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ADC04-56C9-DD7E-0D93-45C196A6B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0C2AD-ED5E-3EB5-F140-88727EE6D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DE781-7D07-9C09-550F-346E0F71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AAB73-1641-6B2B-3809-38319EE1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BC351-37D8-8CB8-6011-A1588F86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14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A1BD-6B02-EFCD-2E05-A3B611C7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0F073-A654-D480-9D3E-DEE112942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B59E7-8A37-B8AE-AE86-9DB7B0A6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CA29C-52A9-5721-409A-A2BA53D5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48128-4CFF-283B-8BFD-C61347DC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62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4326-3FE3-38C7-C058-344AC8C7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ABF19-8047-7EEF-A832-6247D699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CD543-DE35-C450-1A6A-F5DE6A420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A5790-BE49-EF6C-149B-767FAFFB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F03B-4757-11A0-3A5D-C23EE08A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1F67-F4B2-586E-3E9E-FBDEBF6E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38787-F3E8-C7C8-99EB-9A129C843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CCE8F-B8A1-7E15-0736-AFDADEF62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603B2-4FCA-1DF6-3333-AFE8ED7BD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A864F-15CE-B5DA-98C0-B15416CB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0A10E-DF20-173B-4CAC-C0F19EB2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64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32FF-C6CC-872F-DB99-AF26EC9D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1D0B2-DCB0-A623-A9C0-85698D4A0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85FE3-0511-F5EE-0F09-C82B8B576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D9A5A-8612-6C24-8998-E1AD64C89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8324-DBBF-6606-AF1E-6E86FACE8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D8E7E-A387-C0E7-F69F-FAA814906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68C92-AC89-E25C-0B88-4F8A5062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C98BD-23AD-BC2F-6E83-869CD9E6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27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070A3-94C7-95A6-A9C6-063435A7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A0D50-81EC-AE7E-5A02-C7930BFD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D6910-2BA1-DA2E-AA6C-64768772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D37DB-BED0-F77D-51C4-CE83B353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3DD35-C26C-2CA6-8F9B-7F424B69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AB0C3-9932-BE10-AE2C-74E313F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D6203-8F5B-5C5E-3E30-8F5817C8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0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67F6-CFAF-0CD5-B411-A5DA6A2B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91362-1EA4-D34E-EBD8-3E45AD11D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40D55-51F2-94AE-49FE-5E25AD02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F7CAA-DA7B-642B-09D7-DDA2F04C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FB207-93A1-1839-D090-E24F3A5D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19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7E92-935D-1580-9766-C6EBF80B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78396-8F10-E78C-DBB4-78F259E34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D1352-90B0-D2CB-C306-F22528D7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73555-3AC0-983F-E615-2E76961F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8BBE1-7345-0D53-AE41-83A2B775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56382-F7F3-C775-C99B-A39C90A1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7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F5D7-58B3-3ACA-50AA-3FFAF77C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3C9434-9931-0887-7295-23A3B974D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7001F-9987-E8C5-FCE3-720DAD3B8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15BE6-3936-D039-AC06-B593F6C5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72187-AF50-9562-5356-9A144AAB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9B7AB-48D9-E2EC-9FC4-F68688E1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10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B60B-ED22-53C1-CAA7-D6F40437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5D44F-5B96-750A-88C6-D7DEE7EA4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D1B75-4446-D559-27E9-9425B79D2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5C57C-A366-3202-F600-E9E5D49C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8BA2C-7BB6-49BA-AB36-4E56F81E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86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ADDFD-93B6-CCB8-C2F9-0B80E8144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E79087-06CD-1F58-240C-1E1C60BA0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9D615-1320-20BE-826B-667DC13B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10F20-D47B-4DE2-EE0F-B76BB32D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29D7E-7A35-ECAE-62D8-3A347237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C797-5CAF-7BDC-8D39-C8EC1D68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457F8-1F02-C445-4779-A7305C26A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88CC9-EA79-BB8D-4352-EFE755386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BCA13-5425-9A1B-232A-A5B7D92A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B5C1F-7AC2-8F87-B4BF-D4ADE255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8BCB9-10DA-2B4B-752E-57B680C7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633F-0796-0C67-FC5E-FD45213B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83D58-1CA0-BFF5-AE49-F0EA877E0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CCA79-BEC1-95A0-E66D-B41C5D64E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DFB66-EAF0-ABB0-940B-78D33C7D5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77079-BDD1-E2D1-9358-2A12BF8B7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1FAEE4-6B48-C9F0-27ED-90C5E79F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84C70-E3AA-BBEE-DA63-6E5C87FE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9E0CB-D560-EEC9-CAFB-81581BE6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7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F1114-4145-6EC2-D896-62ACD28C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14F6B7-E9F1-C59E-28BE-AC4CD923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D5037-4200-FB5B-8438-18E913BE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BCC77-9D5F-394E-C7F1-F2EFBB56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7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9821F-79E1-1728-E199-9DF4AA896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B61AB-3A80-5DA9-B62D-ACFEBEE2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38E62-BA76-D3F6-C74B-A9957114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5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B77D-FE65-2B06-5A47-D3BBE129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FD9D-DA93-7FE8-78A1-94A588DAC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716D9-E689-D0BA-07EF-136D4C1BB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3C1CC-5E61-8910-B26A-8A26C34C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6CD1F-D99E-6E83-BCB6-10437C60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360DE-86AF-F895-4D5B-FB8DE8AC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3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2446-3B34-AB9D-E3AD-405E4EA4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2BDC5-4FAF-6023-4DE7-A12BE0C5E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E1F5B-EFEC-B1B9-CE86-6B23AAC9C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9EC64-996D-3F45-A736-2BC2D23F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C88A0-34C6-D3C2-11C6-75DDD67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59D4C-A512-28FA-D4BA-7704AD53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6840A-AA95-D989-4014-0C832F6A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27EA1-BF6E-5E90-9019-901AD1D25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3BC0-926B-3F54-55CC-6FD883170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7A258-E2E8-48F7-8AF0-EA1DD37CBBB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78829-BD26-0E06-E397-83FB27BAA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E8D73-B44B-B42A-7E24-17D3462D5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C4B63-1B59-40B9-B93F-C764BC8E139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with red and black letters&#10;&#10;AI-generated content may be incorrect.">
            <a:extLst>
              <a:ext uri="{FF2B5EF4-FFF2-40B4-BE49-F238E27FC236}">
                <a16:creationId xmlns:a16="http://schemas.microsoft.com/office/drawing/2014/main" id="{3DD63668-2639-764C-3083-81094B4CEE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71" y="71500"/>
            <a:ext cx="1603063" cy="12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C12786-DC72-3036-A14E-6E78E657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E26A7-1E82-04EE-DDBE-B0A2C68FE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F78C5-453E-31CF-40FE-74A9A0F38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EB7EFA-2BC2-4DBB-A311-494DF1BC5B1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31188-09FB-331A-7653-210C9775F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CCB87-CA0F-B9CA-C2AF-D274B9576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C7F8E3-2773-491E-8D51-DB64C43C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3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E008DF-2A77-035F-6BA4-DC78C5F5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7E3E5-A378-A623-0B84-5D5C00E5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2644E-E027-D476-B07F-142BDEC2A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94B37B-6CB8-4EF0-916A-8AC8E4F7770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440E-583C-96A1-869A-E23142E51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012BB-9564-3AA8-48B6-A5C1E8276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D50A94-F434-487C-813D-F6BB1715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4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5F036-CB3C-4FA1-6216-8F9BE32A4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422" y="1457520"/>
            <a:ext cx="5617107" cy="1971480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/>
              <a:t>STEC Southeast Brownsville Load Project </a:t>
            </a:r>
            <a:br>
              <a:rPr lang="en-US" sz="4000" b="1" dirty="0"/>
            </a:br>
            <a:r>
              <a:rPr lang="en-US" sz="4000" b="1" dirty="0"/>
              <a:t>(25RPG039)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243F43-5010-5E2B-9431-9948E44DE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2821858"/>
            <a:ext cx="3487785" cy="261993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24D947-2B79-B3A2-5E68-F63399CB1150}"/>
              </a:ext>
            </a:extLst>
          </p:cNvPr>
          <p:cNvSpPr txBox="1"/>
          <p:nvPr/>
        </p:nvSpPr>
        <p:spPr>
          <a:xfrm>
            <a:off x="6492774" y="3984771"/>
            <a:ext cx="436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Project Overview for ERCOT RPG</a:t>
            </a:r>
          </a:p>
          <a:p>
            <a:r>
              <a:rPr lang="en-US" sz="2400" dirty="0"/>
              <a:t>January 16, 2026</a:t>
            </a:r>
          </a:p>
        </p:txBody>
      </p:sp>
    </p:spTree>
    <p:extLst>
      <p:ext uri="{BB962C8B-B14F-4D97-AF65-F5344CB8AC3E}">
        <p14:creationId xmlns:p14="http://schemas.microsoft.com/office/powerpoint/2010/main" val="140417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B5B02-7D72-492E-EB36-AF437BD73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361F-445F-7603-EC1B-3AA5001E6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94A677-0960-C050-9EE3-8131C1DA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>
            <a:normAutofit/>
          </a:bodyPr>
          <a:lstStyle/>
          <a:p>
            <a:r>
              <a:rPr lang="en-US" b="1" dirty="0"/>
              <a:t>Option 3 – Southmost 138kV Source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256C06-BB5D-FAD0-A74B-A9BBD9F558F3}"/>
              </a:ext>
            </a:extLst>
          </p:cNvPr>
          <p:cNvSpPr txBox="1">
            <a:spLocks/>
          </p:cNvSpPr>
          <p:nvPr/>
        </p:nvSpPr>
        <p:spPr>
          <a:xfrm>
            <a:off x="132239" y="1736559"/>
            <a:ext cx="4967976" cy="45294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 sz="1800" dirty="0"/>
              <a:t>Construct a new 138kV Boca Chica station with six terminals to accommodate transmission line and transformer terminals.</a:t>
            </a:r>
          </a:p>
          <a:p>
            <a:pPr marL="742950" lvl="1" indent="-285750"/>
            <a:r>
              <a:rPr lang="en-US" sz="1800" dirty="0"/>
              <a:t>Add two new terminals at the Southmost station.</a:t>
            </a:r>
          </a:p>
          <a:p>
            <a:pPr marL="742950" lvl="1" indent="-285750"/>
            <a:r>
              <a:rPr lang="en-US" sz="1800" dirty="0"/>
              <a:t>Construct a 21.85-mile 138 kV double circuit line with 2000 Ampere rating (485 MVA) to connect Southmost station to the proposed Boca Chica station.</a:t>
            </a:r>
          </a:p>
          <a:p>
            <a:pPr marL="742950" lvl="1" indent="-285750"/>
            <a:r>
              <a:rPr lang="en-US" sz="1800" dirty="0"/>
              <a:t>Install 80 MVAR cap bank at the proposed STEC Boca Chica 138kV station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F08B4-5146-B8FF-1F95-D0D5CF5D1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95" y="1765004"/>
            <a:ext cx="6503436" cy="3348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93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285B3-2A64-5F62-0B27-BFF038062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72EFBB-9125-93A9-2FD7-8EF433CF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681"/>
            <a:ext cx="10515600" cy="8851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Option 4 – </a:t>
            </a:r>
            <a:r>
              <a:rPr lang="en-US" b="1" dirty="0" err="1"/>
              <a:t>Portsouth</a:t>
            </a:r>
            <a:r>
              <a:rPr lang="en-US" b="1" dirty="0"/>
              <a:t> &amp; Pompano 138 kV </a:t>
            </a:r>
            <a:br>
              <a:rPr lang="en-US" b="1" dirty="0"/>
            </a:br>
            <a:r>
              <a:rPr lang="en-US" b="1" dirty="0"/>
              <a:t>Sources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84C69F-5B15-230C-FCF6-DFB9B75EBF14}"/>
              </a:ext>
            </a:extLst>
          </p:cNvPr>
          <p:cNvSpPr txBox="1">
            <a:spLocks/>
          </p:cNvSpPr>
          <p:nvPr/>
        </p:nvSpPr>
        <p:spPr>
          <a:xfrm>
            <a:off x="0" y="1679943"/>
            <a:ext cx="5203805" cy="445504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 sz="2000" dirty="0"/>
              <a:t>Construct a new 138kV </a:t>
            </a:r>
            <a:r>
              <a:rPr lang="en-US" sz="2000" dirty="0" err="1"/>
              <a:t>Portsouth</a:t>
            </a:r>
            <a:r>
              <a:rPr lang="en-US" sz="2000" dirty="0"/>
              <a:t> switching station with four terminals.</a:t>
            </a:r>
          </a:p>
          <a:p>
            <a:pPr marL="742950" lvl="1" indent="-285750"/>
            <a:r>
              <a:rPr lang="en-US" sz="2000" dirty="0"/>
              <a:t>Hairpin the Hwy511 to Carbide South (</a:t>
            </a:r>
            <a:r>
              <a:rPr lang="en-US" sz="2000" dirty="0" err="1"/>
              <a:t>Chalybe</a:t>
            </a:r>
            <a:r>
              <a:rPr lang="en-US" sz="2000" dirty="0"/>
              <a:t>)138 kV line into the new </a:t>
            </a:r>
            <a:r>
              <a:rPr lang="en-US" sz="2000" dirty="0" err="1"/>
              <a:t>Portsouth</a:t>
            </a:r>
            <a:r>
              <a:rPr lang="en-US" sz="2000" dirty="0"/>
              <a:t> switching station.   </a:t>
            </a:r>
          </a:p>
          <a:p>
            <a:pPr marL="742950" lvl="1" indent="-285750"/>
            <a:r>
              <a:rPr lang="en-US" sz="2000" dirty="0"/>
              <a:t>Construct a new 138kV Boca Chica station with six terminals to accommodate transmission line and transformer terminals.</a:t>
            </a:r>
          </a:p>
          <a:p>
            <a:pPr marL="742950" lvl="1" indent="-285750"/>
            <a:r>
              <a:rPr lang="en-US" sz="2000" dirty="0"/>
              <a:t>Construct a new ~19-mile 138kV single circuit line with 2000 Ampere rating (485 MVA) to connect STEC’s new 138 kV </a:t>
            </a:r>
            <a:r>
              <a:rPr lang="en-US" sz="2000" dirty="0" err="1"/>
              <a:t>Portsouth</a:t>
            </a:r>
            <a:r>
              <a:rPr lang="en-US" sz="2000" dirty="0"/>
              <a:t> switching station to the proposed 138kV Boca Chica station. </a:t>
            </a:r>
          </a:p>
          <a:p>
            <a:pPr marL="742950" lvl="1" indent="-285750"/>
            <a:r>
              <a:rPr lang="en-US" sz="2000" dirty="0"/>
              <a:t>Construct an 8-mile 138kV single circuit line with 2000 Ampere rating (485 MVA) to connect Pompano station to STEC’s 138kV Boca Chica station.    </a:t>
            </a:r>
          </a:p>
          <a:p>
            <a:pPr marL="742950" lvl="1" indent="-285750"/>
            <a:r>
              <a:rPr lang="en-US" sz="2000" dirty="0"/>
              <a:t>Install 150 MVAR cap bank at the STEC’s 138kV Boca Chica station.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CF4657-D41C-99B8-F1EB-EA611E69C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"/>
          <a:stretch>
            <a:fillRect/>
          </a:stretch>
        </p:blipFill>
        <p:spPr bwMode="auto">
          <a:xfrm>
            <a:off x="5203805" y="1797558"/>
            <a:ext cx="6412807" cy="3262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303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E7374-CBE0-3B96-9EF2-0E1A6FE26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09507-CC84-EABE-93A2-200D862C6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6" y="1480509"/>
            <a:ext cx="10515600" cy="202867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STEC performed steady state assessments for Options 1 through 4 to mitigate the violations observed.</a:t>
            </a:r>
          </a:p>
          <a:p>
            <a:pPr algn="just"/>
            <a:r>
              <a:rPr lang="en-US" dirty="0"/>
              <a:t>A summary of performances of Options 1 through 4 is provided below</a:t>
            </a:r>
          </a:p>
          <a:p>
            <a:pPr algn="just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FB659550-80BB-4DFD-42F9-CFCBE264A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877200"/>
              </p:ext>
            </p:extLst>
          </p:nvPr>
        </p:nvGraphicFramePr>
        <p:xfrm>
          <a:off x="1215736" y="3381154"/>
          <a:ext cx="9840954" cy="2707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9753">
                  <a:extLst>
                    <a:ext uri="{9D8B030D-6E8A-4147-A177-3AD203B41FA5}">
                      <a16:colId xmlns:a16="http://schemas.microsoft.com/office/drawing/2014/main" val="2744851130"/>
                    </a:ext>
                  </a:extLst>
                </a:gridCol>
                <a:gridCol w="2440091">
                  <a:extLst>
                    <a:ext uri="{9D8B030D-6E8A-4147-A177-3AD203B41FA5}">
                      <a16:colId xmlns:a16="http://schemas.microsoft.com/office/drawing/2014/main" val="1718096425"/>
                    </a:ext>
                  </a:extLst>
                </a:gridCol>
                <a:gridCol w="2221164">
                  <a:extLst>
                    <a:ext uri="{9D8B030D-6E8A-4147-A177-3AD203B41FA5}">
                      <a16:colId xmlns:a16="http://schemas.microsoft.com/office/drawing/2014/main" val="1584170073"/>
                    </a:ext>
                  </a:extLst>
                </a:gridCol>
                <a:gridCol w="1817856">
                  <a:extLst>
                    <a:ext uri="{9D8B030D-6E8A-4147-A177-3AD203B41FA5}">
                      <a16:colId xmlns:a16="http://schemas.microsoft.com/office/drawing/2014/main" val="3042886574"/>
                    </a:ext>
                  </a:extLst>
                </a:gridCol>
                <a:gridCol w="1393132">
                  <a:extLst>
                    <a:ext uri="{9D8B030D-6E8A-4147-A177-3AD203B41FA5}">
                      <a16:colId xmlns:a16="http://schemas.microsoft.com/office/drawing/2014/main" val="3509114032"/>
                    </a:ext>
                  </a:extLst>
                </a:gridCol>
                <a:gridCol w="1098958">
                  <a:extLst>
                    <a:ext uri="{9D8B030D-6E8A-4147-A177-3AD203B41FA5}">
                      <a16:colId xmlns:a16="http://schemas.microsoft.com/office/drawing/2014/main" val="771790302"/>
                    </a:ext>
                  </a:extLst>
                </a:gridCol>
              </a:tblGrid>
              <a:tr h="751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Option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Addresses all thermal overloads per EPG requirements after load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Incremental Reliability Issues Observed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Voltage Security issues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Requires CCN (~ miles)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 Preferred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1512173"/>
                  </a:ext>
                </a:extLst>
              </a:tr>
              <a:tr h="44362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 (19)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05515002"/>
                  </a:ext>
                </a:extLst>
              </a:tr>
              <a:tr h="44362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 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 (19)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08603441"/>
                  </a:ext>
                </a:extLst>
              </a:tr>
              <a:tr h="44362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 (21.85)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22761236"/>
                  </a:ext>
                </a:extLst>
              </a:tr>
              <a:tr h="45431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 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Yes (27)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No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9555770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A766FDA-3C0B-B8FF-0CD0-4ED303E6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/>
          <a:lstStyle/>
          <a:p>
            <a:r>
              <a:rPr lang="en-US" b="1" dirty="0"/>
              <a:t>Option Performance Evaluation</a:t>
            </a:r>
          </a:p>
        </p:txBody>
      </p:sp>
    </p:spTree>
    <p:extLst>
      <p:ext uri="{BB962C8B-B14F-4D97-AF65-F5344CB8AC3E}">
        <p14:creationId xmlns:p14="http://schemas.microsoft.com/office/powerpoint/2010/main" val="377953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872204-E6B6-CD55-AA19-4848FC486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" y="1392864"/>
            <a:ext cx="10813312" cy="5310963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Options 1, 3, and 4 do not resolve all EPG reliability violations observed after adding the proposed 250 MW load</a:t>
            </a:r>
          </a:p>
          <a:p>
            <a:pPr lvl="1" algn="just"/>
            <a:r>
              <a:rPr lang="en-US" dirty="0"/>
              <a:t>Additionally, STEC observed new thermal overloads during summer peak and off-peak conditions for these options.</a:t>
            </a:r>
          </a:p>
          <a:p>
            <a:pPr lvl="0" algn="just"/>
            <a:r>
              <a:rPr lang="en-US" dirty="0"/>
              <a:t>Option 2 adequately addresses all EPG violations for the conditions studied.  </a:t>
            </a:r>
          </a:p>
          <a:p>
            <a:pPr lvl="1" algn="just"/>
            <a:r>
              <a:rPr lang="en-US" dirty="0"/>
              <a:t>Mitigates all the thermal overloads and low voltage concerns observed under NERC and EPG criteria events for the conditions studied</a:t>
            </a:r>
          </a:p>
          <a:p>
            <a:pPr lvl="1" algn="just"/>
            <a:r>
              <a:rPr lang="en-US" dirty="0"/>
              <a:t>No incremental issues observed</a:t>
            </a:r>
          </a:p>
          <a:p>
            <a:pPr lvl="1" algn="just"/>
            <a:r>
              <a:rPr lang="en-IN" dirty="0"/>
              <a:t>Cost-effective and reliable solution</a:t>
            </a:r>
          </a:p>
          <a:p>
            <a:pPr lvl="1" algn="just"/>
            <a:r>
              <a:rPr lang="en-IN" dirty="0"/>
              <a:t>Reliably integrates the proposed 250 MW load</a:t>
            </a:r>
          </a:p>
          <a:p>
            <a:pPr lvl="1" algn="just"/>
            <a:r>
              <a:rPr lang="en-US" dirty="0"/>
              <a:t>Requires the least amount new greenfield transmission construction </a:t>
            </a:r>
            <a:r>
              <a:rPr lang="en-IN" dirty="0"/>
              <a:t>   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D0E459-3298-7A71-45F4-8567C319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9" y="298432"/>
            <a:ext cx="10515600" cy="885177"/>
          </a:xfrm>
        </p:spPr>
        <p:txBody>
          <a:bodyPr>
            <a:normAutofit/>
          </a:bodyPr>
          <a:lstStyle/>
          <a:p>
            <a:r>
              <a:rPr lang="en-US" sz="4400" b="1" dirty="0"/>
              <a:t>Option </a:t>
            </a:r>
            <a:r>
              <a:rPr lang="en-US" b="1" dirty="0"/>
              <a:t>Performance Summary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4951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AB76F-1B11-4FFA-3976-258497B5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51"/>
            <a:ext cx="10515600" cy="4637412"/>
          </a:xfrm>
        </p:spPr>
        <p:txBody>
          <a:bodyPr>
            <a:normAutofit/>
          </a:bodyPr>
          <a:lstStyle/>
          <a:p>
            <a:pPr marL="233363" lvl="1" indent="-233363"/>
            <a:r>
              <a:rPr lang="en-US" dirty="0"/>
              <a:t>STEC utilized the ERCOT DWG 2025 flat start 2031 SP and 2028 HRML cases as the starting point of the stability analysis conducted for the study</a:t>
            </a:r>
          </a:p>
          <a:p>
            <a:pPr marL="233363" lvl="1" indent="-233363"/>
            <a:r>
              <a:rPr lang="en-US" dirty="0"/>
              <a:t>STEC adopted assumptions consistent with the steady-state analysis to develop the stability study cases.</a:t>
            </a:r>
          </a:p>
          <a:p>
            <a:pPr marL="233363" lvl="1" indent="-233363"/>
            <a:r>
              <a:rPr lang="en-US" dirty="0"/>
              <a:t>The impact of the proposed load and incremental implementation of Option 2 on system stability was evaluated, including:</a:t>
            </a:r>
          </a:p>
          <a:p>
            <a:pPr lvl="1"/>
            <a:r>
              <a:rPr lang="en-US" dirty="0"/>
              <a:t>Transient rotor angle stability</a:t>
            </a:r>
          </a:p>
          <a:p>
            <a:pPr lvl="1"/>
            <a:r>
              <a:rPr lang="en-US" dirty="0"/>
              <a:t>Voltage stability</a:t>
            </a:r>
            <a:endParaRPr lang="en-US" sz="2800" dirty="0"/>
          </a:p>
          <a:p>
            <a:pPr marL="233363" lvl="1" indent="-233363"/>
            <a:r>
              <a:rPr lang="en-US" dirty="0"/>
              <a:t>The analysis focused on nearby transmission system performance under NERC and ERCOT planning guide events.</a:t>
            </a:r>
          </a:p>
          <a:p>
            <a:r>
              <a:rPr lang="en-US" sz="2400" dirty="0"/>
              <a:t>No transmission system stability concerns identified under any events studied, with proposed 250 MW load and Option 2 transmission improvements included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6B5315-6689-CF36-A4FE-F3D6D486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254"/>
            <a:ext cx="10515600" cy="885177"/>
          </a:xfrm>
        </p:spPr>
        <p:txBody>
          <a:bodyPr>
            <a:normAutofit/>
          </a:bodyPr>
          <a:lstStyle/>
          <a:p>
            <a:r>
              <a:rPr lang="en-US" b="1" dirty="0"/>
              <a:t>Stability Assessment</a:t>
            </a:r>
            <a:r>
              <a:rPr lang="en-US" sz="4400" b="1" dirty="0"/>
              <a:t> – Option 2</a:t>
            </a:r>
          </a:p>
        </p:txBody>
      </p:sp>
    </p:spTree>
    <p:extLst>
      <p:ext uri="{BB962C8B-B14F-4D97-AF65-F5344CB8AC3E}">
        <p14:creationId xmlns:p14="http://schemas.microsoft.com/office/powerpoint/2010/main" val="1559954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E3F56-2F7C-1527-7241-7D36720FB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67" y="1504507"/>
            <a:ext cx="10754833" cy="46724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Short Circuit Assessment</a:t>
            </a:r>
          </a:p>
          <a:p>
            <a:pPr lvl="1"/>
            <a:r>
              <a:rPr lang="en-US" dirty="0"/>
              <a:t>STEC utilized the ERCOT System Protection Working Group (SPWG) 2030 FY case as the starting point of the short circuit analysis</a:t>
            </a:r>
          </a:p>
          <a:p>
            <a:pPr lvl="1"/>
            <a:r>
              <a:rPr lang="en-US" dirty="0"/>
              <a:t>STEC adopted assumptions consistent with the steady-state analysis to develop the short circuit study cases.</a:t>
            </a:r>
          </a:p>
          <a:p>
            <a:pPr lvl="1"/>
            <a:r>
              <a:rPr lang="en-US" dirty="0"/>
              <a:t>Fault duties were evaluated with and without the proposed load and transmission improvements comprising Option 2.</a:t>
            </a:r>
          </a:p>
          <a:p>
            <a:pPr lvl="1"/>
            <a:r>
              <a:rPr lang="en-US" dirty="0"/>
              <a:t>No fault duty exceedances were observed for any evaluated transmission breakers owned by STEC, BPUB, Sharyland, and AEP in the study area.</a:t>
            </a:r>
          </a:p>
          <a:p>
            <a:r>
              <a:rPr lang="en-US" dirty="0" err="1"/>
              <a:t>Subsynchronous</a:t>
            </a:r>
            <a:r>
              <a:rPr lang="en-US" dirty="0"/>
              <a:t> Resonance (SSR) Screening Assessment</a:t>
            </a:r>
          </a:p>
          <a:p>
            <a:pPr lvl="1"/>
            <a:r>
              <a:rPr lang="en-US" dirty="0"/>
              <a:t>The proposed transmission improvements associated with Option 2 is not expected to have any material impact in terms of SSR risk for existing and/or planned generation resources. 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7F47C2-5283-6C0D-3C03-5219023A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7" y="523519"/>
            <a:ext cx="9580731" cy="885177"/>
          </a:xfrm>
        </p:spPr>
        <p:txBody>
          <a:bodyPr>
            <a:normAutofit/>
          </a:bodyPr>
          <a:lstStyle/>
          <a:p>
            <a:r>
              <a:rPr lang="en-US" b="1" dirty="0"/>
              <a:t>Short Circuit &amp; SSR Assessment – Option 2</a:t>
            </a:r>
          </a:p>
        </p:txBody>
      </p:sp>
    </p:spTree>
    <p:extLst>
      <p:ext uri="{BB962C8B-B14F-4D97-AF65-F5344CB8AC3E}">
        <p14:creationId xmlns:p14="http://schemas.microsoft.com/office/powerpoint/2010/main" val="810332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47DA-FB47-5A40-79D1-F53A08BA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43" y="17837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285750" indent="-285750" algn="just"/>
            <a:r>
              <a:rPr lang="en-US" dirty="0"/>
              <a:t>Based on the study results, Option 2 addresses all reliability concerns and supports reliable integration of the proposed STEC Southeast Brownsville Load at its full capacity (250 MW)</a:t>
            </a:r>
          </a:p>
          <a:p>
            <a:pPr marL="285750" indent="-285750" algn="just"/>
            <a:r>
              <a:rPr lang="en-US" dirty="0"/>
              <a:t>Short circuit and stability assessments did not indicate any concerns with the addition of the proposed load and the transmission improvements associated with the preferred option (Option 2).  </a:t>
            </a:r>
          </a:p>
          <a:p>
            <a:pPr marL="285750" indent="-285750" algn="just"/>
            <a:r>
              <a:rPr lang="en-US" dirty="0"/>
              <a:t>Option 2 is STEC’s preferred option</a:t>
            </a:r>
          </a:p>
          <a:p>
            <a:pPr marL="233363" lvl="1" indent="-233363" algn="just"/>
            <a:r>
              <a:rPr lang="en-US" sz="2800" dirty="0"/>
              <a:t>The preferred Option 2 will require a CCN application and is classified as a Tier 2 project</a:t>
            </a:r>
          </a:p>
          <a:p>
            <a:pPr algn="just"/>
            <a:r>
              <a:rPr lang="en-US" dirty="0"/>
              <a:t>Estimated cost for Option 2 is  $96.35 million and target completion date is June 2028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B1010A-9080-788A-2112-26DAC4E0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585"/>
            <a:ext cx="10515600" cy="885177"/>
          </a:xfrm>
        </p:spPr>
        <p:txBody>
          <a:bodyPr>
            <a:normAutofit/>
          </a:bodyPr>
          <a:lstStyle/>
          <a:p>
            <a:r>
              <a:rPr lang="en-US" b="1" dirty="0"/>
              <a:t>Summary and Recommendation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248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1540-3A48-0D1C-2D48-5CA351B35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D68EB-8595-E561-8BFA-8BFF0F39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3058"/>
            <a:ext cx="9144000" cy="95474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406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E237-A431-8873-8FDE-6199C386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/>
          <a:lstStyle/>
          <a:p>
            <a:r>
              <a:rPr lang="en-US" b="1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0BD2-3CE8-267A-A03D-91E1E0DBB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914"/>
            <a:ext cx="10515600" cy="516727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proposed project aims to support a new 250 MW load connecting to STEC’s proposed 138 kV Boca Chica* substation in Cameron County</a:t>
            </a:r>
          </a:p>
          <a:p>
            <a:pPr algn="just"/>
            <a:r>
              <a:rPr lang="en-US" dirty="0"/>
              <a:t>The interconnection study for the proposed 250 MW load has identified transmission system reliability criteria violations per Section 4 of the ERCOT Planning Guide (EPG). </a:t>
            </a:r>
            <a:endParaRPr lang="en-US" sz="3300" dirty="0"/>
          </a:p>
          <a:p>
            <a:pPr algn="just"/>
            <a:r>
              <a:rPr lang="en-US" dirty="0"/>
              <a:t>STEC evaluated four (4) transmission system improvement options to address reliability issues observed in the load interconnection study.  </a:t>
            </a:r>
          </a:p>
          <a:p>
            <a:pPr algn="just"/>
            <a:r>
              <a:rPr lang="en-US" dirty="0"/>
              <a:t>Based on the analysis performed, STEC identified Option 2 (description on next slide) as the preferred option</a:t>
            </a:r>
          </a:p>
          <a:p>
            <a:pPr lvl="1" algn="just"/>
            <a:r>
              <a:rPr lang="en-US" dirty="0"/>
              <a:t>Tier 2 project estimated to cost $96.35 million with an in-service date of June, 2028 and will require a Certificate of Convenience and Necessity (CCN)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523BE-4A73-AEF5-A459-CFADC4CFA976}"/>
              </a:ext>
            </a:extLst>
          </p:cNvPr>
          <p:cNvSpPr txBox="1"/>
          <p:nvPr/>
        </p:nvSpPr>
        <p:spPr>
          <a:xfrm>
            <a:off x="1052119" y="6243970"/>
            <a:ext cx="1030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400" dirty="0"/>
              <a:t>Boca Chica 138kV substation connects to STEC’s new Portsouth 138 kV switching station, created by hairpinning the existing Hwy 511 – South Carbide (Chalybe) line.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3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63D31-52C1-0172-85E0-CBBA59B4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7005-66CE-8EF6-CA8F-5747069D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/>
          <a:lstStyle/>
          <a:p>
            <a:r>
              <a:rPr lang="en-US" b="1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0427F-3423-4740-B1B9-DEB816B0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914"/>
            <a:ext cx="10515600" cy="5167277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Option 2, the preferred option, is comprised of the following transmission system improvements</a:t>
            </a:r>
          </a:p>
          <a:p>
            <a:pPr lvl="1" algn="just"/>
            <a:r>
              <a:rPr lang="en-US" dirty="0"/>
              <a:t>Construct a new 138 kV </a:t>
            </a:r>
            <a:r>
              <a:rPr lang="en-US" dirty="0" err="1"/>
              <a:t>Portsouth</a:t>
            </a:r>
            <a:r>
              <a:rPr lang="en-US" dirty="0"/>
              <a:t> switching station with six 138kV terminal positions</a:t>
            </a:r>
            <a:endParaRPr lang="en-US" dirty="0">
              <a:solidFill>
                <a:srgbClr val="FF0000"/>
              </a:solidFill>
            </a:endParaRPr>
          </a:p>
          <a:p>
            <a:pPr lvl="1" algn="just"/>
            <a:r>
              <a:rPr lang="en-US" dirty="0"/>
              <a:t>Hairpin the 138kV Hwy511 to </a:t>
            </a:r>
            <a:r>
              <a:rPr lang="en-US" dirty="0" err="1"/>
              <a:t>Chalybe</a:t>
            </a:r>
            <a:r>
              <a:rPr lang="en-US" dirty="0"/>
              <a:t> line into the new 138kV </a:t>
            </a:r>
            <a:r>
              <a:rPr lang="en-US" dirty="0" err="1"/>
              <a:t>Portsouth</a:t>
            </a:r>
            <a:r>
              <a:rPr lang="en-US" dirty="0"/>
              <a:t> switching station</a:t>
            </a:r>
          </a:p>
          <a:p>
            <a:pPr lvl="1" algn="just"/>
            <a:r>
              <a:rPr lang="en-US" dirty="0"/>
              <a:t>Hairpin the 138 kV </a:t>
            </a:r>
            <a:r>
              <a:rPr lang="en-US" dirty="0" err="1"/>
              <a:t>Waterport</a:t>
            </a:r>
            <a:r>
              <a:rPr lang="en-US" dirty="0"/>
              <a:t> to Southmost line into the new 138kV </a:t>
            </a:r>
            <a:r>
              <a:rPr lang="en-US" dirty="0" err="1"/>
              <a:t>Portsouth</a:t>
            </a:r>
            <a:r>
              <a:rPr lang="en-US" dirty="0"/>
              <a:t> switching station</a:t>
            </a:r>
          </a:p>
          <a:p>
            <a:pPr lvl="1" algn="just"/>
            <a:r>
              <a:rPr lang="en-US" dirty="0"/>
              <a:t>Construct a new 138kV Boca Chica station with six 138kV terminals </a:t>
            </a:r>
          </a:p>
          <a:p>
            <a:pPr lvl="1" algn="just"/>
            <a:r>
              <a:rPr lang="en-US" dirty="0"/>
              <a:t>Construct a new 19-mile 138 kV double circuit line with 2000 ampere rating (485 MVA) connecting the 138kV </a:t>
            </a:r>
            <a:r>
              <a:rPr lang="en-US" dirty="0" err="1"/>
              <a:t>Portsouth</a:t>
            </a:r>
            <a:r>
              <a:rPr lang="en-US" dirty="0"/>
              <a:t> switching station to the 138kV Boca Chica load serving station</a:t>
            </a:r>
          </a:p>
          <a:p>
            <a:pPr lvl="1" algn="just"/>
            <a:r>
              <a:rPr lang="en-US" dirty="0"/>
              <a:t>Rebuild the 138kV </a:t>
            </a:r>
            <a:r>
              <a:rPr lang="en-US" dirty="0" err="1"/>
              <a:t>Chalybe</a:t>
            </a:r>
            <a:r>
              <a:rPr lang="en-US" dirty="0"/>
              <a:t> – </a:t>
            </a:r>
            <a:r>
              <a:rPr lang="en-US" dirty="0" err="1"/>
              <a:t>Portsouth</a:t>
            </a:r>
            <a:r>
              <a:rPr lang="en-US" dirty="0"/>
              <a:t> – Hwy511 line section with a minimum 2000 Ampere rating (485 MVA)</a:t>
            </a:r>
          </a:p>
        </p:txBody>
      </p:sp>
    </p:spTree>
    <p:extLst>
      <p:ext uri="{BB962C8B-B14F-4D97-AF65-F5344CB8AC3E}">
        <p14:creationId xmlns:p14="http://schemas.microsoft.com/office/powerpoint/2010/main" val="1277997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8E9991-5171-79A1-9D0F-E5EFABA9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/>
          <a:lstStyle/>
          <a:p>
            <a:r>
              <a:rPr lang="en-US" b="1" dirty="0"/>
              <a:t>Project Overview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498CDE4-5312-870B-5CCC-0E77DC7A1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06" y="1225104"/>
            <a:ext cx="9291868" cy="49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378D-A0E2-1D1F-ABF9-A50E08A2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706"/>
            <a:ext cx="10661650" cy="51471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Address the violations under NERC TPL-001-5 and EPG criteria contingencies and ensure reliable integration of the proposed 250 MW Load</a:t>
            </a:r>
          </a:p>
          <a:p>
            <a:r>
              <a:rPr lang="en-US" sz="2400" dirty="0"/>
              <a:t>Violations observed in the initial steady state assessment include</a:t>
            </a:r>
          </a:p>
          <a:p>
            <a:pPr lvl="1" algn="just"/>
            <a:r>
              <a:rPr lang="en-US" sz="1900" dirty="0"/>
              <a:t>P1, P3 (</a:t>
            </a:r>
            <a:r>
              <a:rPr lang="en-US" sz="2000" b="1" dirty="0"/>
              <a:t>EPG section 4.1.1.2(c)) </a:t>
            </a:r>
            <a:r>
              <a:rPr lang="en-US" sz="1900" dirty="0"/>
              <a:t>contingency event violations observed in summer peak (SP) conditions</a:t>
            </a:r>
          </a:p>
          <a:p>
            <a:pPr lvl="1" algn="just"/>
            <a:r>
              <a:rPr lang="en-US" sz="1900" dirty="0"/>
              <a:t>P1, P3 (</a:t>
            </a:r>
            <a:r>
              <a:rPr lang="en-US" sz="1800" b="1" dirty="0"/>
              <a:t>EPG section 4.1.1.2(c))</a:t>
            </a:r>
            <a:r>
              <a:rPr lang="en-US" sz="1900" dirty="0"/>
              <a:t>, P6 </a:t>
            </a:r>
            <a:r>
              <a:rPr lang="en-US" sz="1900" b="1" dirty="0"/>
              <a:t>and </a:t>
            </a:r>
            <a:r>
              <a:rPr lang="en-US" sz="2000" b="1" dirty="0"/>
              <a:t>EPG section</a:t>
            </a:r>
            <a:r>
              <a:rPr lang="en-US" sz="1900" b="1" dirty="0"/>
              <a:t> 4.1.1.8 </a:t>
            </a:r>
            <a:r>
              <a:rPr lang="en-US" sz="1900" dirty="0"/>
              <a:t>contingency event violations observed in Minimum Load (MIN) (off-peak) conditions</a:t>
            </a:r>
            <a:endParaRPr lang="en-US" sz="1700" dirty="0"/>
          </a:p>
          <a:p>
            <a:r>
              <a:rPr lang="en-US" sz="2200" dirty="0"/>
              <a:t>Based on the results of STEC’s assessment, the facility loading violations and/or low voltage issues on the following transmission system facilities are observed following addition of proposed load:</a:t>
            </a:r>
          </a:p>
          <a:p>
            <a:pPr lvl="1"/>
            <a:r>
              <a:rPr lang="en-US" sz="1700" dirty="0"/>
              <a:t>138 kV Rio Hondo to East Rio Hondo line</a:t>
            </a:r>
          </a:p>
          <a:p>
            <a:pPr lvl="1"/>
            <a:r>
              <a:rPr lang="en-US" sz="1700" dirty="0"/>
              <a:t>138 kV Central Avenue - Coffee Port - Hwy511 – South Carbide (</a:t>
            </a:r>
            <a:r>
              <a:rPr lang="en-US" sz="1700" dirty="0" err="1"/>
              <a:t>Chalybe</a:t>
            </a:r>
            <a:r>
              <a:rPr lang="en-US" sz="1700" dirty="0"/>
              <a:t>) line section</a:t>
            </a:r>
          </a:p>
          <a:p>
            <a:pPr lvl="1"/>
            <a:r>
              <a:rPr lang="en-US" sz="1700" dirty="0"/>
              <a:t>138kV La Palma - Los Fresnos – Stillman line section</a:t>
            </a:r>
          </a:p>
          <a:p>
            <a:pPr lvl="1"/>
            <a:r>
              <a:rPr lang="en-US" sz="1700" dirty="0"/>
              <a:t>138kV La Palma - LaurelesSub8 - Marconi - Port Isabel – </a:t>
            </a:r>
            <a:r>
              <a:rPr lang="en-US" sz="1700" dirty="0" err="1"/>
              <a:t>Chalybe</a:t>
            </a:r>
            <a:r>
              <a:rPr lang="en-US" sz="1700" dirty="0"/>
              <a:t> line section</a:t>
            </a:r>
          </a:p>
          <a:p>
            <a:pPr lvl="1"/>
            <a:r>
              <a:rPr lang="en-US" sz="1700" dirty="0"/>
              <a:t>138kV La Palma- Villa Cavazos - Military Highway line section</a:t>
            </a:r>
          </a:p>
          <a:p>
            <a:pPr lvl="1"/>
            <a:r>
              <a:rPr lang="en-US" sz="1700" dirty="0"/>
              <a:t>138kV Military Highway – </a:t>
            </a:r>
            <a:r>
              <a:rPr lang="en-US" sz="1700" dirty="0" err="1"/>
              <a:t>OceloTap</a:t>
            </a:r>
            <a:r>
              <a:rPr lang="en-US" sz="1700" dirty="0"/>
              <a:t> - </a:t>
            </a:r>
            <a:r>
              <a:rPr lang="en-US" sz="1700" dirty="0" err="1"/>
              <a:t>Olmito</a:t>
            </a:r>
            <a:r>
              <a:rPr lang="en-US" sz="1700" dirty="0"/>
              <a:t> -</a:t>
            </a:r>
            <a:r>
              <a:rPr lang="en-US" sz="1700" dirty="0" err="1"/>
              <a:t>PaloAlto</a:t>
            </a:r>
            <a:r>
              <a:rPr lang="en-US" sz="1700" dirty="0"/>
              <a:t> -Titan – South Carbide (</a:t>
            </a:r>
            <a:r>
              <a:rPr lang="en-US" sz="1700" dirty="0" err="1"/>
              <a:t>Chalybe</a:t>
            </a:r>
            <a:r>
              <a:rPr lang="en-US" sz="1700" dirty="0"/>
              <a:t>) line section</a:t>
            </a:r>
          </a:p>
          <a:p>
            <a:pPr lvl="1"/>
            <a:r>
              <a:rPr lang="en-US" sz="1700" dirty="0"/>
              <a:t>Additional VAR support for low voltage issues</a:t>
            </a:r>
          </a:p>
          <a:p>
            <a:endParaRPr lang="en-US" sz="2100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1C363E-2C54-A983-1383-8030CF5045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Project Need</a:t>
            </a:r>
          </a:p>
        </p:txBody>
      </p:sp>
    </p:spTree>
    <p:extLst>
      <p:ext uri="{BB962C8B-B14F-4D97-AF65-F5344CB8AC3E}">
        <p14:creationId xmlns:p14="http://schemas.microsoft.com/office/powerpoint/2010/main" val="56475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C6022-2D68-D973-D25F-5187335DD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86730-035B-CA09-44B3-C569DF65B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C1D7FA-4202-9BE6-334F-74FC9B29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/>
          <a:lstStyle/>
          <a:p>
            <a:r>
              <a:rPr lang="en-US" b="1" dirty="0"/>
              <a:t>Study Methodology Overview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D69812-0619-39FA-1622-25F80F6272B2}"/>
              </a:ext>
            </a:extLst>
          </p:cNvPr>
          <p:cNvSpPr txBox="1">
            <a:spLocks/>
          </p:cNvSpPr>
          <p:nvPr/>
        </p:nvSpPr>
        <p:spPr>
          <a:xfrm>
            <a:off x="838200" y="1545706"/>
            <a:ext cx="10515600" cy="4771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ERCOT 2024 Steady State Working Group (SSWG) 2031SP and 2028MIN cases are utilized for assessment </a:t>
            </a:r>
          </a:p>
          <a:p>
            <a:pPr algn="just" fontAlgn="base"/>
            <a:r>
              <a:rPr lang="en-US" sz="2200" dirty="0">
                <a:solidFill>
                  <a:srgbClr val="000000"/>
                </a:solidFill>
                <a:cs typeface="Calibri"/>
              </a:rPr>
              <a:t>Incremental topology changes are incorporated to derive the study cases for the assessment: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cs typeface="Calibri"/>
              </a:rPr>
              <a:t>All off-cycle IDEVs that have been posted to the ERCOT MIS after the release date of the starting cases were applied.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cs typeface="Calibri"/>
              </a:rPr>
              <a:t>Applied the October 2024 Transmission Planning and Information Tracking (TPIT) for transmission upgrades in the study area.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cs typeface="Calibri"/>
              </a:rPr>
              <a:t>Any resources in the study area that met Section 6.9(1) requirements of the ERCOT Planning Guide not already modeled in the cases. 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cs typeface="Calibri"/>
              </a:rPr>
              <a:t>Large loads in the vicinity  were modeled to develop the cases prior to adding the proposed load, per ERCOT LLI team’s input - </a:t>
            </a:r>
            <a:r>
              <a:rPr lang="en-US" sz="1800" dirty="0">
                <a:cs typeface="Calibri"/>
              </a:rPr>
              <a:t>~1166 MW of large load additions were included based on input from ERCOT LLI Team.</a:t>
            </a:r>
          </a:p>
          <a:p>
            <a:pPr algn="just" fontAlgn="base"/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Reliability assessment was performed for the cases outlined above under the following conditions:​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P0 (normal operating conditions)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P1, P2.1 and P7 contingency conditions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G-1 + N-1 (including P7) contingency conditions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X-1 + N-1 (including P7) conditions around the loss of relevant 345/138kV auto transformers in the study area. </a:t>
            </a:r>
          </a:p>
          <a:p>
            <a:pPr lvl="1" algn="just" fontAlgn="base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Select set of N-1-1 (P1+P1) for Summer Peak and N-1-1 (including P1+P1, P1+P7 and P7+P7) contingency conditions for MIN condition.</a:t>
            </a:r>
          </a:p>
          <a:p>
            <a:pPr algn="just" fontAlgn="base"/>
            <a:endParaRPr lang="en-US" sz="2200" dirty="0">
              <a:solidFill>
                <a:srgbClr val="000000"/>
              </a:solidFill>
              <a:cs typeface="Calibri"/>
            </a:endParaRPr>
          </a:p>
          <a:p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5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F62B5-7E96-74A4-04F6-6A802339C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8B77F-B30A-5A1D-78DE-4B3FBB7E7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42EB86-1634-7C6C-5796-91D5E143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>
            <a:normAutofit/>
          </a:bodyPr>
          <a:lstStyle/>
          <a:p>
            <a:r>
              <a:rPr lang="en-US" b="1" dirty="0"/>
              <a:t>Study Results Summary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DD6C2E-5433-DEBF-54B6-2065C94B3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388358"/>
              </p:ext>
            </p:extLst>
          </p:nvPr>
        </p:nvGraphicFramePr>
        <p:xfrm>
          <a:off x="838200" y="1890395"/>
          <a:ext cx="10723275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194">
                  <a:extLst>
                    <a:ext uri="{9D8B030D-6E8A-4147-A177-3AD203B41FA5}">
                      <a16:colId xmlns:a16="http://schemas.microsoft.com/office/drawing/2014/main" val="649160831"/>
                    </a:ext>
                  </a:extLst>
                </a:gridCol>
                <a:gridCol w="953652">
                  <a:extLst>
                    <a:ext uri="{9D8B030D-6E8A-4147-A177-3AD203B41FA5}">
                      <a16:colId xmlns:a16="http://schemas.microsoft.com/office/drawing/2014/main" val="3189637838"/>
                    </a:ext>
                  </a:extLst>
                </a:gridCol>
                <a:gridCol w="4566928">
                  <a:extLst>
                    <a:ext uri="{9D8B030D-6E8A-4147-A177-3AD203B41FA5}">
                      <a16:colId xmlns:a16="http://schemas.microsoft.com/office/drawing/2014/main" val="2937738236"/>
                    </a:ext>
                  </a:extLst>
                </a:gridCol>
                <a:gridCol w="1286445">
                  <a:extLst>
                    <a:ext uri="{9D8B030D-6E8A-4147-A177-3AD203B41FA5}">
                      <a16:colId xmlns:a16="http://schemas.microsoft.com/office/drawing/2014/main" val="1612265210"/>
                    </a:ext>
                  </a:extLst>
                </a:gridCol>
                <a:gridCol w="1603056">
                  <a:extLst>
                    <a:ext uri="{9D8B030D-6E8A-4147-A177-3AD203B41FA5}">
                      <a16:colId xmlns:a16="http://schemas.microsoft.com/office/drawing/2014/main" val="4270502486"/>
                    </a:ext>
                  </a:extLst>
                </a:gridCol>
              </a:tblGrid>
              <a:tr h="5303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Contingency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Thermal Overloads (Exhibiting loading &gt;100% of the 2-hr Emergency rating)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Voltage Violations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Unsolved Power 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438672"/>
                  </a:ext>
                </a:extLst>
              </a:tr>
              <a:tr h="4293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 kV Hwy511 –  South Carbide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Chalybe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 kV Central Avenue - Coffee Port - Hwy511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42802"/>
                  </a:ext>
                </a:extLst>
              </a:tr>
              <a:tr h="2341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P3 (EPG section 4.1.1.2(c))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 kV Central Avenue - Coffee Port - Hwy511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191581"/>
                  </a:ext>
                </a:extLst>
              </a:tr>
              <a:tr h="6060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 kV Hwy511 –  South Carbide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Chalybe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 kV Central Avenue - Coffee Port - Hwy511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138kV  Rio Hondo - East Rio Hondo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861542"/>
                  </a:ext>
                </a:extLst>
              </a:tr>
              <a:tr h="95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138kV Military Highway – </a:t>
                      </a:r>
                      <a:r>
                        <a:rPr lang="en-US" sz="1400" dirty="0" err="1"/>
                        <a:t>OceloTap</a:t>
                      </a:r>
                      <a:r>
                        <a:rPr lang="en-US" sz="1400" dirty="0"/>
                        <a:t> - </a:t>
                      </a:r>
                      <a:r>
                        <a:rPr lang="en-US" sz="1400" dirty="0" err="1"/>
                        <a:t>Olmito</a:t>
                      </a:r>
                      <a:r>
                        <a:rPr lang="en-US" sz="1400" dirty="0"/>
                        <a:t> -</a:t>
                      </a:r>
                      <a:r>
                        <a:rPr lang="en-US" sz="1400" dirty="0" err="1"/>
                        <a:t>PaloAlto</a:t>
                      </a:r>
                      <a:r>
                        <a:rPr lang="en-US" sz="1400" dirty="0"/>
                        <a:t> -Titan – South Carbide (</a:t>
                      </a:r>
                      <a:r>
                        <a:rPr lang="en-US" sz="1400" dirty="0" err="1"/>
                        <a:t>Chalybe</a:t>
                      </a:r>
                      <a:r>
                        <a:rPr lang="en-US" sz="1400" dirty="0"/>
                        <a:t>) line section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138kV La Palma - LaurelesSub8 - Marconi - Port Isabel – </a:t>
                      </a:r>
                      <a:r>
                        <a:rPr lang="en-US" sz="1400" dirty="0" err="1"/>
                        <a:t>Chalybe</a:t>
                      </a:r>
                      <a:r>
                        <a:rPr lang="en-US" sz="1400" dirty="0"/>
                        <a:t> line section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 kV Central Avenue - Coffee Port - Hwy511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946504"/>
                  </a:ext>
                </a:extLst>
              </a:tr>
              <a:tr h="4293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P3 (EPG section 4.1.1.2(c))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 kV Central Avenue - Coffee Port - Hwy511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138kV  Rio Hondo - East Rio Hondo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68403"/>
                  </a:ext>
                </a:extLst>
              </a:tr>
              <a:tr h="6073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EPG section 4.1.1.8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138kV La Palma - Los Fresnos – Stillman line section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138kV La Palma- Villa Cavazos - Military Highway line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3891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B594313-2103-6EFC-15B4-A4108FCCF8C8}"/>
              </a:ext>
            </a:extLst>
          </p:cNvPr>
          <p:cNvSpPr txBox="1"/>
          <p:nvPr/>
        </p:nvSpPr>
        <p:spPr>
          <a:xfrm>
            <a:off x="1521647" y="1250302"/>
            <a:ext cx="899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Summary of EPG/NERC reliability criteria violations, 250 MW Southeast Brownsville Load (Cameron County, Texas) </a:t>
            </a:r>
          </a:p>
        </p:txBody>
      </p:sp>
    </p:spTree>
    <p:extLst>
      <p:ext uri="{BB962C8B-B14F-4D97-AF65-F5344CB8AC3E}">
        <p14:creationId xmlns:p14="http://schemas.microsoft.com/office/powerpoint/2010/main" val="305008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4FF65-383C-EBA4-4C8A-3B606191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91DE7-EE67-8021-6D5E-ED433AEA2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D2CBC8-CE05-C264-032C-DAC55ABC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>
            <a:noAutofit/>
          </a:bodyPr>
          <a:lstStyle/>
          <a:p>
            <a:r>
              <a:rPr lang="en-US" sz="3600" b="1" dirty="0"/>
              <a:t>Option 1 – Portsouth </a:t>
            </a:r>
            <a:r>
              <a:rPr lang="en-US" sz="3600" b="1"/>
              <a:t>138kV source</a:t>
            </a:r>
            <a:endParaRPr lang="en-US" sz="3600" b="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9C2E85-391C-EF3C-07F3-F544F146ADAC}"/>
              </a:ext>
            </a:extLst>
          </p:cNvPr>
          <p:cNvSpPr txBox="1">
            <a:spLocks/>
          </p:cNvSpPr>
          <p:nvPr/>
        </p:nvSpPr>
        <p:spPr>
          <a:xfrm>
            <a:off x="67600" y="1593019"/>
            <a:ext cx="5178056" cy="48165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 sz="1800" dirty="0"/>
              <a:t>Construct a new 138 kV </a:t>
            </a:r>
            <a:r>
              <a:rPr lang="en-US" sz="1800" dirty="0" err="1"/>
              <a:t>Portsouth</a:t>
            </a:r>
            <a:r>
              <a:rPr lang="en-US" sz="1800" dirty="0"/>
              <a:t> switching station with four terminals</a:t>
            </a:r>
          </a:p>
          <a:p>
            <a:pPr marL="742950" lvl="1" indent="-285750"/>
            <a:r>
              <a:rPr lang="en-US" sz="1800" dirty="0"/>
              <a:t>Hairpin the Hwy511 to South Carbide (</a:t>
            </a:r>
            <a:r>
              <a:rPr lang="en-US" sz="1800" dirty="0" err="1"/>
              <a:t>Chalybe</a:t>
            </a:r>
            <a:r>
              <a:rPr lang="en-US" sz="1800" dirty="0"/>
              <a:t>)138 kV line into the new </a:t>
            </a:r>
            <a:r>
              <a:rPr lang="en-US" sz="1800" dirty="0" err="1"/>
              <a:t>Portsouth</a:t>
            </a:r>
            <a:r>
              <a:rPr lang="en-US" sz="1800" dirty="0"/>
              <a:t> switching station</a:t>
            </a:r>
          </a:p>
          <a:p>
            <a:pPr marL="742950" lvl="1" indent="-285750"/>
            <a:r>
              <a:rPr lang="en-US" sz="1800" dirty="0"/>
              <a:t>Construct a new 138kV Boca Chica station with six terminals to accommodate transmission line and transformer terminals </a:t>
            </a:r>
          </a:p>
          <a:p>
            <a:pPr marL="742950" lvl="1" indent="-285750"/>
            <a:r>
              <a:rPr lang="en-US" sz="1800" dirty="0"/>
              <a:t>Construct a new ~19-mile 138 kV double circuit line with 2000 ampere rating (485 MVA) connecting the </a:t>
            </a:r>
            <a:r>
              <a:rPr lang="en-US" sz="1800" dirty="0" err="1"/>
              <a:t>Portsouth</a:t>
            </a:r>
            <a:r>
              <a:rPr lang="en-US" sz="1800" dirty="0"/>
              <a:t> switching station to the Boca Chica station</a:t>
            </a:r>
          </a:p>
          <a:p>
            <a:pPr marL="742950" lvl="1" indent="-285750"/>
            <a:r>
              <a:rPr lang="en-US" sz="1800" dirty="0"/>
              <a:t>Rebuild the South Carbide (</a:t>
            </a:r>
            <a:r>
              <a:rPr lang="en-US" sz="1800" dirty="0" err="1"/>
              <a:t>Chalybe</a:t>
            </a:r>
            <a:r>
              <a:rPr lang="en-US" sz="1800" dirty="0"/>
              <a:t>) – </a:t>
            </a:r>
            <a:r>
              <a:rPr lang="en-US" sz="1800" dirty="0" err="1"/>
              <a:t>Portsouth</a:t>
            </a:r>
            <a:r>
              <a:rPr lang="en-US" sz="1800" dirty="0"/>
              <a:t> – Hwy511 – Coffee Port – Central Avenue 138 kV line sections to a minimum 3380 Ampere rating (898 MVA). </a:t>
            </a:r>
          </a:p>
          <a:p>
            <a:pPr marL="742950" lvl="1" indent="-285750"/>
            <a:r>
              <a:rPr lang="en-US" sz="1800" dirty="0"/>
              <a:t>Install a 150 MVAR reactive power support at the proposed STEC Boca Chica 138kV station.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F7820-D384-DDB9-86A0-F2C9C0E17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56" y="1959429"/>
            <a:ext cx="6838432" cy="3760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490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A3477-272D-1B4F-9A1E-353A73277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9AD6-ECC2-957C-67C0-C19FE729D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160D39-9108-667D-5747-E8C39581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Option 2 – Hairpin of the 138kV Waterport – </a:t>
            </a:r>
            <a:br>
              <a:rPr lang="en-US" b="1" dirty="0"/>
            </a:br>
            <a:r>
              <a:rPr lang="en-US" b="1" dirty="0"/>
              <a:t>Southmost into Portsouth 138kV station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89EC0D-C441-CEA4-01E2-E7B18475A657}"/>
              </a:ext>
            </a:extLst>
          </p:cNvPr>
          <p:cNvSpPr txBox="1">
            <a:spLocks/>
          </p:cNvSpPr>
          <p:nvPr/>
        </p:nvSpPr>
        <p:spPr>
          <a:xfrm>
            <a:off x="92772" y="1723269"/>
            <a:ext cx="5134062" cy="45560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 sz="1800" dirty="0"/>
              <a:t>Construct a new 138kV </a:t>
            </a:r>
            <a:r>
              <a:rPr lang="en-US" sz="1800" dirty="0" err="1"/>
              <a:t>Portsouth</a:t>
            </a:r>
            <a:r>
              <a:rPr lang="en-US" sz="1800" dirty="0"/>
              <a:t> switching station with six terminals.</a:t>
            </a:r>
          </a:p>
          <a:p>
            <a:pPr marL="742950" lvl="1" indent="-285750"/>
            <a:r>
              <a:rPr lang="en-US" sz="1800" dirty="0"/>
              <a:t>Hairpin the Hwy511 to South Carbide (</a:t>
            </a:r>
            <a:r>
              <a:rPr lang="en-US" sz="1800" dirty="0" err="1"/>
              <a:t>Chalybe</a:t>
            </a:r>
            <a:r>
              <a:rPr lang="en-US" sz="1800" dirty="0"/>
              <a:t>)138 kV line into the new </a:t>
            </a:r>
            <a:r>
              <a:rPr lang="en-US" sz="1800" dirty="0" err="1"/>
              <a:t>Portsouth</a:t>
            </a:r>
            <a:r>
              <a:rPr lang="en-US" sz="1800" dirty="0"/>
              <a:t> switching station.   </a:t>
            </a:r>
          </a:p>
          <a:p>
            <a:pPr marL="742950" lvl="1" indent="-285750"/>
            <a:r>
              <a:rPr lang="en-US" sz="1800" dirty="0"/>
              <a:t>Hairpin the 138 kV </a:t>
            </a:r>
            <a:r>
              <a:rPr lang="en-US" sz="1800" dirty="0" err="1"/>
              <a:t>Waterport</a:t>
            </a:r>
            <a:r>
              <a:rPr lang="en-US" sz="1800" dirty="0"/>
              <a:t> to Southmost into the new 138 kV </a:t>
            </a:r>
            <a:r>
              <a:rPr lang="en-US" sz="1800" dirty="0" err="1"/>
              <a:t>Portsouth</a:t>
            </a:r>
            <a:r>
              <a:rPr lang="en-US" sz="1800" dirty="0"/>
              <a:t> switching station.</a:t>
            </a:r>
          </a:p>
          <a:p>
            <a:pPr marL="742950" lvl="1" indent="-285750"/>
            <a:r>
              <a:rPr lang="en-US" sz="1800" dirty="0"/>
              <a:t>Construct a new 138kV Boca Chica station with six terminals to accommodate transmission line and transformer terminals.</a:t>
            </a:r>
          </a:p>
          <a:p>
            <a:pPr marL="742950" lvl="1" indent="-285750"/>
            <a:r>
              <a:rPr lang="en-US" sz="1800" dirty="0"/>
              <a:t>Construct a new ~19-mile 138 kV double circuit line with 2000 Ampere rating (485 MVA) to connect the </a:t>
            </a:r>
            <a:r>
              <a:rPr lang="en-US" sz="1800" dirty="0" err="1"/>
              <a:t>Portsouth</a:t>
            </a:r>
            <a:r>
              <a:rPr lang="en-US" sz="1800" dirty="0"/>
              <a:t> switching station to the Boca Chica station.</a:t>
            </a:r>
          </a:p>
          <a:p>
            <a:pPr marL="742950" lvl="1" indent="-285750"/>
            <a:r>
              <a:rPr lang="en-US" sz="1800" dirty="0"/>
              <a:t>Rebuild the South Carbide (</a:t>
            </a:r>
            <a:r>
              <a:rPr lang="en-US" sz="1800" dirty="0" err="1"/>
              <a:t>Chalybe</a:t>
            </a:r>
            <a:r>
              <a:rPr lang="en-US" sz="1800" dirty="0"/>
              <a:t>) – </a:t>
            </a:r>
            <a:r>
              <a:rPr lang="en-US" sz="1800" dirty="0" err="1"/>
              <a:t>Portsouth</a:t>
            </a:r>
            <a:r>
              <a:rPr lang="en-US" sz="1800" dirty="0"/>
              <a:t> – Hwy511 138 kV line section with a minimum 2000 Ampere rating (485 MVA). </a:t>
            </a:r>
          </a:p>
          <a:p>
            <a:pPr marL="742950" lvl="1" indent="-28575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DA7FE-886A-7B68-EEBA-5DFEC5F41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"/>
          <a:stretch>
            <a:fillRect/>
          </a:stretch>
        </p:blipFill>
        <p:spPr bwMode="auto">
          <a:xfrm>
            <a:off x="5226834" y="2239347"/>
            <a:ext cx="6520407" cy="347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970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5440</TotalTime>
  <Words>1967</Words>
  <Application>Microsoft Office PowerPoint</Application>
  <PresentationFormat>Widescreen</PresentationFormat>
  <Paragraphs>213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Office Theme</vt:lpstr>
      <vt:lpstr>1_Custom Design</vt:lpstr>
      <vt:lpstr>Custom Design</vt:lpstr>
      <vt:lpstr>STEC Southeast Brownsville Load Project  (25RPG039)</vt:lpstr>
      <vt:lpstr>Project Overview</vt:lpstr>
      <vt:lpstr>Project Overview</vt:lpstr>
      <vt:lpstr>Project Overview</vt:lpstr>
      <vt:lpstr>PowerPoint Presentation</vt:lpstr>
      <vt:lpstr>Study Methodology Overview</vt:lpstr>
      <vt:lpstr>Study Results Summary</vt:lpstr>
      <vt:lpstr>Option 1 – Portsouth 138kV source</vt:lpstr>
      <vt:lpstr>Option 2 – Hairpin of the 138kV Waterport –  Southmost into Portsouth 138kV station</vt:lpstr>
      <vt:lpstr>Option 3 – Southmost 138kV Source</vt:lpstr>
      <vt:lpstr>Option 4 – Portsouth &amp; Pompano 138 kV  Sources</vt:lpstr>
      <vt:lpstr>Option Performance Evaluation</vt:lpstr>
      <vt:lpstr>Option Performance Summary</vt:lpstr>
      <vt:lpstr>Stability Assessment – Option 2</vt:lpstr>
      <vt:lpstr>Short Circuit &amp; SSR Assessment – Option 2</vt:lpstr>
      <vt:lpstr>Summary and Recommendation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Rio Medina Project</dc:title>
  <dc:creator>Long Tran</dc:creator>
  <cp:lastModifiedBy>Long Tran</cp:lastModifiedBy>
  <cp:revision>108</cp:revision>
  <cp:lastPrinted>2025-07-25T21:57:21Z</cp:lastPrinted>
  <dcterms:created xsi:type="dcterms:W3CDTF">2023-10-06T14:12:27Z</dcterms:created>
  <dcterms:modified xsi:type="dcterms:W3CDTF">2026-01-15T22:25:57Z</dcterms:modified>
</cp:coreProperties>
</file>