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3" r:id="rId4"/>
    <p:sldMasterId id="2147483663" r:id="rId5"/>
    <p:sldMasterId id="2147483739" r:id="rId6"/>
  </p:sldMasterIdLst>
  <p:notesMasterIdLst>
    <p:notesMasterId r:id="rId13"/>
  </p:notesMasterIdLst>
  <p:handoutMasterIdLst>
    <p:handoutMasterId r:id="rId14"/>
  </p:handoutMasterIdLst>
  <p:sldIdLst>
    <p:sldId id="542" r:id="rId7"/>
    <p:sldId id="2066" r:id="rId8"/>
    <p:sldId id="269" r:id="rId9"/>
    <p:sldId id="2116" r:id="rId10"/>
    <p:sldId id="2070" r:id="rId11"/>
    <p:sldId id="258" r:id="rId12"/>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8C6208-2ED8-0DBA-D4EA-668BF988B5EA}" name="Finke, Sidne" initials="SF" userId="S::Sidne.Finke@ercot.com::fd408435-a2ae-46de-8f42-c0e2a48ca324" providerId="AD"/>
  <p188:author id="{AD4BD20C-7DFF-6A56-49FA-1BA0E8D0B93F}" name="Fernandes, Jenifer" initials="FJ" userId="S::jenifer.fernandes@ercot.com::d998cad5-462f-4faa-8778-b3b2889d98ea" providerId="AD"/>
  <p188:author id="{84C9427A-B958-B9D6-C0A7-62F326A55F14}" name="Devadhas Mohanadhas, Thinesh" initials="TD" userId="S::Thinesh.DevadhasMohanadhas@ercot.com::2f0ed357-6932-4a1b-b030-bd45cae3e55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C7"/>
    <a:srgbClr val="F5CBA6"/>
    <a:srgbClr val="789DB4"/>
    <a:srgbClr val="366183"/>
    <a:srgbClr val="E26800"/>
    <a:srgbClr val="025763"/>
    <a:srgbClr val="208B9D"/>
    <a:srgbClr val="9E170D"/>
    <a:srgbClr val="043E3F"/>
    <a:srgbClr val="3DBE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84" autoAdjust="0"/>
    <p:restoredTop sz="90958" autoAdjust="0"/>
  </p:normalViewPr>
  <p:slideViewPr>
    <p:cSldViewPr showGuides="1">
      <p:cViewPr varScale="1">
        <p:scale>
          <a:sx n="92" d="100"/>
          <a:sy n="92" d="100"/>
        </p:scale>
        <p:origin x="2472" y="306"/>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2202"/>
    </p:cViewPr>
  </p:sorterViewPr>
  <p:notesViewPr>
    <p:cSldViewPr showGuides="1">
      <p:cViewPr varScale="1">
        <p:scale>
          <a:sx n="61" d="100"/>
          <a:sy n="61" d="100"/>
        </p:scale>
        <p:origin x="2285"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4.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dirty="0"/>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dirty="0"/>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dirty="0"/>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27466" cy="466087"/>
          </a:xfrm>
          <a:prstGeom prst="rect">
            <a:avLst/>
          </a:prstGeom>
        </p:spPr>
        <p:txBody>
          <a:bodyPr vert="horz" lIns="91221" tIns="45610" rIns="91221" bIns="45610" rtlCol="0"/>
          <a:lstStyle>
            <a:lvl1pPr algn="l">
              <a:defRPr sz="1200"/>
            </a:lvl1pPr>
          </a:lstStyle>
          <a:p>
            <a:endParaRPr lang="en-US" dirty="0"/>
          </a:p>
        </p:txBody>
      </p:sp>
      <p:sp>
        <p:nvSpPr>
          <p:cNvPr id="3" name="Date Placeholder 2"/>
          <p:cNvSpPr>
            <a:spLocks noGrp="1"/>
          </p:cNvSpPr>
          <p:nvPr>
            <p:ph type="dt" sz="quarter" idx="1"/>
          </p:nvPr>
        </p:nvSpPr>
        <p:spPr>
          <a:xfrm>
            <a:off x="3955953" y="1"/>
            <a:ext cx="3027466" cy="466087"/>
          </a:xfrm>
          <a:prstGeom prst="rect">
            <a:avLst/>
          </a:prstGeom>
        </p:spPr>
        <p:txBody>
          <a:bodyPr vert="horz" lIns="91221" tIns="45610" rIns="91221" bIns="45610" rtlCol="0"/>
          <a:lstStyle>
            <a:lvl1pPr algn="r">
              <a:defRPr sz="1200"/>
            </a:lvl1pPr>
          </a:lstStyle>
          <a:p>
            <a:fld id="{F750BF31-E9A8-4E88-81E7-44C5092290FC}" type="datetimeFigureOut">
              <a:rPr lang="en-US" smtClean="0"/>
              <a:t>1/13/2026</a:t>
            </a:fld>
            <a:endParaRPr lang="en-US" dirty="0"/>
          </a:p>
        </p:txBody>
      </p:sp>
      <p:sp>
        <p:nvSpPr>
          <p:cNvPr id="4" name="Footer Placeholder 3"/>
          <p:cNvSpPr>
            <a:spLocks noGrp="1"/>
          </p:cNvSpPr>
          <p:nvPr>
            <p:ph type="ftr" sz="quarter" idx="2"/>
          </p:nvPr>
        </p:nvSpPr>
        <p:spPr>
          <a:xfrm>
            <a:off x="1" y="8817613"/>
            <a:ext cx="3027466" cy="466087"/>
          </a:xfrm>
          <a:prstGeom prst="rect">
            <a:avLst/>
          </a:prstGeom>
        </p:spPr>
        <p:txBody>
          <a:bodyPr vert="horz" lIns="91221" tIns="45610" rIns="91221" bIns="4561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5953" y="8817613"/>
            <a:ext cx="3027466" cy="466087"/>
          </a:xfrm>
          <a:prstGeom prst="rect">
            <a:avLst/>
          </a:prstGeom>
        </p:spPr>
        <p:txBody>
          <a:bodyPr vert="horz" lIns="91221" tIns="45610" rIns="91221" bIns="4561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3" tIns="46477" rIns="92953" bIns="46477" rtlCol="0"/>
          <a:lstStyle>
            <a:lvl1pPr algn="l">
              <a:defRPr sz="1200"/>
            </a:lvl1pPr>
          </a:lstStyle>
          <a:p>
            <a:endParaRPr lang="en-US" dirty="0"/>
          </a:p>
        </p:txBody>
      </p:sp>
      <p:sp>
        <p:nvSpPr>
          <p:cNvPr id="3" name="Date Placeholder 2"/>
          <p:cNvSpPr>
            <a:spLocks noGrp="1"/>
          </p:cNvSpPr>
          <p:nvPr>
            <p:ph type="dt" idx="1"/>
          </p:nvPr>
        </p:nvSpPr>
        <p:spPr>
          <a:xfrm>
            <a:off x="3956551" y="0"/>
            <a:ext cx="3026833" cy="464185"/>
          </a:xfrm>
          <a:prstGeom prst="rect">
            <a:avLst/>
          </a:prstGeom>
        </p:spPr>
        <p:txBody>
          <a:bodyPr vert="horz" lIns="92953" tIns="46477" rIns="92953" bIns="46477" rtlCol="0"/>
          <a:lstStyle>
            <a:lvl1pPr algn="r">
              <a:defRPr sz="1200"/>
            </a:lvl1pPr>
          </a:lstStyle>
          <a:p>
            <a:fld id="{67EFB637-CCC9-4803-8851-F6915048CBB4}" type="datetimeFigureOut">
              <a:rPr lang="en-US" smtClean="0"/>
              <a:t>1/12/2026</a:t>
            </a:fld>
            <a:endParaRPr lang="en-US" dirty="0"/>
          </a:p>
        </p:txBody>
      </p:sp>
      <p:sp>
        <p:nvSpPr>
          <p:cNvPr id="4" name="Slide Image Placeholder 3"/>
          <p:cNvSpPr>
            <a:spLocks noGrp="1" noRot="1" noChangeAspect="1"/>
          </p:cNvSpPr>
          <p:nvPr>
            <p:ph type="sldImg" idx="2"/>
          </p:nvPr>
        </p:nvSpPr>
        <p:spPr>
          <a:xfrm>
            <a:off x="1171575" y="695325"/>
            <a:ext cx="4641850" cy="3481388"/>
          </a:xfrm>
          <a:prstGeom prst="rect">
            <a:avLst/>
          </a:prstGeom>
          <a:noFill/>
          <a:ln w="12700">
            <a:solidFill>
              <a:prstClr val="black"/>
            </a:solidFill>
          </a:ln>
        </p:spPr>
        <p:txBody>
          <a:bodyPr vert="horz" lIns="92953" tIns="46477" rIns="92953" bIns="46477" rtlCol="0" anchor="ctr"/>
          <a:lstStyle/>
          <a:p>
            <a:endParaRPr lang="en-US" dirty="0"/>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3" tIns="46477" rIns="92953" bIns="4647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7904"/>
            <a:ext cx="3026833" cy="464185"/>
          </a:xfrm>
          <a:prstGeom prst="rect">
            <a:avLst/>
          </a:prstGeom>
        </p:spPr>
        <p:txBody>
          <a:bodyPr vert="horz" lIns="92953" tIns="46477" rIns="92953" bIns="4647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1" y="8817904"/>
            <a:ext cx="3026833" cy="464185"/>
          </a:xfrm>
          <a:prstGeom prst="rect">
            <a:avLst/>
          </a:prstGeom>
        </p:spPr>
        <p:txBody>
          <a:bodyPr vert="horz" lIns="92953" tIns="46477" rIns="92953" bIns="46477"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1</a:t>
            </a:fld>
            <a:endParaRPr lang="en-US" dirty="0"/>
          </a:p>
        </p:txBody>
      </p:sp>
    </p:spTree>
    <p:extLst>
      <p:ext uri="{BB962C8B-B14F-4D97-AF65-F5344CB8AC3E}">
        <p14:creationId xmlns:p14="http://schemas.microsoft.com/office/powerpoint/2010/main" val="2576094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https://www.ercot.com/calendar/04162020-RTF-Meeting-by-WebEx</a:t>
            </a:r>
          </a:p>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2429221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https://view.officeapps.live.com/op/view.aspx?src=https%3A%2F%2Fwww.ercot.com%2Ffiles%2Fdocs%2F2020%2F04%2F16%2FRTF5_Proposed_Revisions_to_Generation_Framework_v4.pptx&amp;wdOrigin=BROWSELINK</a:t>
            </a:r>
          </a:p>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27797583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262F1-2FC5-D94C-54DB-EACC5DEAA8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B6CABC-D8E1-0680-3B11-342B4AD944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50A852-1E37-45AD-CFD3-B27B2C6D00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85BA3A-47C7-FE17-C050-AAAB517F1158}"/>
              </a:ext>
            </a:extLst>
          </p:cNvPr>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9321715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5</a:t>
            </a:fld>
            <a:endParaRPr lang="en-US" dirty="0"/>
          </a:p>
        </p:txBody>
      </p:sp>
    </p:spTree>
    <p:extLst>
      <p:ext uri="{BB962C8B-B14F-4D97-AF65-F5344CB8AC3E}">
        <p14:creationId xmlns:p14="http://schemas.microsoft.com/office/powerpoint/2010/main" val="34528813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6</a:t>
            </a:fld>
            <a:endParaRPr lang="en-US" dirty="0"/>
          </a:p>
        </p:txBody>
      </p:sp>
    </p:spTree>
    <p:extLst>
      <p:ext uri="{BB962C8B-B14F-4D97-AF65-F5344CB8AC3E}">
        <p14:creationId xmlns:p14="http://schemas.microsoft.com/office/powerpoint/2010/main" val="2113790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Aqu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304800" y="762000"/>
            <a:ext cx="8534400" cy="31242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304800" y="4053683"/>
            <a:ext cx="8534400" cy="2042317"/>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793820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2" name="Content Placeholder 2">
            <a:extLst>
              <a:ext uri="{FF2B5EF4-FFF2-40B4-BE49-F238E27FC236}">
                <a16:creationId xmlns:a16="http://schemas.microsoft.com/office/drawing/2014/main" id="{8650E65A-77F2-BD31-7884-036E0E1C7699}"/>
              </a:ext>
            </a:extLst>
          </p:cNvPr>
          <p:cNvSpPr>
            <a:spLocks noGrp="1"/>
          </p:cNvSpPr>
          <p:nvPr>
            <p:ph idx="10"/>
          </p:nvPr>
        </p:nvSpPr>
        <p:spPr>
          <a:xfrm>
            <a:off x="304800" y="4038600"/>
            <a:ext cx="8340436" cy="2057399"/>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23" name="Content Placeholder 2">
            <a:extLst>
              <a:ext uri="{FF2B5EF4-FFF2-40B4-BE49-F238E27FC236}">
                <a16:creationId xmlns:a16="http://schemas.microsoft.com/office/drawing/2014/main" id="{307E5F9A-4C8E-B655-9F97-B41B055E27A3}"/>
              </a:ext>
            </a:extLst>
          </p:cNvPr>
          <p:cNvSpPr>
            <a:spLocks noGrp="1"/>
          </p:cNvSpPr>
          <p:nvPr>
            <p:ph idx="12"/>
          </p:nvPr>
        </p:nvSpPr>
        <p:spPr>
          <a:xfrm>
            <a:off x="304800" y="1219201"/>
            <a:ext cx="8305800" cy="2042317"/>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8510886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5626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0" name="Footer Placeholder 4">
            <a:extLst>
              <a:ext uri="{FF2B5EF4-FFF2-40B4-BE49-F238E27FC236}">
                <a16:creationId xmlns:a16="http://schemas.microsoft.com/office/drawing/2014/main" id="{D41AE20F-67AB-7F58-E5C0-B80B60EB4F25}"/>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1" name="Slide Number Placeholder 5">
            <a:extLst>
              <a:ext uri="{FF2B5EF4-FFF2-40B4-BE49-F238E27FC236}">
                <a16:creationId xmlns:a16="http://schemas.microsoft.com/office/drawing/2014/main" id="{BB40FEBA-A659-D520-0764-206779E237E9}"/>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1C8B81A-95BD-E991-9B9F-3E9298BDDD8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EBD1C03C-3DF7-A3DE-6887-F11B8EF5149C}"/>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BFB76CBF-9431-A50C-08E3-E8EE4F23614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E0BA04B7-EE99-D736-11AC-D183C0DF7ACD}"/>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1">
                <a:solidFill>
                  <a:schemeClr val="tx2"/>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2" name="Content Placeholder 2">
            <a:extLst>
              <a:ext uri="{FF2B5EF4-FFF2-40B4-BE49-F238E27FC236}">
                <a16:creationId xmlns:a16="http://schemas.microsoft.com/office/drawing/2014/main" id="{3A5A8A3F-3706-273B-1AFB-760A102730E0}"/>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4" name="Footer Placeholder 4">
            <a:extLst>
              <a:ext uri="{FF2B5EF4-FFF2-40B4-BE49-F238E27FC236}">
                <a16:creationId xmlns:a16="http://schemas.microsoft.com/office/drawing/2014/main" id="{DB59DB38-0284-35BB-FCF2-EAA64B408BD8}"/>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5" name="Slide Number Placeholder 5">
            <a:extLst>
              <a:ext uri="{FF2B5EF4-FFF2-40B4-BE49-F238E27FC236}">
                <a16:creationId xmlns:a16="http://schemas.microsoft.com/office/drawing/2014/main" id="{9556402B-DC9D-8431-8023-AD3352280539}"/>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047984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3DA0FCEA-D36B-8171-D6EF-668CFAA3362D}"/>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1" name="Slide Number Placeholder 5">
            <a:extLst>
              <a:ext uri="{FF2B5EF4-FFF2-40B4-BE49-F238E27FC236}">
                <a16:creationId xmlns:a16="http://schemas.microsoft.com/office/drawing/2014/main" id="{2435EFE1-64FF-A596-7050-A720211A5B2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Content Placeholder 2">
            <a:extLst>
              <a:ext uri="{FF2B5EF4-FFF2-40B4-BE49-F238E27FC236}">
                <a16:creationId xmlns:a16="http://schemas.microsoft.com/office/drawing/2014/main" id="{67029BC0-04FA-F2B5-5399-0E40A64D3564}"/>
              </a:ext>
            </a:extLst>
          </p:cNvPr>
          <p:cNvSpPr>
            <a:spLocks noGrp="1"/>
          </p:cNvSpPr>
          <p:nvPr>
            <p:ph idx="10"/>
          </p:nvPr>
        </p:nvSpPr>
        <p:spPr>
          <a:xfrm>
            <a:off x="5486400" y="838199"/>
            <a:ext cx="3352800" cy="5410201"/>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643291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CEE2A56D-1F8F-6D34-5142-3AFE504C04F2}"/>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3" name="Slide Number Placeholder 5">
            <a:extLst>
              <a:ext uri="{FF2B5EF4-FFF2-40B4-BE49-F238E27FC236}">
                <a16:creationId xmlns:a16="http://schemas.microsoft.com/office/drawing/2014/main" id="{19A953EB-673D-F477-0F68-19BB3308497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accent2"/>
                </a:solidFill>
              </a:defRPr>
            </a:lvl2pPr>
            <a:lvl3pPr>
              <a:defRPr sz="1600">
                <a:solidFill>
                  <a:schemeClr val="accent2"/>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Tree>
    <p:extLst>
      <p:ext uri="{BB962C8B-B14F-4D97-AF65-F5344CB8AC3E}">
        <p14:creationId xmlns:p14="http://schemas.microsoft.com/office/powerpoint/2010/main" val="26930293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solidFill>
                  <a:prstClr val="black">
                    <a:tint val="75000"/>
                  </a:prstClr>
                </a:solidFill>
              </a:rPr>
              <a:t>Footer text goes here.</a:t>
            </a:r>
            <a:endParaRPr lang="en-US" dirty="0">
              <a:solidFill>
                <a:prstClr val="black">
                  <a:tint val="75000"/>
                </a:prstClr>
              </a:solidFill>
            </a:endParaRPr>
          </a:p>
        </p:txBody>
      </p:sp>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endParaRPr lang="en-US" dirty="0"/>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Slide Number Placeholder 5">
            <a:extLst>
              <a:ext uri="{FF2B5EF4-FFF2-40B4-BE49-F238E27FC236}">
                <a16:creationId xmlns:a16="http://schemas.microsoft.com/office/drawing/2014/main" id="{4EF78B07-4E0F-444F-3584-E6AC1A3DDB02}"/>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58940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solidFill>
                  <a:prstClr val="black">
                    <a:tint val="75000"/>
                  </a:prstClr>
                </a:solidFill>
              </a:rPr>
              <a:t>Footer text goes here.</a:t>
            </a:r>
            <a:endParaRPr lang="en-US" dirty="0">
              <a:solidFill>
                <a:prstClr val="black">
                  <a:tint val="75000"/>
                </a:prstClr>
              </a:solidFill>
            </a:endParaRP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Slide Number Placeholder 5">
            <a:extLst>
              <a:ext uri="{FF2B5EF4-FFF2-40B4-BE49-F238E27FC236}">
                <a16:creationId xmlns:a16="http://schemas.microsoft.com/office/drawing/2014/main" id="{E8A51F0A-9475-9DAE-242E-33E187825E2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 name="Content Placeholder 4">
            <a:extLst>
              <a:ext uri="{FF2B5EF4-FFF2-40B4-BE49-F238E27FC236}">
                <a16:creationId xmlns:a16="http://schemas.microsoft.com/office/drawing/2014/main" id="{2EE9DFC8-B2E5-E793-2150-517381008A73}"/>
              </a:ext>
            </a:extLst>
          </p:cNvPr>
          <p:cNvSpPr>
            <a:spLocks noGrp="1"/>
          </p:cNvSpPr>
          <p:nvPr>
            <p:ph sz="half" idx="1"/>
          </p:nvPr>
        </p:nvSpPr>
        <p:spPr>
          <a:xfrm>
            <a:off x="304800"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12" name="Content Placeholder 4">
            <a:extLst>
              <a:ext uri="{FF2B5EF4-FFF2-40B4-BE49-F238E27FC236}">
                <a16:creationId xmlns:a16="http://schemas.microsoft.com/office/drawing/2014/main" id="{378E2229-F384-0D03-A606-DDA1EF9C1598}"/>
              </a:ext>
            </a:extLst>
          </p:cNvPr>
          <p:cNvSpPr>
            <a:spLocks noGrp="1"/>
          </p:cNvSpPr>
          <p:nvPr>
            <p:ph sz="half" idx="11"/>
          </p:nvPr>
        </p:nvSpPr>
        <p:spPr>
          <a:xfrm>
            <a:off x="3169229"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13" name="Content Placeholder 4">
            <a:extLst>
              <a:ext uri="{FF2B5EF4-FFF2-40B4-BE49-F238E27FC236}">
                <a16:creationId xmlns:a16="http://schemas.microsoft.com/office/drawing/2014/main" id="{A025B271-82B7-1F6E-F1D4-5CDE1CA26D69}"/>
              </a:ext>
            </a:extLst>
          </p:cNvPr>
          <p:cNvSpPr>
            <a:spLocks noGrp="1"/>
          </p:cNvSpPr>
          <p:nvPr>
            <p:ph sz="half" idx="12"/>
          </p:nvPr>
        </p:nvSpPr>
        <p:spPr>
          <a:xfrm>
            <a:off x="6026729"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Tree>
    <p:extLst>
      <p:ext uri="{BB962C8B-B14F-4D97-AF65-F5344CB8AC3E}">
        <p14:creationId xmlns:p14="http://schemas.microsoft.com/office/powerpoint/2010/main" val="39630262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solidFill>
                  <a:prstClr val="black">
                    <a:tint val="75000"/>
                  </a:prstClr>
                </a:solidFill>
              </a:rPr>
              <a:t>Footer text goes here.</a:t>
            </a:r>
            <a:endParaRPr lang="en-US" dirty="0">
              <a:solidFill>
                <a:prstClr val="black">
                  <a:tint val="75000"/>
                </a:prstClr>
              </a:solidFill>
            </a:endParaRP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endParaRPr lang="en-US" dirty="0"/>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endParaRPr lang="en-US" dirty="0"/>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endParaRPr lang="en-US" dirty="0"/>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endParaRPr lang="en-US" dirty="0"/>
          </a:p>
        </p:txBody>
      </p:sp>
      <p:sp>
        <p:nvSpPr>
          <p:cNvPr id="27" name="Slide Number Placeholder 5">
            <a:extLst>
              <a:ext uri="{FF2B5EF4-FFF2-40B4-BE49-F238E27FC236}">
                <a16:creationId xmlns:a16="http://schemas.microsoft.com/office/drawing/2014/main" id="{3C43E465-E8F7-518D-DB0A-14D6D410852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963796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solidFill>
                  <a:prstClr val="black">
                    <a:tint val="75000"/>
                  </a:prstClr>
                </a:solidFill>
              </a:rPr>
              <a:t>Footer text goes here.</a:t>
            </a:r>
          </a:p>
        </p:txBody>
      </p:sp>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11" name="Slide Number Placeholder 5">
            <a:extLst>
              <a:ext uri="{FF2B5EF4-FFF2-40B4-BE49-F238E27FC236}">
                <a16:creationId xmlns:a16="http://schemas.microsoft.com/office/drawing/2014/main" id="{7E1BA5E2-F942-F1C0-42B8-24244D128FAF}"/>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114386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Footer Placeholder 4"/>
          <p:cNvSpPr>
            <a:spLocks noGrp="1"/>
          </p:cNvSpPr>
          <p:nvPr>
            <p:ph type="ftr" sz="quarter" idx="11"/>
          </p:nvPr>
        </p:nvSpPr>
        <p:spPr/>
        <p:txBody>
          <a:body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FBA199AC-D2A1-091A-DA81-F6D6886C50B2}"/>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8283166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1/12/2026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2084043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B84D1CB6-92C2-F892-BEE2-D7DE748ACA7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70626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35F2-47C7-E5B0-DC5D-8BCFB402691F}"/>
              </a:ext>
            </a:extLst>
          </p:cNvPr>
          <p:cNvSpPr>
            <a:spLocks noGrp="1"/>
          </p:cNvSpPr>
          <p:nvPr>
            <p:ph type="ctrTitle"/>
          </p:nvPr>
        </p:nvSpPr>
        <p:spPr>
          <a:xfrm>
            <a:off x="1295400" y="2206629"/>
            <a:ext cx="7391400" cy="1470025"/>
          </a:xfrm>
          <a:prstGeom prst="rect">
            <a:avLst/>
          </a:prstGeom>
        </p:spPr>
        <p:txBody>
          <a:bodyPr/>
          <a:lstStyle>
            <a:lvl1pPr algn="ctr">
              <a:defRPr b="1">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0375FD51-383E-7023-CF18-A1096F0F2773}"/>
              </a:ext>
            </a:extLst>
          </p:cNvPr>
          <p:cNvSpPr>
            <a:spLocks noGrp="1"/>
          </p:cNvSpPr>
          <p:nvPr>
            <p:ph type="subTitle" idx="1"/>
          </p:nvPr>
        </p:nvSpPr>
        <p:spPr>
          <a:xfrm>
            <a:off x="2228241" y="3962400"/>
            <a:ext cx="554416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Slide Number Placeholder 5">
            <a:extLst>
              <a:ext uri="{FF2B5EF4-FFF2-40B4-BE49-F238E27FC236}">
                <a16:creationId xmlns:a16="http://schemas.microsoft.com/office/drawing/2014/main" id="{9D3E071B-3191-735B-1E53-53195D771F0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6201053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Gray Title)">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F5775D9C-A163-0AE2-B1A6-0B1992510CDD}"/>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Content Placeholder 2">
            <a:extLst>
              <a:ext uri="{FF2B5EF4-FFF2-40B4-BE49-F238E27FC236}">
                <a16:creationId xmlns:a16="http://schemas.microsoft.com/office/drawing/2014/main" id="{D17EF50F-9FD6-D876-630B-1BB9772EDA08}"/>
              </a:ext>
            </a:extLst>
          </p:cNvPr>
          <p:cNvSpPr>
            <a:spLocks noGrp="1"/>
          </p:cNvSpPr>
          <p:nvPr>
            <p:ph idx="1"/>
          </p:nvPr>
        </p:nvSpPr>
        <p:spPr>
          <a:xfrm>
            <a:off x="914400" y="0"/>
            <a:ext cx="7620002"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20107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2 (Blue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914400" y="0"/>
            <a:ext cx="7620002"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ECA9812F-1971-A6EB-3683-540A757044A4}"/>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42913838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858000"/>
          </a:xfrm>
          <a:prstGeom prst="rect">
            <a:avLst/>
          </a:prstGeom>
          <a:solidFill>
            <a:srgbClr val="E6EBF0"/>
          </a:solidFill>
        </p:spPr>
        <p:txBody>
          <a:bodyPr lIns="274320" tIns="960120" rIns="274320" bIns="7315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3" name="Slide Number Placeholder 5">
            <a:extLst>
              <a:ext uri="{FF2B5EF4-FFF2-40B4-BE49-F238E27FC236}">
                <a16:creationId xmlns:a16="http://schemas.microsoft.com/office/drawing/2014/main" id="{953FC956-A879-5B22-35BA-D236C87FBE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E6A410FC-F79C-D1EE-BC59-B3D7D49806A6}"/>
              </a:ext>
            </a:extLst>
          </p:cNvPr>
          <p:cNvSpPr>
            <a:spLocks noGrp="1"/>
          </p:cNvSpPr>
          <p:nvPr>
            <p:ph idx="1"/>
          </p:nvPr>
        </p:nvSpPr>
        <p:spPr>
          <a:xfrm>
            <a:off x="914400" y="0"/>
            <a:ext cx="4572000"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81436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858000"/>
          </a:xfrm>
          <a:prstGeom prst="rect">
            <a:avLst/>
          </a:prstGeom>
          <a:solidFill>
            <a:srgbClr val="E6EBF0"/>
          </a:solidFill>
        </p:spPr>
        <p:txBody>
          <a:bodyPr lIns="274320" tIns="960120" rIns="274320" bIns="7315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3" name="Slide Number Placeholder 5">
            <a:extLst>
              <a:ext uri="{FF2B5EF4-FFF2-40B4-BE49-F238E27FC236}">
                <a16:creationId xmlns:a16="http://schemas.microsoft.com/office/drawing/2014/main" id="{7A8D8C4E-4BE2-888F-3F85-54FC3D912AF8}"/>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173ABB5D-9742-CBF2-15A7-11E66774A8F4}"/>
              </a:ext>
            </a:extLst>
          </p:cNvPr>
          <p:cNvSpPr>
            <a:spLocks noGrp="1"/>
          </p:cNvSpPr>
          <p:nvPr>
            <p:ph idx="1"/>
          </p:nvPr>
        </p:nvSpPr>
        <p:spPr>
          <a:xfrm>
            <a:off x="914400" y="0"/>
            <a:ext cx="4572000"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893247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Caption and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1600200" y="3429000"/>
            <a:ext cx="70104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3" name="Slide Number Placeholder 5">
            <a:extLst>
              <a:ext uri="{FF2B5EF4-FFF2-40B4-BE49-F238E27FC236}">
                <a16:creationId xmlns:a16="http://schemas.microsoft.com/office/drawing/2014/main" id="{B242DC6D-47B2-4BEB-A8AA-8A0002CC16B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4922C3B1-E57B-52E5-9F21-33863CDB213D}"/>
              </a:ext>
            </a:extLst>
          </p:cNvPr>
          <p:cNvSpPr>
            <a:spLocks noGrp="1"/>
          </p:cNvSpPr>
          <p:nvPr>
            <p:ph idx="1"/>
          </p:nvPr>
        </p:nvSpPr>
        <p:spPr>
          <a:xfrm>
            <a:off x="914400" y="0"/>
            <a:ext cx="76962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589977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A3182A6B-DC34-4468-C956-97A4DC5435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F7AFAAF5-F226-6389-E586-DC0463600789}"/>
              </a:ext>
            </a:extLst>
          </p:cNvPr>
          <p:cNvSpPr>
            <a:spLocks noGrp="1"/>
          </p:cNvSpPr>
          <p:nvPr>
            <p:ph idx="10"/>
          </p:nvPr>
        </p:nvSpPr>
        <p:spPr>
          <a:xfrm>
            <a:off x="1600200" y="3429000"/>
            <a:ext cx="70104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D99807EB-47DD-8DF6-305A-C4E5A3D892EB}"/>
              </a:ext>
            </a:extLst>
          </p:cNvPr>
          <p:cNvSpPr>
            <a:spLocks noGrp="1"/>
          </p:cNvSpPr>
          <p:nvPr>
            <p:ph idx="1"/>
          </p:nvPr>
        </p:nvSpPr>
        <p:spPr>
          <a:xfrm>
            <a:off x="914400" y="0"/>
            <a:ext cx="76962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584264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with Caption 3 (Gray 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A431F1-E681-368A-8F5C-DBA97E41C335}"/>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5" name="Content Placeholder 2">
            <a:extLst>
              <a:ext uri="{FF2B5EF4-FFF2-40B4-BE49-F238E27FC236}">
                <a16:creationId xmlns:a16="http://schemas.microsoft.com/office/drawing/2014/main" id="{6AD76CDD-E83E-314F-46D6-468E51433F47}"/>
              </a:ext>
            </a:extLst>
          </p:cNvPr>
          <p:cNvSpPr>
            <a:spLocks noGrp="1"/>
          </p:cNvSpPr>
          <p:nvPr>
            <p:ph idx="10"/>
          </p:nvPr>
        </p:nvSpPr>
        <p:spPr>
          <a:xfrm>
            <a:off x="5105400" y="990601"/>
            <a:ext cx="35052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6" name="Title 1">
            <a:extLst>
              <a:ext uri="{FF2B5EF4-FFF2-40B4-BE49-F238E27FC236}">
                <a16:creationId xmlns:a16="http://schemas.microsoft.com/office/drawing/2014/main" id="{DA4A3320-2AAB-0F80-784F-76D0C98A403E}"/>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dirty="0"/>
              <a:t>Click to edit Master title style</a:t>
            </a:r>
          </a:p>
        </p:txBody>
      </p:sp>
      <p:sp>
        <p:nvSpPr>
          <p:cNvPr id="2" name="Slide Number Placeholder 5">
            <a:extLst>
              <a:ext uri="{FF2B5EF4-FFF2-40B4-BE49-F238E27FC236}">
                <a16:creationId xmlns:a16="http://schemas.microsoft.com/office/drawing/2014/main" id="{B17BDA0E-C1F9-FF52-4A21-937465BDDD7F}"/>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482671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dirty="0"/>
              <a:t>Click to edit Master title style</a:t>
            </a:r>
          </a:p>
        </p:txBody>
      </p:sp>
      <p:sp>
        <p:nvSpPr>
          <p:cNvPr id="5" name="Footer Placeholder 4"/>
          <p:cNvSpPr>
            <a:spLocks noGrp="1"/>
          </p:cNvSpPr>
          <p:nvPr>
            <p:ph type="ftr" sz="quarter" idx="11"/>
          </p:nvPr>
        </p:nvSpPr>
        <p:spPr/>
        <p:txBody>
          <a:bodyPr/>
          <a:lstStyle/>
          <a:p>
            <a:r>
              <a:rPr lang="en-US">
                <a:solidFill>
                  <a:prstClr val="black">
                    <a:tint val="75000"/>
                  </a:prstClr>
                </a:solidFill>
              </a:rPr>
              <a:t>Footer text goes here.</a:t>
            </a:r>
          </a:p>
        </p:txBody>
      </p:sp>
      <p:sp>
        <p:nvSpPr>
          <p:cNvPr id="6" name="Slide Number Placeholder 5">
            <a:extLst>
              <a:ext uri="{FF2B5EF4-FFF2-40B4-BE49-F238E27FC236}">
                <a16:creationId xmlns:a16="http://schemas.microsoft.com/office/drawing/2014/main" id="{F5AF8914-EDD3-FC49-4CAF-D7AFEA0598A5}"/>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58552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ent with Caption 4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B3CF171C-297F-4950-0C7E-D8D375822F5E}"/>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4" name="Content Placeholder 2">
            <a:extLst>
              <a:ext uri="{FF2B5EF4-FFF2-40B4-BE49-F238E27FC236}">
                <a16:creationId xmlns:a16="http://schemas.microsoft.com/office/drawing/2014/main" id="{AEB5CE23-0801-2645-C33A-9F9E19FF4648}"/>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7" name="Content Placeholder 2">
            <a:extLst>
              <a:ext uri="{FF2B5EF4-FFF2-40B4-BE49-F238E27FC236}">
                <a16:creationId xmlns:a16="http://schemas.microsoft.com/office/drawing/2014/main" id="{F8A263E8-3DE1-FE29-FE2A-6585C0D4DCCD}"/>
              </a:ext>
            </a:extLst>
          </p:cNvPr>
          <p:cNvSpPr>
            <a:spLocks noGrp="1"/>
          </p:cNvSpPr>
          <p:nvPr>
            <p:ph idx="10"/>
          </p:nvPr>
        </p:nvSpPr>
        <p:spPr>
          <a:xfrm>
            <a:off x="5105400" y="990601"/>
            <a:ext cx="35052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Title 1">
            <a:extLst>
              <a:ext uri="{FF2B5EF4-FFF2-40B4-BE49-F238E27FC236}">
                <a16:creationId xmlns:a16="http://schemas.microsoft.com/office/drawing/2014/main" id="{9A24D0FB-E176-3A85-94A0-3D5271A740CD}"/>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14909889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tent with Caption 5 (Aqua)">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72699664-72AA-34F1-784C-6E6582F03898}"/>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A106EE49-B184-8DE1-DEB3-C9D706F2784A}"/>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7" name="Content Placeholder 2">
            <a:extLst>
              <a:ext uri="{FF2B5EF4-FFF2-40B4-BE49-F238E27FC236}">
                <a16:creationId xmlns:a16="http://schemas.microsoft.com/office/drawing/2014/main" id="{10830282-F265-20EB-31BA-835917B411D5}"/>
              </a:ext>
            </a:extLst>
          </p:cNvPr>
          <p:cNvSpPr>
            <a:spLocks noGrp="1"/>
          </p:cNvSpPr>
          <p:nvPr>
            <p:ph idx="10"/>
          </p:nvPr>
        </p:nvSpPr>
        <p:spPr>
          <a:xfrm>
            <a:off x="5105400" y="990601"/>
            <a:ext cx="3505200" cy="5410200"/>
          </a:xfrm>
          <a:prstGeom prst="rect">
            <a:avLst/>
          </a:prstGeom>
          <a:solidFill>
            <a:schemeClr val="accent1">
              <a:lumMod val="20000"/>
              <a:lumOff val="80000"/>
            </a:schemeClr>
          </a:solidFill>
          <a:ln w="15875" cap="rnd">
            <a:solidFill>
              <a:schemeClr val="accent1">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Title 1">
            <a:extLst>
              <a:ext uri="{FF2B5EF4-FFF2-40B4-BE49-F238E27FC236}">
                <a16:creationId xmlns:a16="http://schemas.microsoft.com/office/drawing/2014/main" id="{A52C17FD-3EC6-0937-A579-73189B204FC9}"/>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87883853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ntent in Shape with Columns">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C3ED11FE-8556-BDBD-C1A4-1DDF827CEB3F}"/>
              </a:ext>
            </a:extLst>
          </p:cNvPr>
          <p:cNvSpPr>
            <a:spLocks noGrp="1"/>
          </p:cNvSpPr>
          <p:nvPr>
            <p:ph type="body" sz="half" idx="17"/>
          </p:nvPr>
        </p:nvSpPr>
        <p:spPr>
          <a:xfrm>
            <a:off x="1638300" y="1127931"/>
            <a:ext cx="7213840" cy="2628412"/>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2" spcCol="548640">
            <a:spAutoFit/>
          </a:bodyPr>
          <a:lstStyle>
            <a:lvl1pPr marL="0" indent="0">
              <a:buNone/>
              <a:defRPr sz="2000">
                <a:solidFill>
                  <a:schemeClr val="tx1"/>
                </a:solidFill>
              </a:defRPr>
            </a:lvl1pPr>
            <a:lvl2pPr>
              <a:defRPr sz="1800">
                <a:solidFill>
                  <a:schemeClr val="accent2"/>
                </a:solidFill>
              </a:defRPr>
            </a:lvl2pPr>
            <a:lvl3pPr marL="914400" indent="0">
              <a:buNone/>
              <a:defRPr sz="1600">
                <a:solidFill>
                  <a:schemeClr val="accent2"/>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5" name="Text Placeholder 6">
            <a:extLst>
              <a:ext uri="{FF2B5EF4-FFF2-40B4-BE49-F238E27FC236}">
                <a16:creationId xmlns:a16="http://schemas.microsoft.com/office/drawing/2014/main" id="{FB0943CB-AB77-66FC-B5C6-9EF57AD713B2}"/>
              </a:ext>
            </a:extLst>
          </p:cNvPr>
          <p:cNvSpPr>
            <a:spLocks noGrp="1"/>
          </p:cNvSpPr>
          <p:nvPr>
            <p:ph type="body" sz="half" idx="18"/>
          </p:nvPr>
        </p:nvSpPr>
        <p:spPr>
          <a:xfrm>
            <a:off x="1638300" y="3962400"/>
            <a:ext cx="7213840" cy="2268313"/>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274320" tIns="274320" rIns="274320" bIns="274320" numCol="3" spcCol="548640">
            <a:spAutoFit/>
          </a:bodyPr>
          <a:lstStyle>
            <a:lvl1pPr marL="0" indent="0">
              <a:buNone/>
              <a:defRPr sz="1200">
                <a:solidFill>
                  <a:schemeClr val="bg1"/>
                </a:solidFill>
              </a:defRPr>
            </a:lvl1pPr>
            <a:lvl2pPr>
              <a:defRPr sz="1200">
                <a:solidFill>
                  <a:schemeClr val="bg1"/>
                </a:solidFill>
              </a:defRPr>
            </a:lvl2pPr>
            <a:lvl3pPr marL="914400" indent="0">
              <a:buNone/>
              <a:defRPr sz="1200">
                <a:solidFill>
                  <a:schemeClr val="bg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3" name="Slide Number Placeholder 5">
            <a:extLst>
              <a:ext uri="{FF2B5EF4-FFF2-40B4-BE49-F238E27FC236}">
                <a16:creationId xmlns:a16="http://schemas.microsoft.com/office/drawing/2014/main" id="{6FB956A1-A25D-DD57-0C23-A5E2DB94E5D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8" name="Title 1">
            <a:extLst>
              <a:ext uri="{FF2B5EF4-FFF2-40B4-BE49-F238E27FC236}">
                <a16:creationId xmlns:a16="http://schemas.microsoft.com/office/drawing/2014/main" id="{2F52A6F6-BF09-CAD7-9F06-9654C66946F8}"/>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2503180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rgbClr val="5B6770"/>
                </a:solidFill>
              </a:defRPr>
            </a:lvl2pPr>
            <a:lvl3pPr>
              <a:defRPr sz="1600">
                <a:solidFill>
                  <a:srgbClr val="5B6770"/>
                </a:solidFill>
              </a:defRPr>
            </a:lvl3pPr>
            <a:lvl4pPr>
              <a:defRPr sz="1400">
                <a:solidFill>
                  <a:srgbClr val="5B6770"/>
                </a:solidFill>
              </a:defRPr>
            </a:lvl4pPr>
            <a:lvl5pPr>
              <a:defRPr sz="1200">
                <a:solidFill>
                  <a:srgbClr val="5B677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915271C7-351C-6A53-1BD1-4B6987F11FC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931117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464808"/>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0DBED4E2-E7A2-AE66-639C-4EE96FC0655C}"/>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78926B97-2A6D-A2E6-33E5-91F5C2A6F7BE}"/>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183322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51816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464808"/>
          </a:xfrm>
          <a:prstGeom prst="rect">
            <a:avLst/>
          </a:prstGeom>
          <a:solidFill>
            <a:srgbClr val="E6EBF0"/>
          </a:solidFill>
        </p:spPr>
        <p:txBody>
          <a:bodyPr lIns="274320" tIns="1051560" rIns="274320" bIns="7315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9EA07743-71C9-2937-9D4F-786590E1067C}"/>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3" name="Slide Number Placeholder 5">
            <a:extLst>
              <a:ext uri="{FF2B5EF4-FFF2-40B4-BE49-F238E27FC236}">
                <a16:creationId xmlns:a16="http://schemas.microsoft.com/office/drawing/2014/main" id="{FC980251-D77A-C3CE-5889-2579FFB6AC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528313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0D26C4-F0B9-8786-63BA-3230F0D9EE58}"/>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002746A8-CEB7-DA32-2E46-4CD875A53BE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5B6770"/>
              </a:solidFill>
            </a:endParaRPr>
          </a:p>
        </p:txBody>
      </p:sp>
      <p:cxnSp>
        <p:nvCxnSpPr>
          <p:cNvPr id="6" name="Straight Connector 5">
            <a:extLst>
              <a:ext uri="{FF2B5EF4-FFF2-40B4-BE49-F238E27FC236}">
                <a16:creationId xmlns:a16="http://schemas.microsoft.com/office/drawing/2014/main" id="{D81F622A-1E5B-9C1F-4B89-952F231997D8}"/>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8504BE0D-CAFF-A353-053D-04E6FAB5704A}"/>
              </a:ext>
            </a:extLst>
          </p:cNvPr>
          <p:cNvSpPr>
            <a:spLocks noGrp="1"/>
          </p:cNvSpPr>
          <p:nvPr>
            <p:ph idx="1"/>
          </p:nvPr>
        </p:nvSpPr>
        <p:spPr>
          <a:xfrm>
            <a:off x="304800" y="762000"/>
            <a:ext cx="8534400" cy="2514600"/>
          </a:xfrm>
          <a:prstGeom prst="rect">
            <a:avLst/>
          </a:prstGeom>
        </p:spPr>
        <p:txBody>
          <a:bodyPr lIns="274320" tIns="274320" rIns="274320" bIns="36576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1" name="Content Placeholder 2">
            <a:extLst>
              <a:ext uri="{FF2B5EF4-FFF2-40B4-BE49-F238E27FC236}">
                <a16:creationId xmlns:a16="http://schemas.microsoft.com/office/drawing/2014/main" id="{A0A47C1F-9F12-8BE1-EFDD-1FE189FAAD52}"/>
              </a:ext>
            </a:extLst>
          </p:cNvPr>
          <p:cNvSpPr>
            <a:spLocks noGrp="1"/>
          </p:cNvSpPr>
          <p:nvPr>
            <p:ph idx="10"/>
          </p:nvPr>
        </p:nvSpPr>
        <p:spPr>
          <a:xfrm>
            <a:off x="304800" y="34290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3" name="Footer Placeholder 4">
            <a:extLst>
              <a:ext uri="{FF2B5EF4-FFF2-40B4-BE49-F238E27FC236}">
                <a16:creationId xmlns:a16="http://schemas.microsoft.com/office/drawing/2014/main" id="{4BAB97C9-A225-B5FE-3934-62A46DFCC245}"/>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744CFBEC-5C8F-3F37-0431-43415179EE3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131827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304800" y="762000"/>
            <a:ext cx="8534400" cy="40386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304800" y="4800600"/>
            <a:ext cx="8534400" cy="1295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4810681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3" Type="http://schemas.openxmlformats.org/officeDocument/2006/relationships/slideLayout" Target="../slideLayouts/slideLayout4.xml"/><Relationship Id="rId21" Type="http://schemas.openxmlformats.org/officeDocument/2006/relationships/image" Target="../media/image2.png"/><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19" Type="http://schemas.openxmlformats.org/officeDocument/2006/relationships/slideLayout" Target="../slideLayouts/slideLayout20.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theme" Target="../theme/theme3.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9014" y="2876281"/>
            <a:ext cx="2857586" cy="1105445"/>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8534402"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9019630"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7" y="6553200"/>
            <a:ext cx="935921" cy="246221"/>
          </a:xfrm>
          <a:prstGeom prst="rect">
            <a:avLst/>
          </a:prstGeom>
          <a:noFill/>
        </p:spPr>
        <p:txBody>
          <a:bodyPr wrap="square" rtlCol="0">
            <a:spAutoFit/>
          </a:bodyPr>
          <a:lstStyle/>
          <a:p>
            <a:r>
              <a:rPr lang="en-US" sz="1000" b="1" dirty="0">
                <a:solidFill>
                  <a:schemeClr val="tx1"/>
                </a:solidFill>
              </a:rPr>
              <a:t>Public</a:t>
            </a:r>
          </a:p>
        </p:txBody>
      </p:sp>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38" r:id="rId4"/>
    <p:sldLayoutId id="2147483713" r:id="rId5"/>
    <p:sldLayoutId id="2147483714" r:id="rId6"/>
    <p:sldLayoutId id="2147483715" r:id="rId7"/>
    <p:sldLayoutId id="2147483716" r:id="rId8"/>
    <p:sldLayoutId id="2147483755" r:id="rId9"/>
    <p:sldLayoutId id="2147483756" r:id="rId10"/>
    <p:sldLayoutId id="2147483717" r:id="rId11"/>
    <p:sldLayoutId id="2147483718" r:id="rId12"/>
    <p:sldLayoutId id="2147483719" r:id="rId13"/>
    <p:sldLayoutId id="2147483720" r:id="rId14"/>
    <p:sldLayoutId id="2147483666" r:id="rId15"/>
    <p:sldLayoutId id="2147483722" r:id="rId16"/>
    <p:sldLayoutId id="2147483737" r:id="rId17"/>
    <p:sldLayoutId id="2147483721" r:id="rId18"/>
    <p:sldLayoutId id="2147483758" r:id="rId19"/>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p:nvPr userDrawn="1"/>
        </p:nvCxnSpPr>
        <p:spPr>
          <a:xfrm flipH="1">
            <a:off x="914402" y="5"/>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a:cxnSpLocks/>
          </p:cNvCxnSpPr>
          <p:nvPr userDrawn="1"/>
        </p:nvCxnSpPr>
        <p:spPr>
          <a:xfrm flipH="1">
            <a:off x="914400" y="6019800"/>
            <a:ext cx="3" cy="4572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E627B9B1-E043-8DC1-3EC7-0618B8D4608F}"/>
              </a:ext>
            </a:extLst>
          </p:cNvPr>
          <p:cNvSpPr/>
          <p:nvPr userDrawn="1"/>
        </p:nvSpPr>
        <p:spPr>
          <a:xfrm>
            <a:off x="8534402"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3" name="Rectangle 2">
            <a:extLst>
              <a:ext uri="{FF2B5EF4-FFF2-40B4-BE49-F238E27FC236}">
                <a16:creationId xmlns:a16="http://schemas.microsoft.com/office/drawing/2014/main" id="{B60C3A2F-8F20-B658-C764-43B7B4E03C14}"/>
              </a:ext>
            </a:extLst>
          </p:cNvPr>
          <p:cNvSpPr/>
          <p:nvPr userDrawn="1"/>
        </p:nvSpPr>
        <p:spPr>
          <a:xfrm>
            <a:off x="9019630"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4" name="Footer Placeholder 4">
            <a:extLst>
              <a:ext uri="{FF2B5EF4-FFF2-40B4-BE49-F238E27FC236}">
                <a16:creationId xmlns:a16="http://schemas.microsoft.com/office/drawing/2014/main" id="{DEB88D08-DDEE-00ED-73FF-063414CEEA2E}"/>
              </a:ext>
            </a:extLst>
          </p:cNvPr>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cxnSp>
        <p:nvCxnSpPr>
          <p:cNvPr id="5" name="Straight Connector 4">
            <a:extLst>
              <a:ext uri="{FF2B5EF4-FFF2-40B4-BE49-F238E27FC236}">
                <a16:creationId xmlns:a16="http://schemas.microsoft.com/office/drawing/2014/main" id="{8AB031E7-226A-613D-9699-D5B9B138274C}"/>
              </a:ext>
            </a:extLst>
          </p:cNvPr>
          <p:cNvCxnSpPr>
            <a:cxnSpLocks/>
          </p:cNvCxnSpPr>
          <p:nvPr userDrawn="1"/>
        </p:nvCxnSpPr>
        <p:spPr>
          <a:xfrm>
            <a:off x="914402" y="6477005"/>
            <a:ext cx="813815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4A18A6C-1485-2DE6-42D7-00D0F66FEAE0}"/>
              </a:ext>
            </a:extLst>
          </p:cNvPr>
          <p:cNvSpPr txBox="1"/>
          <p:nvPr userDrawn="1"/>
        </p:nvSpPr>
        <p:spPr>
          <a:xfrm>
            <a:off x="838200" y="6553200"/>
            <a:ext cx="935921" cy="246221"/>
          </a:xfrm>
          <a:prstGeom prst="rect">
            <a:avLst/>
          </a:prstGeom>
          <a:noFill/>
        </p:spPr>
        <p:txBody>
          <a:bodyPr wrap="square" rtlCol="0">
            <a:spAutoFit/>
          </a:bodyPr>
          <a:lstStyle/>
          <a:p>
            <a:r>
              <a:rPr lang="en-US" sz="1000" b="1" dirty="0">
                <a:solidFill>
                  <a:schemeClr val="tx1"/>
                </a:solidFill>
              </a:rPr>
              <a:t>Private</a:t>
            </a:r>
          </a:p>
        </p:txBody>
      </p:sp>
    </p:spTree>
    <p:extLst>
      <p:ext uri="{BB962C8B-B14F-4D97-AF65-F5344CB8AC3E}">
        <p14:creationId xmlns:p14="http://schemas.microsoft.com/office/powerpoint/2010/main" val="4111403576"/>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ercot.com/calendar/04162020-RTF-Meeting-by-WebEx"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mailto:Douglas.Fohn@ercot.com"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hyperlink" Target="mailto:Thinesh.Devadhasmohanadhas@ercot.com" TargetMode="External"/></Relationships>
</file>

<file path=ppt/slides/_rels/slide6.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notesSlide" Target="../notesSlides/notesSlide6.xml"/><Relationship Id="rId16" Type="http://schemas.openxmlformats.org/officeDocument/2006/relationships/hyperlink" Target="https://www.ercot.com/mktrules/issues/NPRR1265#summary" TargetMode="External"/><Relationship Id="rId1" Type="http://schemas.openxmlformats.org/officeDocument/2006/relationships/slideLayout" Target="../slideLayouts/slideLayout20.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3733800" y="1752600"/>
            <a:ext cx="5646034" cy="3816429"/>
          </a:xfrm>
          <a:prstGeom prst="rect">
            <a:avLst/>
          </a:prstGeom>
          <a:noFill/>
        </p:spPr>
        <p:txBody>
          <a:bodyPr wrap="square" rtlCol="0">
            <a:spAutoFit/>
          </a:bodyPr>
          <a:lstStyle/>
          <a:p>
            <a:r>
              <a:rPr lang="en-US" sz="2000" b="1" dirty="0"/>
              <a:t>NPRR 1317 Creation of Non-Settled Generator (NSG) and Clarification of the Types, Usage, and Registration of Distributed Generation</a:t>
            </a:r>
            <a:endParaRPr lang="en-US" dirty="0"/>
          </a:p>
          <a:p>
            <a:endParaRPr lang="en-US" i="1" dirty="0"/>
          </a:p>
          <a:p>
            <a:r>
              <a:rPr lang="en-US" i="1" dirty="0"/>
              <a:t>Thinesh Devadhas Mohanadhas / Douglas Fohn</a:t>
            </a:r>
            <a:endParaRPr lang="en-US" dirty="0"/>
          </a:p>
          <a:p>
            <a:endParaRPr lang="en-US" dirty="0"/>
          </a:p>
          <a:p>
            <a:r>
              <a:rPr lang="en-US" dirty="0"/>
              <a:t>ERCOT</a:t>
            </a:r>
          </a:p>
          <a:p>
            <a:endParaRPr lang="en-US" i="1" dirty="0"/>
          </a:p>
          <a:p>
            <a:r>
              <a:rPr lang="en-US" i="1" dirty="0"/>
              <a:t>Protocol Revisions Subcommittee</a:t>
            </a:r>
          </a:p>
          <a:p>
            <a:endParaRPr lang="en-US" i="1" dirty="0"/>
          </a:p>
          <a:p>
            <a:r>
              <a:rPr lang="en-US" i="1" dirty="0"/>
              <a:t>1/14/2026</a:t>
            </a:r>
          </a:p>
          <a:p>
            <a:endParaRPr lang="en-US" dirty="0"/>
          </a:p>
        </p:txBody>
      </p:sp>
    </p:spTree>
    <p:extLst>
      <p:ext uri="{BB962C8B-B14F-4D97-AF65-F5344CB8AC3E}">
        <p14:creationId xmlns:p14="http://schemas.microsoft.com/office/powerpoint/2010/main" val="1850676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A70A6-7A3E-6088-7286-CD0666D079D8}"/>
              </a:ext>
            </a:extLst>
          </p:cNvPr>
          <p:cNvSpPr>
            <a:spLocks noGrp="1"/>
          </p:cNvSpPr>
          <p:nvPr>
            <p:ph type="title"/>
          </p:nvPr>
        </p:nvSpPr>
        <p:spPr>
          <a:xfrm>
            <a:off x="381000" y="243682"/>
            <a:ext cx="8458200" cy="746918"/>
          </a:xfrm>
        </p:spPr>
        <p:txBody>
          <a:bodyPr/>
          <a:lstStyle/>
          <a:p>
            <a:r>
              <a:rPr lang="en-US" sz="2000" dirty="0">
                <a:effectLst/>
                <a:latin typeface="Calibri" panose="020F0502020204030204" pitchFamily="34" charset="0"/>
                <a:ea typeface="Calibri" panose="020F0502020204030204" pitchFamily="34" charset="0"/>
              </a:rPr>
              <a:t>NPRR 1317 Creation of Non-Settled Generator (NSG) and Clarification of the Types, Usage, and Registration of Distributed Generation </a:t>
            </a:r>
          </a:p>
        </p:txBody>
      </p:sp>
      <p:sp>
        <p:nvSpPr>
          <p:cNvPr id="3" name="Slide Number Placeholder 2">
            <a:extLst>
              <a:ext uri="{FF2B5EF4-FFF2-40B4-BE49-F238E27FC236}">
                <a16:creationId xmlns:a16="http://schemas.microsoft.com/office/drawing/2014/main" id="{5C25F527-F35C-89E3-7829-278FF0E9F8B8}"/>
              </a:ext>
            </a:extLst>
          </p:cNvPr>
          <p:cNvSpPr>
            <a:spLocks noGrp="1"/>
          </p:cNvSpPr>
          <p:nvPr>
            <p:ph type="sldNum" sz="quarter" idx="4"/>
          </p:nvPr>
        </p:nvSpPr>
        <p:spPr/>
        <p:txBody>
          <a:bodyPr/>
          <a:lstStyle/>
          <a:p>
            <a:fld id="{1D93BD3E-1E9A-4970-A6F7-E7AC52762E0C}" type="slidenum">
              <a:rPr lang="en-US" smtClean="0"/>
              <a:pPr/>
              <a:t>2</a:t>
            </a:fld>
            <a:endParaRPr lang="en-US" dirty="0"/>
          </a:p>
        </p:txBody>
      </p:sp>
      <p:sp>
        <p:nvSpPr>
          <p:cNvPr id="7" name="TextBox 6">
            <a:extLst>
              <a:ext uri="{FF2B5EF4-FFF2-40B4-BE49-F238E27FC236}">
                <a16:creationId xmlns:a16="http://schemas.microsoft.com/office/drawing/2014/main" id="{6747CA3C-EB16-4D81-FF12-C2827859A43B}"/>
              </a:ext>
            </a:extLst>
          </p:cNvPr>
          <p:cNvSpPr txBox="1"/>
          <p:nvPr/>
        </p:nvSpPr>
        <p:spPr>
          <a:xfrm>
            <a:off x="342900" y="1828800"/>
            <a:ext cx="8458200" cy="1815882"/>
          </a:xfrm>
          <a:prstGeom prst="rect">
            <a:avLst/>
          </a:prstGeom>
          <a:noFill/>
        </p:spPr>
        <p:txBody>
          <a:bodyPr wrap="square">
            <a:spAutoFit/>
          </a:bodyPr>
          <a:lstStyle/>
          <a:p>
            <a:pPr marL="285750" indent="-285750" algn="just">
              <a:buFont typeface="Arial" panose="020B0604020202020204" pitchFamily="34" charset="0"/>
              <a:buChar char="•"/>
            </a:pPr>
            <a:r>
              <a:rPr lang="en-US" sz="1600" dirty="0">
                <a:effectLst/>
                <a:ea typeface="Calibri" panose="020F0502020204030204" pitchFamily="34" charset="0"/>
              </a:rPr>
              <a:t>This NPRR incorporates the Resource Definition Task Force’s (</a:t>
            </a:r>
            <a:r>
              <a:rPr lang="en-US" sz="1600" dirty="0">
                <a:ea typeface="Calibri" panose="020F0502020204030204" pitchFamily="34" charset="0"/>
                <a:hlinkClick r:id="rId3"/>
              </a:rPr>
              <a:t>RTF</a:t>
            </a:r>
            <a:r>
              <a:rPr lang="en-US" sz="1600" dirty="0">
                <a:effectLst/>
                <a:ea typeface="Calibri" panose="020F0502020204030204" pitchFamily="34" charset="0"/>
              </a:rPr>
              <a:t>’s) RTF-5 defined terms “Non-Settled Generation” (NSG) to clarify the appropriate use of Distributed Generation (DG) or subtype of DG throughout the Protocols and meets the RTF’s objectives to “identify problematic terms” in the Protocols and “improv[e] the current structure and terms where practical.”</a:t>
            </a:r>
          </a:p>
          <a:p>
            <a:pPr marL="285750" indent="-285750" algn="just">
              <a:buFont typeface="Arial" panose="020B0604020202020204" pitchFamily="34" charset="0"/>
              <a:buChar char="•"/>
            </a:pPr>
            <a:endParaRPr lang="en-US" sz="1600" dirty="0">
              <a:ea typeface="Calibri" panose="020F0502020204030204" pitchFamily="34" charset="0"/>
            </a:endParaRPr>
          </a:p>
          <a:p>
            <a:pPr marL="342900" marR="0" lvl="0" indent="-342900" algn="just">
              <a:spcBef>
                <a:spcPts val="0"/>
              </a:spcBef>
              <a:spcAft>
                <a:spcPts val="0"/>
              </a:spcAft>
              <a:buFont typeface="Arial" panose="020B0604020202020204" pitchFamily="34" charset="0"/>
              <a:buChar char="•"/>
            </a:pPr>
            <a:endParaRPr lang="en-US" sz="1600" dirty="0">
              <a:effectLst/>
              <a:ea typeface="Calibri" panose="020F0502020204030204" pitchFamily="34" charset="0"/>
            </a:endParaRPr>
          </a:p>
        </p:txBody>
      </p:sp>
    </p:spTree>
    <p:extLst>
      <p:ext uri="{BB962C8B-B14F-4D97-AF65-F5344CB8AC3E}">
        <p14:creationId xmlns:p14="http://schemas.microsoft.com/office/powerpoint/2010/main" val="3897626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stretch>
            <a:fillRect/>
          </a:stretch>
        </p:blipFill>
        <p:spPr>
          <a:xfrm>
            <a:off x="371475" y="1395412"/>
            <a:ext cx="8401050" cy="4067175"/>
          </a:xfrm>
          <a:prstGeom prst="rect">
            <a:avLst/>
          </a:prstGeom>
        </p:spPr>
      </p:pic>
      <p:sp>
        <p:nvSpPr>
          <p:cNvPr id="2" name="Title 1"/>
          <p:cNvSpPr>
            <a:spLocks noGrp="1"/>
          </p:cNvSpPr>
          <p:nvPr>
            <p:ph type="title"/>
          </p:nvPr>
        </p:nvSpPr>
        <p:spPr>
          <a:xfrm>
            <a:off x="381000" y="243682"/>
            <a:ext cx="8458200" cy="518318"/>
          </a:xfrm>
        </p:spPr>
        <p:txBody>
          <a:bodyPr/>
          <a:lstStyle/>
          <a:p>
            <a:r>
              <a:rPr lang="en-US" sz="2400" b="1" dirty="0">
                <a:solidFill>
                  <a:schemeClr val="accent1"/>
                </a:solidFill>
              </a:rPr>
              <a:t>RTF-5 Generation Framework</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
        <p:nvSpPr>
          <p:cNvPr id="6" name="TextBox 5"/>
          <p:cNvSpPr txBox="1"/>
          <p:nvPr/>
        </p:nvSpPr>
        <p:spPr>
          <a:xfrm>
            <a:off x="7467600" y="2590800"/>
            <a:ext cx="396262" cy="307777"/>
          </a:xfrm>
          <a:prstGeom prst="rect">
            <a:avLst/>
          </a:prstGeom>
          <a:noFill/>
        </p:spPr>
        <p:txBody>
          <a:bodyPr wrap="none" rtlCol="0">
            <a:spAutoFit/>
          </a:bodyPr>
          <a:lstStyle/>
          <a:p>
            <a:r>
              <a:rPr lang="en-US" sz="1400" b="1" dirty="0">
                <a:solidFill>
                  <a:srgbClr val="7030A0"/>
                </a:solidFill>
              </a:rPr>
              <a:t>***</a:t>
            </a:r>
          </a:p>
        </p:txBody>
      </p:sp>
      <p:sp>
        <p:nvSpPr>
          <p:cNvPr id="5" name="Rectangle 4">
            <a:extLst>
              <a:ext uri="{FF2B5EF4-FFF2-40B4-BE49-F238E27FC236}">
                <a16:creationId xmlns:a16="http://schemas.microsoft.com/office/drawing/2014/main" id="{C62A4909-F636-1D9E-3CC0-1FE83B408895}"/>
              </a:ext>
            </a:extLst>
          </p:cNvPr>
          <p:cNvSpPr/>
          <p:nvPr/>
        </p:nvSpPr>
        <p:spPr>
          <a:xfrm>
            <a:off x="6781801" y="1905000"/>
            <a:ext cx="990600" cy="25908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35612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B7B64-5A02-B168-8437-01059E8595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BA7D9E-BF57-ED96-8C86-AEA8FC9A7AA1}"/>
              </a:ext>
            </a:extLst>
          </p:cNvPr>
          <p:cNvSpPr>
            <a:spLocks noGrp="1"/>
          </p:cNvSpPr>
          <p:nvPr>
            <p:ph type="title"/>
          </p:nvPr>
        </p:nvSpPr>
        <p:spPr>
          <a:xfrm>
            <a:off x="381000" y="243682"/>
            <a:ext cx="8458200" cy="518318"/>
          </a:xfrm>
        </p:spPr>
        <p:txBody>
          <a:bodyPr/>
          <a:lstStyle/>
          <a:p>
            <a:r>
              <a:rPr lang="en-US" sz="2400" b="1" dirty="0">
                <a:solidFill>
                  <a:schemeClr val="accent1"/>
                </a:solidFill>
              </a:rPr>
              <a:t>NSG Definitions </a:t>
            </a:r>
          </a:p>
        </p:txBody>
      </p:sp>
      <p:sp>
        <p:nvSpPr>
          <p:cNvPr id="4" name="Slide Number Placeholder 3">
            <a:extLst>
              <a:ext uri="{FF2B5EF4-FFF2-40B4-BE49-F238E27FC236}">
                <a16:creationId xmlns:a16="http://schemas.microsoft.com/office/drawing/2014/main" id="{903A5EA5-0B61-E3BB-25A8-1A2946E41359}"/>
              </a:ext>
            </a:extLst>
          </p:cNvPr>
          <p:cNvSpPr>
            <a:spLocks noGrp="1"/>
          </p:cNvSpPr>
          <p:nvPr>
            <p:ph type="sldNum" sz="quarter" idx="4"/>
          </p:nvPr>
        </p:nvSpPr>
        <p:spPr/>
        <p:txBody>
          <a:bodyPr/>
          <a:lstStyle/>
          <a:p>
            <a:fld id="{1D93BD3E-1E9A-4970-A6F7-E7AC52762E0C}" type="slidenum">
              <a:rPr lang="en-US" smtClean="0"/>
              <a:pPr/>
              <a:t>4</a:t>
            </a:fld>
            <a:endParaRPr lang="en-US"/>
          </a:p>
        </p:txBody>
      </p:sp>
      <p:sp>
        <p:nvSpPr>
          <p:cNvPr id="5" name="TextBox 4">
            <a:extLst>
              <a:ext uri="{FF2B5EF4-FFF2-40B4-BE49-F238E27FC236}">
                <a16:creationId xmlns:a16="http://schemas.microsoft.com/office/drawing/2014/main" id="{3CBE15F4-186D-450E-F75A-025ACF46A449}"/>
              </a:ext>
            </a:extLst>
          </p:cNvPr>
          <p:cNvSpPr txBox="1"/>
          <p:nvPr/>
        </p:nvSpPr>
        <p:spPr>
          <a:xfrm>
            <a:off x="3657600" y="982176"/>
            <a:ext cx="5362033" cy="4893647"/>
          </a:xfrm>
          <a:prstGeom prst="rect">
            <a:avLst/>
          </a:prstGeom>
          <a:noFill/>
        </p:spPr>
        <p:txBody>
          <a:bodyPr wrap="square">
            <a:spAutoFit/>
          </a:bodyPr>
          <a:lstStyle/>
          <a:p>
            <a:endParaRPr lang="en-US" sz="1200" b="1" i="1" dirty="0"/>
          </a:p>
          <a:p>
            <a:r>
              <a:rPr lang="en-US" sz="1600" b="1" i="1" dirty="0"/>
              <a:t>Non-Settled Generator (NSG)</a:t>
            </a:r>
            <a:endParaRPr lang="en-US" sz="1600" dirty="0"/>
          </a:p>
          <a:p>
            <a:pPr algn="just"/>
            <a:r>
              <a:rPr lang="en-US" sz="1600" dirty="0"/>
              <a:t>A generator, including an Energy Storage System (ESS), with a nameplate capacity </a:t>
            </a:r>
            <a:r>
              <a:rPr lang="en-US" sz="1600" b="1" dirty="0"/>
              <a:t>greater than one MW</a:t>
            </a:r>
            <a:r>
              <a:rPr lang="en-US" sz="1600" dirty="0"/>
              <a:t> that is not registered with ERCOT as a Generation Resource, Settlement Only Generator (SOG), Energy Storage Resource (ESR), or Settlement Only Energy Storage System (SOESS). NSG exports to the ERCOT System are not entitled to Settlement and will not be used for Settlement purposes. </a:t>
            </a:r>
          </a:p>
          <a:p>
            <a:pPr algn="just"/>
            <a:endParaRPr lang="en-US" sz="1600" b="1" i="1" dirty="0"/>
          </a:p>
          <a:p>
            <a:pPr algn="just"/>
            <a:r>
              <a:rPr lang="en-US" sz="1600" b="1" i="1" dirty="0"/>
              <a:t>Non-Settled Distribution Generator (NSDG)</a:t>
            </a:r>
            <a:endParaRPr lang="en-US" sz="1600" dirty="0"/>
          </a:p>
          <a:p>
            <a:pPr algn="just"/>
            <a:r>
              <a:rPr lang="en-US" sz="1600" dirty="0"/>
              <a:t>An NSG that is a Distributed Generator (DG). </a:t>
            </a:r>
          </a:p>
          <a:p>
            <a:pPr algn="just"/>
            <a:endParaRPr lang="en-US" sz="1600" b="1" i="1" dirty="0"/>
          </a:p>
          <a:p>
            <a:pPr algn="just"/>
            <a:r>
              <a:rPr lang="en-US" sz="1600" b="1" i="1" dirty="0"/>
              <a:t>Non-Settled Transmission Generator (NSTG)</a:t>
            </a:r>
            <a:endParaRPr lang="en-US" sz="1600" dirty="0"/>
          </a:p>
          <a:p>
            <a:pPr algn="just"/>
            <a:r>
              <a:rPr lang="en-US" sz="1600" dirty="0"/>
              <a:t>An NSG that is either (i) directly or (ii) indirectly connected to the ERCOT Transmission Grid and that may be connected in parallel operation to the ERCOT System.</a:t>
            </a:r>
            <a:endParaRPr lang="en-US" sz="1600" i="1" dirty="0"/>
          </a:p>
          <a:p>
            <a:endParaRPr lang="en-US" sz="1200" i="1" dirty="0"/>
          </a:p>
        </p:txBody>
      </p:sp>
      <p:pic>
        <p:nvPicPr>
          <p:cNvPr id="6" name="Picture 5" descr="Diagram&#10;&#10;AI-generated content may be incorrect.">
            <a:extLst>
              <a:ext uri="{FF2B5EF4-FFF2-40B4-BE49-F238E27FC236}">
                <a16:creationId xmlns:a16="http://schemas.microsoft.com/office/drawing/2014/main" id="{6EBF01CB-CB19-D82D-D23A-AC233AD966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065" y="1233333"/>
            <a:ext cx="3583535" cy="4391334"/>
          </a:xfrm>
          <a:prstGeom prst="rect">
            <a:avLst/>
          </a:prstGeom>
        </p:spPr>
      </p:pic>
    </p:spTree>
    <p:extLst>
      <p:ext uri="{BB962C8B-B14F-4D97-AF65-F5344CB8AC3E}">
        <p14:creationId xmlns:p14="http://schemas.microsoft.com/office/powerpoint/2010/main" val="2555729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A70A6-7A3E-6088-7286-CD0666D079D8}"/>
              </a:ext>
            </a:extLst>
          </p:cNvPr>
          <p:cNvSpPr>
            <a:spLocks noGrp="1"/>
          </p:cNvSpPr>
          <p:nvPr>
            <p:ph type="title"/>
          </p:nvPr>
        </p:nvSpPr>
        <p:spPr>
          <a:xfrm>
            <a:off x="0" y="2133600"/>
            <a:ext cx="8458200" cy="914400"/>
          </a:xfrm>
        </p:spPr>
        <p:txBody>
          <a:bodyPr/>
          <a:lstStyle/>
          <a:p>
            <a:pPr lvl="2" algn="ctr"/>
            <a:r>
              <a:rPr lang="en-US" sz="2000" kern="1200" dirty="0">
                <a:solidFill>
                  <a:schemeClr val="accent1"/>
                </a:solidFill>
                <a:latin typeface="Calibri" panose="020F0502020204030204" pitchFamily="34" charset="0"/>
                <a:cs typeface="+mj-cs"/>
                <a:hlinkClick r:id="rId3"/>
              </a:rPr>
              <a:t>Douglas.Fohn@ercot.com</a:t>
            </a:r>
            <a:br>
              <a:rPr lang="en-US" sz="2000" kern="1200" dirty="0">
                <a:solidFill>
                  <a:schemeClr val="accent1"/>
                </a:solidFill>
                <a:latin typeface="Calibri" panose="020F0502020204030204" pitchFamily="34" charset="0"/>
                <a:cs typeface="+mj-cs"/>
              </a:rPr>
            </a:br>
            <a:r>
              <a:rPr lang="en-US" sz="2000" kern="1200" dirty="0">
                <a:solidFill>
                  <a:schemeClr val="accent1"/>
                </a:solidFill>
                <a:latin typeface="Calibri" panose="020F0502020204030204" pitchFamily="34" charset="0"/>
                <a:cs typeface="+mj-cs"/>
                <a:hlinkClick r:id="rId4"/>
              </a:rPr>
              <a:t>Thinesh.DevadhasMohanadhas@ercot.com</a:t>
            </a:r>
            <a:br>
              <a:rPr lang="en-US" sz="4000" b="1" kern="1200" dirty="0">
                <a:solidFill>
                  <a:schemeClr val="accent1"/>
                </a:solidFill>
                <a:latin typeface="Calibri" panose="020F0502020204030204" pitchFamily="34" charset="0"/>
                <a:cs typeface="+mj-cs"/>
              </a:rPr>
            </a:br>
            <a:br>
              <a:rPr lang="en-US" sz="4000" b="1" kern="1200" dirty="0">
                <a:solidFill>
                  <a:schemeClr val="accent1"/>
                </a:solidFill>
                <a:latin typeface="Calibri" panose="020F0502020204030204" pitchFamily="34" charset="0"/>
                <a:cs typeface="+mj-cs"/>
              </a:rPr>
            </a:br>
            <a:br>
              <a:rPr lang="en-US" sz="4000" dirty="0"/>
            </a:br>
            <a:r>
              <a:rPr lang="en-US" sz="4000" b="1" kern="1200" dirty="0">
                <a:solidFill>
                  <a:schemeClr val="accent1"/>
                </a:solidFill>
                <a:latin typeface="Calibri" panose="020F0502020204030204" pitchFamily="34" charset="0"/>
                <a:cs typeface="+mj-cs"/>
              </a:rPr>
              <a:t>Thank You </a:t>
            </a:r>
          </a:p>
        </p:txBody>
      </p:sp>
      <p:sp>
        <p:nvSpPr>
          <p:cNvPr id="3" name="Slide Number Placeholder 2">
            <a:extLst>
              <a:ext uri="{FF2B5EF4-FFF2-40B4-BE49-F238E27FC236}">
                <a16:creationId xmlns:a16="http://schemas.microsoft.com/office/drawing/2014/main" id="{5C25F527-F35C-89E3-7829-278FF0E9F8B8}"/>
              </a:ext>
            </a:extLst>
          </p:cNvPr>
          <p:cNvSpPr>
            <a:spLocks noGrp="1"/>
          </p:cNvSpPr>
          <p:nvPr>
            <p:ph type="sldNum" sz="quarter" idx="4"/>
          </p:nvPr>
        </p:nvSpPr>
        <p:spPr/>
        <p:txBody>
          <a:bodyPr/>
          <a:lstStyle/>
          <a:p>
            <a:fld id="{1D93BD3E-1E9A-4970-A6F7-E7AC52762E0C}" type="slidenum">
              <a:rPr lang="en-US" smtClean="0"/>
              <a:pPr/>
              <a:t>5</a:t>
            </a:fld>
            <a:endParaRPr lang="en-US" dirty="0"/>
          </a:p>
        </p:txBody>
      </p:sp>
    </p:spTree>
    <p:extLst>
      <p:ext uri="{BB962C8B-B14F-4D97-AF65-F5344CB8AC3E}">
        <p14:creationId xmlns:p14="http://schemas.microsoft.com/office/powerpoint/2010/main" val="3051675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CF1B760E-454F-201D-DDC5-7EAE927CFAB6}"/>
              </a:ext>
            </a:extLst>
          </p:cNvPr>
          <p:cNvSpPr/>
          <p:nvPr/>
        </p:nvSpPr>
        <p:spPr>
          <a:xfrm>
            <a:off x="3205029" y="1803040"/>
            <a:ext cx="4735378" cy="4571488"/>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C06AADC8-5232-5368-8626-403644B4FDD3}"/>
              </a:ext>
            </a:extLst>
          </p:cNvPr>
          <p:cNvSpPr/>
          <p:nvPr/>
        </p:nvSpPr>
        <p:spPr>
          <a:xfrm>
            <a:off x="1045191" y="1812005"/>
            <a:ext cx="1982401" cy="4571488"/>
          </a:xfrm>
          <a:prstGeom prst="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5" name="object 25"/>
          <p:cNvPicPr/>
          <p:nvPr/>
        </p:nvPicPr>
        <p:blipFill>
          <a:blip r:embed="rId3" cstate="print"/>
          <a:stretch>
            <a:fillRect/>
          </a:stretch>
        </p:blipFill>
        <p:spPr>
          <a:xfrm>
            <a:off x="2895600" y="304800"/>
            <a:ext cx="3631076" cy="618565"/>
          </a:xfrm>
          <a:prstGeom prst="rect">
            <a:avLst/>
          </a:prstGeom>
        </p:spPr>
      </p:pic>
      <p:sp>
        <p:nvSpPr>
          <p:cNvPr id="26" name="object 26"/>
          <p:cNvSpPr txBox="1"/>
          <p:nvPr/>
        </p:nvSpPr>
        <p:spPr>
          <a:xfrm>
            <a:off x="3812669" y="472246"/>
            <a:ext cx="2068046" cy="215089"/>
          </a:xfrm>
          <a:prstGeom prst="rect">
            <a:avLst/>
          </a:prstGeom>
        </p:spPr>
        <p:txBody>
          <a:bodyPr vert="horz" wrap="square" lIns="0" tIns="11206" rIns="0" bIns="0" rtlCol="0">
            <a:spAutoFit/>
          </a:bodyPr>
          <a:lstStyle/>
          <a:p>
            <a:pPr marL="11206">
              <a:spcBef>
                <a:spcPts val="88"/>
              </a:spcBef>
            </a:pPr>
            <a:r>
              <a:rPr sz="1324" spc="-18" dirty="0">
                <a:solidFill>
                  <a:srgbClr val="FFFFFF"/>
                </a:solidFill>
                <a:latin typeface="Trebuchet MS"/>
                <a:cs typeface="Trebuchet MS"/>
              </a:rPr>
              <a:t>Distributed</a:t>
            </a:r>
            <a:r>
              <a:rPr sz="1324" spc="-22" dirty="0">
                <a:solidFill>
                  <a:srgbClr val="FFFFFF"/>
                </a:solidFill>
                <a:latin typeface="Trebuchet MS"/>
                <a:cs typeface="Trebuchet MS"/>
              </a:rPr>
              <a:t> </a:t>
            </a:r>
            <a:r>
              <a:rPr sz="1324" spc="-35" dirty="0">
                <a:solidFill>
                  <a:srgbClr val="FFFFFF"/>
                </a:solidFill>
                <a:latin typeface="Trebuchet MS"/>
                <a:cs typeface="Trebuchet MS"/>
              </a:rPr>
              <a:t>Generation</a:t>
            </a:r>
            <a:r>
              <a:rPr sz="1324" spc="-18" dirty="0">
                <a:solidFill>
                  <a:srgbClr val="FFFFFF"/>
                </a:solidFill>
                <a:latin typeface="Trebuchet MS"/>
                <a:cs typeface="Trebuchet MS"/>
              </a:rPr>
              <a:t> (DG)</a:t>
            </a:r>
            <a:endParaRPr sz="1324" dirty="0">
              <a:latin typeface="Trebuchet MS"/>
              <a:cs typeface="Trebuchet MS"/>
            </a:endParaRPr>
          </a:p>
        </p:txBody>
      </p:sp>
      <p:sp>
        <p:nvSpPr>
          <p:cNvPr id="29" name="object 29"/>
          <p:cNvSpPr/>
          <p:nvPr/>
        </p:nvSpPr>
        <p:spPr>
          <a:xfrm>
            <a:off x="2154987" y="1273412"/>
            <a:ext cx="5007811" cy="45719"/>
          </a:xfrm>
          <a:custGeom>
            <a:avLst/>
            <a:gdLst/>
            <a:ahLst/>
            <a:cxnLst/>
            <a:rect l="l" t="t" r="r" b="b"/>
            <a:pathLst>
              <a:path w="2174240">
                <a:moveTo>
                  <a:pt x="0" y="0"/>
                </a:moveTo>
                <a:lnTo>
                  <a:pt x="2173922" y="0"/>
                </a:lnTo>
              </a:path>
            </a:pathLst>
          </a:custGeom>
          <a:ln w="12700">
            <a:solidFill>
              <a:srgbClr val="5B676F"/>
            </a:solidFill>
          </a:ln>
        </p:spPr>
        <p:txBody>
          <a:bodyPr wrap="square" lIns="0" tIns="0" rIns="0" bIns="0" rtlCol="0"/>
          <a:lstStyle/>
          <a:p>
            <a:endParaRPr sz="1588"/>
          </a:p>
        </p:txBody>
      </p:sp>
      <p:sp>
        <p:nvSpPr>
          <p:cNvPr id="31" name="object 31"/>
          <p:cNvSpPr txBox="1"/>
          <p:nvPr/>
        </p:nvSpPr>
        <p:spPr>
          <a:xfrm>
            <a:off x="3444165" y="1938199"/>
            <a:ext cx="1585035" cy="563653"/>
          </a:xfrm>
          <a:prstGeom prst="rect">
            <a:avLst/>
          </a:prstGeom>
          <a:solidFill>
            <a:srgbClr val="DEE0E1"/>
          </a:solidFill>
        </p:spPr>
        <p:txBody>
          <a:bodyPr vert="horz" wrap="square" lIns="0" tIns="52107" rIns="0" bIns="0" rtlCol="0">
            <a:spAutoFit/>
          </a:bodyPr>
          <a:lstStyle/>
          <a:p>
            <a:pPr marL="84609">
              <a:spcBef>
                <a:spcPts val="410"/>
              </a:spcBef>
            </a:pPr>
            <a:r>
              <a:rPr sz="1050" spc="-9" dirty="0">
                <a:solidFill>
                  <a:srgbClr val="5B676F"/>
                </a:solidFill>
                <a:latin typeface="Trebuchet MS"/>
                <a:cs typeface="Trebuchet MS"/>
              </a:rPr>
              <a:t>Unregistered</a:t>
            </a:r>
            <a:r>
              <a:rPr lang="en-US" sz="1050" spc="-9" dirty="0">
                <a:solidFill>
                  <a:srgbClr val="5B676F"/>
                </a:solidFill>
                <a:latin typeface="Trebuchet MS"/>
                <a:cs typeface="Trebuchet MS"/>
              </a:rPr>
              <a:t> Distribution Generator (UDG)*</a:t>
            </a:r>
          </a:p>
          <a:p>
            <a:pPr marL="74523">
              <a:spcBef>
                <a:spcPts val="265"/>
              </a:spcBef>
            </a:pPr>
            <a:r>
              <a:rPr sz="971" spc="-31" dirty="0">
                <a:solidFill>
                  <a:srgbClr val="5B676F"/>
                </a:solidFill>
                <a:latin typeface="Trebuchet MS"/>
                <a:cs typeface="Trebuchet MS"/>
              </a:rPr>
              <a:t>Typically</a:t>
            </a:r>
            <a:r>
              <a:rPr sz="971" spc="-4" dirty="0">
                <a:solidFill>
                  <a:srgbClr val="5B676F"/>
                </a:solidFill>
                <a:latin typeface="Trebuchet MS"/>
                <a:cs typeface="Trebuchet MS"/>
              </a:rPr>
              <a:t> </a:t>
            </a:r>
            <a:r>
              <a:rPr lang="en-US" sz="971" spc="-4" dirty="0">
                <a:solidFill>
                  <a:srgbClr val="5B676F"/>
                </a:solidFill>
                <a:latin typeface="Trebuchet MS"/>
                <a:cs typeface="Trebuchet MS"/>
              </a:rPr>
              <a:t>≤</a:t>
            </a:r>
            <a:r>
              <a:rPr sz="971" spc="75" dirty="0">
                <a:solidFill>
                  <a:srgbClr val="5B676F"/>
                </a:solidFill>
                <a:latin typeface="Trebuchet MS"/>
                <a:cs typeface="Trebuchet MS"/>
              </a:rPr>
              <a:t>1</a:t>
            </a:r>
            <a:r>
              <a:rPr sz="971" spc="-4" dirty="0">
                <a:solidFill>
                  <a:srgbClr val="5B676F"/>
                </a:solidFill>
                <a:latin typeface="Trebuchet MS"/>
                <a:cs typeface="Trebuchet MS"/>
              </a:rPr>
              <a:t> </a:t>
            </a:r>
            <a:r>
              <a:rPr sz="971" spc="22" dirty="0">
                <a:solidFill>
                  <a:srgbClr val="5B676F"/>
                </a:solidFill>
                <a:latin typeface="Trebuchet MS"/>
                <a:cs typeface="Trebuchet MS"/>
              </a:rPr>
              <a:t>MW</a:t>
            </a:r>
            <a:endParaRPr sz="971" dirty="0">
              <a:latin typeface="Trebuchet MS"/>
              <a:cs typeface="Trebuchet MS"/>
            </a:endParaRPr>
          </a:p>
        </p:txBody>
      </p:sp>
      <p:grpSp>
        <p:nvGrpSpPr>
          <p:cNvPr id="32" name="object 32"/>
          <p:cNvGrpSpPr/>
          <p:nvPr/>
        </p:nvGrpSpPr>
        <p:grpSpPr>
          <a:xfrm>
            <a:off x="3674582" y="2642773"/>
            <a:ext cx="726141" cy="672913"/>
            <a:chOff x="819863" y="2360044"/>
            <a:chExt cx="822960" cy="762635"/>
          </a:xfrm>
        </p:grpSpPr>
        <p:sp>
          <p:nvSpPr>
            <p:cNvPr id="33" name="object 33"/>
            <p:cNvSpPr/>
            <p:nvPr/>
          </p:nvSpPr>
          <p:spPr>
            <a:xfrm>
              <a:off x="832563" y="2624199"/>
              <a:ext cx="683260" cy="485775"/>
            </a:xfrm>
            <a:custGeom>
              <a:avLst/>
              <a:gdLst/>
              <a:ahLst/>
              <a:cxnLst/>
              <a:rect l="l" t="t" r="r" b="b"/>
              <a:pathLst>
                <a:path w="683260" h="485775">
                  <a:moveTo>
                    <a:pt x="648652" y="485063"/>
                  </a:moveTo>
                  <a:lnTo>
                    <a:pt x="648652" y="262890"/>
                  </a:lnTo>
                  <a:lnTo>
                    <a:pt x="531495" y="2857"/>
                  </a:lnTo>
                  <a:lnTo>
                    <a:pt x="168592" y="0"/>
                  </a:lnTo>
                  <a:lnTo>
                    <a:pt x="294322" y="271462"/>
                  </a:lnTo>
                  <a:lnTo>
                    <a:pt x="294322" y="472757"/>
                  </a:lnTo>
                </a:path>
                <a:path w="683260" h="485775">
                  <a:moveTo>
                    <a:pt x="0" y="477202"/>
                  </a:moveTo>
                  <a:lnTo>
                    <a:pt x="682942" y="485775"/>
                  </a:lnTo>
                </a:path>
                <a:path w="683260" h="485775">
                  <a:moveTo>
                    <a:pt x="294322" y="267652"/>
                  </a:moveTo>
                  <a:lnTo>
                    <a:pt x="648652" y="267182"/>
                  </a:lnTo>
                </a:path>
                <a:path w="683260" h="485775">
                  <a:moveTo>
                    <a:pt x="301942" y="5245"/>
                  </a:moveTo>
                  <a:lnTo>
                    <a:pt x="420052" y="267182"/>
                  </a:lnTo>
                </a:path>
                <a:path w="683260" h="485775">
                  <a:moveTo>
                    <a:pt x="419100" y="3340"/>
                  </a:moveTo>
                  <a:lnTo>
                    <a:pt x="538162" y="268135"/>
                  </a:lnTo>
                </a:path>
                <a:path w="683260" h="485775">
                  <a:moveTo>
                    <a:pt x="255270" y="176212"/>
                  </a:moveTo>
                  <a:lnTo>
                    <a:pt x="605790" y="175260"/>
                  </a:lnTo>
                </a:path>
                <a:path w="683260" h="485775">
                  <a:moveTo>
                    <a:pt x="214312" y="86677"/>
                  </a:moveTo>
                  <a:lnTo>
                    <a:pt x="566737" y="88582"/>
                  </a:lnTo>
                </a:path>
                <a:path w="683260" h="485775">
                  <a:moveTo>
                    <a:pt x="165735" y="2857"/>
                  </a:moveTo>
                  <a:lnTo>
                    <a:pt x="48577" y="260032"/>
                  </a:lnTo>
                  <a:lnTo>
                    <a:pt x="47866" y="475068"/>
                  </a:lnTo>
                </a:path>
              </a:pathLst>
            </a:custGeom>
            <a:ln w="25400">
              <a:solidFill>
                <a:srgbClr val="FFD100"/>
              </a:solidFill>
            </a:ln>
          </p:spPr>
          <p:txBody>
            <a:bodyPr wrap="square" lIns="0" tIns="0" rIns="0" bIns="0" rtlCol="0"/>
            <a:lstStyle/>
            <a:p>
              <a:endParaRPr sz="1588"/>
            </a:p>
          </p:txBody>
        </p:sp>
        <p:sp>
          <p:nvSpPr>
            <p:cNvPr id="34" name="object 34"/>
            <p:cNvSpPr/>
            <p:nvPr/>
          </p:nvSpPr>
          <p:spPr>
            <a:xfrm>
              <a:off x="1215469" y="2372744"/>
              <a:ext cx="414655" cy="405765"/>
            </a:xfrm>
            <a:custGeom>
              <a:avLst/>
              <a:gdLst/>
              <a:ahLst/>
              <a:cxnLst/>
              <a:rect l="l" t="t" r="r" b="b"/>
              <a:pathLst>
                <a:path w="414655" h="405764">
                  <a:moveTo>
                    <a:pt x="348615" y="254317"/>
                  </a:moveTo>
                  <a:lnTo>
                    <a:pt x="414337" y="277177"/>
                  </a:lnTo>
                </a:path>
                <a:path w="414655" h="405764">
                  <a:moveTo>
                    <a:pt x="280035" y="342899"/>
                  </a:moveTo>
                  <a:lnTo>
                    <a:pt x="311467" y="405764"/>
                  </a:lnTo>
                </a:path>
                <a:path w="414655" h="405764">
                  <a:moveTo>
                    <a:pt x="0" y="148589"/>
                  </a:moveTo>
                  <a:lnTo>
                    <a:pt x="68580" y="168592"/>
                  </a:lnTo>
                </a:path>
                <a:path w="414655" h="405764">
                  <a:moveTo>
                    <a:pt x="105727" y="22859"/>
                  </a:moveTo>
                  <a:lnTo>
                    <a:pt x="142875" y="88582"/>
                  </a:lnTo>
                </a:path>
                <a:path w="414655" h="405764">
                  <a:moveTo>
                    <a:pt x="248602" y="65722"/>
                  </a:moveTo>
                  <a:lnTo>
                    <a:pt x="271462" y="0"/>
                  </a:lnTo>
                </a:path>
                <a:path w="414655" h="405764">
                  <a:moveTo>
                    <a:pt x="337185" y="142874"/>
                  </a:moveTo>
                  <a:lnTo>
                    <a:pt x="400050" y="111442"/>
                  </a:lnTo>
                </a:path>
              </a:pathLst>
            </a:custGeom>
            <a:ln w="25400">
              <a:solidFill>
                <a:srgbClr val="FFD100"/>
              </a:solidFill>
            </a:ln>
          </p:spPr>
          <p:txBody>
            <a:bodyPr wrap="square" lIns="0" tIns="0" rIns="0" bIns="0" rtlCol="0"/>
            <a:lstStyle/>
            <a:p>
              <a:endParaRPr sz="1588"/>
            </a:p>
          </p:txBody>
        </p:sp>
        <p:sp>
          <p:nvSpPr>
            <p:cNvPr id="35" name="object 35"/>
            <p:cNvSpPr/>
            <p:nvPr/>
          </p:nvSpPr>
          <p:spPr>
            <a:xfrm>
              <a:off x="1322217" y="2489983"/>
              <a:ext cx="201930" cy="200025"/>
            </a:xfrm>
            <a:custGeom>
              <a:avLst/>
              <a:gdLst/>
              <a:ahLst/>
              <a:cxnLst/>
              <a:rect l="l" t="t" r="r" b="b"/>
              <a:pathLst>
                <a:path w="201930" h="200025">
                  <a:moveTo>
                    <a:pt x="0" y="81991"/>
                  </a:moveTo>
                  <a:lnTo>
                    <a:pt x="12534" y="49463"/>
                  </a:lnTo>
                  <a:lnTo>
                    <a:pt x="34842" y="23469"/>
                  </a:lnTo>
                  <a:lnTo>
                    <a:pt x="64693" y="6238"/>
                  </a:lnTo>
                  <a:lnTo>
                    <a:pt x="99860" y="0"/>
                  </a:lnTo>
                  <a:lnTo>
                    <a:pt x="139483" y="7998"/>
                  </a:lnTo>
                  <a:lnTo>
                    <a:pt x="171838" y="29810"/>
                  </a:lnTo>
                  <a:lnTo>
                    <a:pt x="193652" y="62161"/>
                  </a:lnTo>
                  <a:lnTo>
                    <a:pt x="201650" y="101777"/>
                  </a:lnTo>
                  <a:lnTo>
                    <a:pt x="196187" y="134768"/>
                  </a:lnTo>
                  <a:lnTo>
                    <a:pt x="181008" y="163245"/>
                  </a:lnTo>
                  <a:lnTo>
                    <a:pt x="157925" y="185398"/>
                  </a:lnTo>
                  <a:lnTo>
                    <a:pt x="128752" y="199415"/>
                  </a:lnTo>
                </a:path>
              </a:pathLst>
            </a:custGeom>
            <a:ln w="25400">
              <a:solidFill>
                <a:srgbClr val="FFD100"/>
              </a:solidFill>
            </a:ln>
          </p:spPr>
          <p:txBody>
            <a:bodyPr wrap="square" lIns="0" tIns="0" rIns="0" bIns="0" rtlCol="0"/>
            <a:lstStyle/>
            <a:p>
              <a:endParaRPr sz="1588"/>
            </a:p>
          </p:txBody>
        </p:sp>
      </p:grpSp>
      <p:sp>
        <p:nvSpPr>
          <p:cNvPr id="36" name="object 36"/>
          <p:cNvSpPr txBox="1"/>
          <p:nvPr/>
        </p:nvSpPr>
        <p:spPr>
          <a:xfrm>
            <a:off x="3704197" y="3375046"/>
            <a:ext cx="666750" cy="147058"/>
          </a:xfrm>
          <a:prstGeom prst="rect">
            <a:avLst/>
          </a:prstGeom>
        </p:spPr>
        <p:txBody>
          <a:bodyPr vert="horz" wrap="square" lIns="0" tIns="11206" rIns="0" bIns="0" rtlCol="0">
            <a:spAutoFit/>
          </a:bodyPr>
          <a:lstStyle/>
          <a:p>
            <a:pPr marL="11206">
              <a:spcBef>
                <a:spcPts val="88"/>
              </a:spcBef>
            </a:pPr>
            <a:r>
              <a:rPr sz="882" spc="-18" dirty="0">
                <a:solidFill>
                  <a:srgbClr val="5B676F"/>
                </a:solidFill>
                <a:latin typeface="Trebuchet MS"/>
                <a:cs typeface="Trebuchet MS"/>
              </a:rPr>
              <a:t>Rooftop</a:t>
            </a:r>
            <a:r>
              <a:rPr sz="882" spc="-4" dirty="0">
                <a:solidFill>
                  <a:srgbClr val="5B676F"/>
                </a:solidFill>
                <a:latin typeface="Trebuchet MS"/>
                <a:cs typeface="Trebuchet MS"/>
              </a:rPr>
              <a:t> </a:t>
            </a:r>
            <a:r>
              <a:rPr sz="882" spc="-9" dirty="0">
                <a:solidFill>
                  <a:srgbClr val="5B676F"/>
                </a:solidFill>
                <a:latin typeface="Trebuchet MS"/>
                <a:cs typeface="Trebuchet MS"/>
              </a:rPr>
              <a:t>solar</a:t>
            </a:r>
            <a:endParaRPr sz="882">
              <a:latin typeface="Trebuchet MS"/>
              <a:cs typeface="Trebuchet MS"/>
            </a:endParaRPr>
          </a:p>
        </p:txBody>
      </p:sp>
      <p:grpSp>
        <p:nvGrpSpPr>
          <p:cNvPr id="37" name="object 37"/>
          <p:cNvGrpSpPr/>
          <p:nvPr/>
        </p:nvGrpSpPr>
        <p:grpSpPr>
          <a:xfrm>
            <a:off x="3632646" y="3704169"/>
            <a:ext cx="810185" cy="662268"/>
            <a:chOff x="772335" y="3562961"/>
            <a:chExt cx="918210" cy="750570"/>
          </a:xfrm>
        </p:grpSpPr>
        <p:sp>
          <p:nvSpPr>
            <p:cNvPr id="38" name="object 38"/>
            <p:cNvSpPr/>
            <p:nvPr/>
          </p:nvSpPr>
          <p:spPr>
            <a:xfrm>
              <a:off x="1286756" y="4251870"/>
              <a:ext cx="85725" cy="20955"/>
            </a:xfrm>
            <a:custGeom>
              <a:avLst/>
              <a:gdLst/>
              <a:ahLst/>
              <a:cxnLst/>
              <a:rect l="l" t="t" r="r" b="b"/>
              <a:pathLst>
                <a:path w="85725" h="20954">
                  <a:moveTo>
                    <a:pt x="80784" y="0"/>
                  </a:moveTo>
                  <a:lnTo>
                    <a:pt x="4622" y="0"/>
                  </a:lnTo>
                  <a:lnTo>
                    <a:pt x="0" y="4610"/>
                  </a:lnTo>
                  <a:lnTo>
                    <a:pt x="0" y="16014"/>
                  </a:lnTo>
                  <a:lnTo>
                    <a:pt x="4622" y="20637"/>
                  </a:lnTo>
                  <a:lnTo>
                    <a:pt x="75082" y="20637"/>
                  </a:lnTo>
                  <a:lnTo>
                    <a:pt x="80784" y="20637"/>
                  </a:lnTo>
                  <a:lnTo>
                    <a:pt x="85407" y="16014"/>
                  </a:lnTo>
                  <a:lnTo>
                    <a:pt x="85407" y="4610"/>
                  </a:lnTo>
                  <a:lnTo>
                    <a:pt x="80784" y="0"/>
                  </a:lnTo>
                  <a:close/>
                </a:path>
              </a:pathLst>
            </a:custGeom>
            <a:solidFill>
              <a:srgbClr val="003864"/>
            </a:solidFill>
          </p:spPr>
          <p:txBody>
            <a:bodyPr wrap="square" lIns="0" tIns="0" rIns="0" bIns="0" rtlCol="0"/>
            <a:lstStyle/>
            <a:p>
              <a:endParaRPr sz="1588"/>
            </a:p>
          </p:txBody>
        </p:sp>
        <p:pic>
          <p:nvPicPr>
            <p:cNvPr id="39" name="object 39"/>
            <p:cNvPicPr/>
            <p:nvPr/>
          </p:nvPicPr>
          <p:blipFill>
            <a:blip r:embed="rId4" cstate="print"/>
            <a:stretch>
              <a:fillRect/>
            </a:stretch>
          </p:blipFill>
          <p:spPr>
            <a:xfrm>
              <a:off x="1285510" y="3863642"/>
              <a:ext cx="84937" cy="95008"/>
            </a:xfrm>
            <a:prstGeom prst="rect">
              <a:avLst/>
            </a:prstGeom>
          </p:spPr>
        </p:pic>
        <p:sp>
          <p:nvSpPr>
            <p:cNvPr id="40" name="object 40"/>
            <p:cNvSpPr/>
            <p:nvPr/>
          </p:nvSpPr>
          <p:spPr>
            <a:xfrm>
              <a:off x="998080" y="3863606"/>
              <a:ext cx="374650" cy="408940"/>
            </a:xfrm>
            <a:custGeom>
              <a:avLst/>
              <a:gdLst/>
              <a:ahLst/>
              <a:cxnLst/>
              <a:rect l="l" t="t" r="r" b="b"/>
              <a:pathLst>
                <a:path w="374650" h="408939">
                  <a:moveTo>
                    <a:pt x="310591" y="13677"/>
                  </a:moveTo>
                  <a:lnTo>
                    <a:pt x="306933" y="2882"/>
                  </a:lnTo>
                  <a:lnTo>
                    <a:pt x="301066" y="0"/>
                  </a:lnTo>
                  <a:lnTo>
                    <a:pt x="259308" y="14173"/>
                  </a:lnTo>
                  <a:lnTo>
                    <a:pt x="256413" y="20027"/>
                  </a:lnTo>
                  <a:lnTo>
                    <a:pt x="259702" y="29730"/>
                  </a:lnTo>
                  <a:lnTo>
                    <a:pt x="263715" y="32435"/>
                  </a:lnTo>
                  <a:lnTo>
                    <a:pt x="268020" y="32435"/>
                  </a:lnTo>
                  <a:lnTo>
                    <a:pt x="269125" y="32435"/>
                  </a:lnTo>
                  <a:lnTo>
                    <a:pt x="270243" y="32258"/>
                  </a:lnTo>
                  <a:lnTo>
                    <a:pt x="307708" y="19545"/>
                  </a:lnTo>
                  <a:lnTo>
                    <a:pt x="310591" y="13677"/>
                  </a:lnTo>
                  <a:close/>
                </a:path>
                <a:path w="374650" h="408939">
                  <a:moveTo>
                    <a:pt x="374078" y="392874"/>
                  </a:moveTo>
                  <a:lnTo>
                    <a:pt x="369455" y="388264"/>
                  </a:lnTo>
                  <a:lnTo>
                    <a:pt x="304698" y="388264"/>
                  </a:lnTo>
                  <a:lnTo>
                    <a:pt x="83566" y="388264"/>
                  </a:lnTo>
                  <a:lnTo>
                    <a:pt x="83566" y="163156"/>
                  </a:lnTo>
                  <a:lnTo>
                    <a:pt x="295694" y="91147"/>
                  </a:lnTo>
                  <a:lnTo>
                    <a:pt x="355854" y="161480"/>
                  </a:lnTo>
                  <a:lnTo>
                    <a:pt x="362369" y="161988"/>
                  </a:lnTo>
                  <a:lnTo>
                    <a:pt x="371030" y="154571"/>
                  </a:lnTo>
                  <a:lnTo>
                    <a:pt x="371538" y="148056"/>
                  </a:lnTo>
                  <a:lnTo>
                    <a:pt x="304088" y="69215"/>
                  </a:lnTo>
                  <a:lnTo>
                    <a:pt x="299669" y="68008"/>
                  </a:lnTo>
                  <a:lnTo>
                    <a:pt x="83566" y="141363"/>
                  </a:lnTo>
                  <a:lnTo>
                    <a:pt x="83566" y="95618"/>
                  </a:lnTo>
                  <a:lnTo>
                    <a:pt x="172046" y="65582"/>
                  </a:lnTo>
                  <a:lnTo>
                    <a:pt x="174942" y="59715"/>
                  </a:lnTo>
                  <a:lnTo>
                    <a:pt x="171272" y="48920"/>
                  </a:lnTo>
                  <a:lnTo>
                    <a:pt x="165417" y="46037"/>
                  </a:lnTo>
                  <a:lnTo>
                    <a:pt x="65735" y="79870"/>
                  </a:lnTo>
                  <a:lnTo>
                    <a:pt x="62928" y="83794"/>
                  </a:lnTo>
                  <a:lnTo>
                    <a:pt x="62928" y="151053"/>
                  </a:lnTo>
                  <a:lnTo>
                    <a:pt x="61633" y="153670"/>
                  </a:lnTo>
                  <a:lnTo>
                    <a:pt x="62928" y="157492"/>
                  </a:lnTo>
                  <a:lnTo>
                    <a:pt x="62928" y="388264"/>
                  </a:lnTo>
                  <a:lnTo>
                    <a:pt x="4622" y="388264"/>
                  </a:lnTo>
                  <a:lnTo>
                    <a:pt x="0" y="392874"/>
                  </a:lnTo>
                  <a:lnTo>
                    <a:pt x="0" y="404279"/>
                  </a:lnTo>
                  <a:lnTo>
                    <a:pt x="4622" y="408901"/>
                  </a:lnTo>
                  <a:lnTo>
                    <a:pt x="67538" y="408901"/>
                  </a:lnTo>
                  <a:lnTo>
                    <a:pt x="75095" y="408901"/>
                  </a:lnTo>
                  <a:lnTo>
                    <a:pt x="369455" y="408901"/>
                  </a:lnTo>
                  <a:lnTo>
                    <a:pt x="374078" y="404279"/>
                  </a:lnTo>
                  <a:lnTo>
                    <a:pt x="374078" y="392874"/>
                  </a:lnTo>
                  <a:close/>
                </a:path>
              </a:pathLst>
            </a:custGeom>
            <a:solidFill>
              <a:srgbClr val="003864"/>
            </a:solidFill>
          </p:spPr>
          <p:txBody>
            <a:bodyPr wrap="square" lIns="0" tIns="0" rIns="0" bIns="0" rtlCol="0"/>
            <a:lstStyle/>
            <a:p>
              <a:endParaRPr sz="1588"/>
            </a:p>
          </p:txBody>
        </p:sp>
        <p:pic>
          <p:nvPicPr>
            <p:cNvPr id="41" name="object 41"/>
            <p:cNvPicPr/>
            <p:nvPr/>
          </p:nvPicPr>
          <p:blipFill>
            <a:blip r:embed="rId5" cstate="print"/>
            <a:stretch>
              <a:fillRect/>
            </a:stretch>
          </p:blipFill>
          <p:spPr>
            <a:xfrm>
              <a:off x="996844" y="3863630"/>
              <a:ext cx="87896" cy="98513"/>
            </a:xfrm>
            <a:prstGeom prst="rect">
              <a:avLst/>
            </a:prstGeom>
          </p:spPr>
        </p:pic>
        <p:sp>
          <p:nvSpPr>
            <p:cNvPr id="42" name="object 42"/>
            <p:cNvSpPr/>
            <p:nvPr/>
          </p:nvSpPr>
          <p:spPr>
            <a:xfrm>
              <a:off x="772337" y="3562971"/>
              <a:ext cx="918210" cy="709930"/>
            </a:xfrm>
            <a:custGeom>
              <a:avLst/>
              <a:gdLst/>
              <a:ahLst/>
              <a:cxnLst/>
              <a:rect l="l" t="t" r="r" b="b"/>
              <a:pathLst>
                <a:path w="918210" h="709929">
                  <a:moveTo>
                    <a:pt x="247675" y="314312"/>
                  </a:moveTo>
                  <a:lnTo>
                    <a:pt x="244005" y="303517"/>
                  </a:lnTo>
                  <a:lnTo>
                    <a:pt x="238150" y="300634"/>
                  </a:lnTo>
                  <a:lnTo>
                    <a:pt x="186969" y="318008"/>
                  </a:lnTo>
                  <a:lnTo>
                    <a:pt x="184073" y="323862"/>
                  </a:lnTo>
                  <a:lnTo>
                    <a:pt x="187363" y="333565"/>
                  </a:lnTo>
                  <a:lnTo>
                    <a:pt x="191376" y="336270"/>
                  </a:lnTo>
                  <a:lnTo>
                    <a:pt x="195681" y="336270"/>
                  </a:lnTo>
                  <a:lnTo>
                    <a:pt x="196786" y="336270"/>
                  </a:lnTo>
                  <a:lnTo>
                    <a:pt x="197904" y="336092"/>
                  </a:lnTo>
                  <a:lnTo>
                    <a:pt x="244779" y="320179"/>
                  </a:lnTo>
                  <a:lnTo>
                    <a:pt x="247675" y="314312"/>
                  </a:lnTo>
                  <a:close/>
                </a:path>
                <a:path w="918210" h="709929">
                  <a:moveTo>
                    <a:pt x="312394" y="454063"/>
                  </a:moveTo>
                  <a:lnTo>
                    <a:pt x="241211" y="369849"/>
                  </a:lnTo>
                  <a:lnTo>
                    <a:pt x="236766" y="368617"/>
                  </a:lnTo>
                  <a:lnTo>
                    <a:pt x="20637" y="441985"/>
                  </a:lnTo>
                  <a:lnTo>
                    <a:pt x="20637" y="396252"/>
                  </a:lnTo>
                  <a:lnTo>
                    <a:pt x="103797" y="368020"/>
                  </a:lnTo>
                  <a:lnTo>
                    <a:pt x="106692" y="362165"/>
                  </a:lnTo>
                  <a:lnTo>
                    <a:pt x="103022" y="351370"/>
                  </a:lnTo>
                  <a:lnTo>
                    <a:pt x="97167" y="348475"/>
                  </a:lnTo>
                  <a:lnTo>
                    <a:pt x="2819" y="380504"/>
                  </a:lnTo>
                  <a:lnTo>
                    <a:pt x="0" y="384429"/>
                  </a:lnTo>
                  <a:lnTo>
                    <a:pt x="0" y="451954"/>
                  </a:lnTo>
                  <a:lnTo>
                    <a:pt x="0" y="704913"/>
                  </a:lnTo>
                  <a:lnTo>
                    <a:pt x="4622" y="709536"/>
                  </a:lnTo>
                  <a:lnTo>
                    <a:pt x="236067" y="709536"/>
                  </a:lnTo>
                  <a:lnTo>
                    <a:pt x="241769" y="709536"/>
                  </a:lnTo>
                  <a:lnTo>
                    <a:pt x="300837" y="709536"/>
                  </a:lnTo>
                  <a:lnTo>
                    <a:pt x="306539" y="709536"/>
                  </a:lnTo>
                  <a:lnTo>
                    <a:pt x="311162" y="704913"/>
                  </a:lnTo>
                  <a:lnTo>
                    <a:pt x="311162" y="693508"/>
                  </a:lnTo>
                  <a:lnTo>
                    <a:pt x="306539" y="688898"/>
                  </a:lnTo>
                  <a:lnTo>
                    <a:pt x="241769" y="688898"/>
                  </a:lnTo>
                  <a:lnTo>
                    <a:pt x="20637" y="688898"/>
                  </a:lnTo>
                  <a:lnTo>
                    <a:pt x="20637" y="463778"/>
                  </a:lnTo>
                  <a:lnTo>
                    <a:pt x="232727" y="391795"/>
                  </a:lnTo>
                  <a:lnTo>
                    <a:pt x="296633" y="467398"/>
                  </a:lnTo>
                  <a:lnTo>
                    <a:pt x="303149" y="467944"/>
                  </a:lnTo>
                  <a:lnTo>
                    <a:pt x="311848" y="460578"/>
                  </a:lnTo>
                  <a:lnTo>
                    <a:pt x="312394" y="454063"/>
                  </a:lnTo>
                  <a:close/>
                </a:path>
                <a:path w="918210" h="709929">
                  <a:moveTo>
                    <a:pt x="504113" y="327139"/>
                  </a:moveTo>
                  <a:lnTo>
                    <a:pt x="502539" y="20650"/>
                  </a:lnTo>
                  <a:lnTo>
                    <a:pt x="502462" y="4584"/>
                  </a:lnTo>
                  <a:lnTo>
                    <a:pt x="497852" y="0"/>
                  </a:lnTo>
                  <a:lnTo>
                    <a:pt x="483412" y="0"/>
                  </a:lnTo>
                  <a:lnTo>
                    <a:pt x="483412" y="315366"/>
                  </a:lnTo>
                  <a:lnTo>
                    <a:pt x="399491" y="343852"/>
                  </a:lnTo>
                  <a:lnTo>
                    <a:pt x="401726" y="20650"/>
                  </a:lnTo>
                  <a:lnTo>
                    <a:pt x="481914" y="20650"/>
                  </a:lnTo>
                  <a:lnTo>
                    <a:pt x="483412" y="315366"/>
                  </a:lnTo>
                  <a:lnTo>
                    <a:pt x="483412" y="0"/>
                  </a:lnTo>
                  <a:lnTo>
                    <a:pt x="385800" y="0"/>
                  </a:lnTo>
                  <a:lnTo>
                    <a:pt x="381190" y="4584"/>
                  </a:lnTo>
                  <a:lnTo>
                    <a:pt x="378726" y="361556"/>
                  </a:lnTo>
                  <a:lnTo>
                    <a:pt x="380326" y="364693"/>
                  </a:lnTo>
                  <a:lnTo>
                    <a:pt x="384822" y="367944"/>
                  </a:lnTo>
                  <a:lnTo>
                    <a:pt x="386930" y="368604"/>
                  </a:lnTo>
                  <a:lnTo>
                    <a:pt x="390194" y="368604"/>
                  </a:lnTo>
                  <a:lnTo>
                    <a:pt x="391312" y="368427"/>
                  </a:lnTo>
                  <a:lnTo>
                    <a:pt x="463689" y="343852"/>
                  </a:lnTo>
                  <a:lnTo>
                    <a:pt x="501294" y="331089"/>
                  </a:lnTo>
                  <a:lnTo>
                    <a:pt x="504113" y="327139"/>
                  </a:lnTo>
                  <a:close/>
                </a:path>
                <a:path w="918210" h="709929">
                  <a:moveTo>
                    <a:pt x="917689" y="127101"/>
                  </a:moveTo>
                  <a:lnTo>
                    <a:pt x="913066" y="122478"/>
                  </a:lnTo>
                  <a:lnTo>
                    <a:pt x="897039" y="122478"/>
                  </a:lnTo>
                  <a:lnTo>
                    <a:pt x="897039" y="143129"/>
                  </a:lnTo>
                  <a:lnTo>
                    <a:pt x="897039" y="688898"/>
                  </a:lnTo>
                  <a:lnTo>
                    <a:pt x="852639" y="688898"/>
                  </a:lnTo>
                  <a:lnTo>
                    <a:pt x="852639" y="143129"/>
                  </a:lnTo>
                  <a:lnTo>
                    <a:pt x="897039" y="143129"/>
                  </a:lnTo>
                  <a:lnTo>
                    <a:pt x="897039" y="122478"/>
                  </a:lnTo>
                  <a:lnTo>
                    <a:pt x="848017" y="122478"/>
                  </a:lnTo>
                  <a:lnTo>
                    <a:pt x="836612" y="122478"/>
                  </a:lnTo>
                  <a:lnTo>
                    <a:pt x="831989" y="122478"/>
                  </a:lnTo>
                  <a:lnTo>
                    <a:pt x="831989" y="143129"/>
                  </a:lnTo>
                  <a:lnTo>
                    <a:pt x="831989" y="688898"/>
                  </a:lnTo>
                  <a:lnTo>
                    <a:pt x="790346" y="688898"/>
                  </a:lnTo>
                  <a:lnTo>
                    <a:pt x="790346" y="143129"/>
                  </a:lnTo>
                  <a:lnTo>
                    <a:pt x="831989" y="143129"/>
                  </a:lnTo>
                  <a:lnTo>
                    <a:pt x="831989" y="122478"/>
                  </a:lnTo>
                  <a:lnTo>
                    <a:pt x="785723" y="122478"/>
                  </a:lnTo>
                  <a:lnTo>
                    <a:pt x="774319" y="122478"/>
                  </a:lnTo>
                  <a:lnTo>
                    <a:pt x="769696" y="122478"/>
                  </a:lnTo>
                  <a:lnTo>
                    <a:pt x="769696" y="143129"/>
                  </a:lnTo>
                  <a:lnTo>
                    <a:pt x="769696" y="688898"/>
                  </a:lnTo>
                  <a:lnTo>
                    <a:pt x="728052" y="688898"/>
                  </a:lnTo>
                  <a:lnTo>
                    <a:pt x="728052" y="143129"/>
                  </a:lnTo>
                  <a:lnTo>
                    <a:pt x="769696" y="143129"/>
                  </a:lnTo>
                  <a:lnTo>
                    <a:pt x="769696" y="122478"/>
                  </a:lnTo>
                  <a:lnTo>
                    <a:pt x="723430" y="122478"/>
                  </a:lnTo>
                  <a:lnTo>
                    <a:pt x="712025" y="122478"/>
                  </a:lnTo>
                  <a:lnTo>
                    <a:pt x="707402" y="122478"/>
                  </a:lnTo>
                  <a:lnTo>
                    <a:pt x="707402" y="143129"/>
                  </a:lnTo>
                  <a:lnTo>
                    <a:pt x="707402" y="688898"/>
                  </a:lnTo>
                  <a:lnTo>
                    <a:pt x="665759" y="688898"/>
                  </a:lnTo>
                  <a:lnTo>
                    <a:pt x="665759" y="143129"/>
                  </a:lnTo>
                  <a:lnTo>
                    <a:pt x="707402" y="143129"/>
                  </a:lnTo>
                  <a:lnTo>
                    <a:pt x="707402" y="122478"/>
                  </a:lnTo>
                  <a:lnTo>
                    <a:pt x="661136" y="122478"/>
                  </a:lnTo>
                  <a:lnTo>
                    <a:pt x="649732" y="122478"/>
                  </a:lnTo>
                  <a:lnTo>
                    <a:pt x="645109" y="122478"/>
                  </a:lnTo>
                  <a:lnTo>
                    <a:pt x="645109" y="143129"/>
                  </a:lnTo>
                  <a:lnTo>
                    <a:pt x="645109" y="688898"/>
                  </a:lnTo>
                  <a:lnTo>
                    <a:pt x="598716" y="688898"/>
                  </a:lnTo>
                  <a:lnTo>
                    <a:pt x="598716" y="143129"/>
                  </a:lnTo>
                  <a:lnTo>
                    <a:pt x="645109" y="143129"/>
                  </a:lnTo>
                  <a:lnTo>
                    <a:pt x="645109" y="122478"/>
                  </a:lnTo>
                  <a:lnTo>
                    <a:pt x="582688" y="122478"/>
                  </a:lnTo>
                  <a:lnTo>
                    <a:pt x="578065" y="127101"/>
                  </a:lnTo>
                  <a:lnTo>
                    <a:pt x="578065" y="704913"/>
                  </a:lnTo>
                  <a:lnTo>
                    <a:pt x="582688" y="709536"/>
                  </a:lnTo>
                  <a:lnTo>
                    <a:pt x="649732" y="709536"/>
                  </a:lnTo>
                  <a:lnTo>
                    <a:pt x="655434" y="709536"/>
                  </a:lnTo>
                  <a:lnTo>
                    <a:pt x="913066" y="709536"/>
                  </a:lnTo>
                  <a:lnTo>
                    <a:pt x="917689" y="704913"/>
                  </a:lnTo>
                  <a:lnTo>
                    <a:pt x="917689" y="688898"/>
                  </a:lnTo>
                  <a:lnTo>
                    <a:pt x="917689" y="143129"/>
                  </a:lnTo>
                  <a:lnTo>
                    <a:pt x="917689" y="127101"/>
                  </a:lnTo>
                  <a:close/>
                </a:path>
              </a:pathLst>
            </a:custGeom>
            <a:solidFill>
              <a:srgbClr val="003864"/>
            </a:solidFill>
          </p:spPr>
          <p:txBody>
            <a:bodyPr wrap="square" lIns="0" tIns="0" rIns="0" bIns="0" rtlCol="0"/>
            <a:lstStyle/>
            <a:p>
              <a:endParaRPr sz="1588"/>
            </a:p>
          </p:txBody>
        </p:sp>
        <p:pic>
          <p:nvPicPr>
            <p:cNvPr id="43" name="object 43"/>
            <p:cNvPicPr/>
            <p:nvPr/>
          </p:nvPicPr>
          <p:blipFill>
            <a:blip r:embed="rId6" cstate="print"/>
            <a:stretch>
              <a:fillRect/>
            </a:stretch>
          </p:blipFill>
          <p:spPr>
            <a:xfrm>
              <a:off x="857086" y="3799225"/>
              <a:ext cx="121678" cy="134150"/>
            </a:xfrm>
            <a:prstGeom prst="rect">
              <a:avLst/>
            </a:prstGeom>
          </p:spPr>
        </p:pic>
        <p:pic>
          <p:nvPicPr>
            <p:cNvPr id="44" name="object 44"/>
            <p:cNvPicPr/>
            <p:nvPr/>
          </p:nvPicPr>
          <p:blipFill>
            <a:blip r:embed="rId7" cstate="print"/>
            <a:stretch>
              <a:fillRect/>
            </a:stretch>
          </p:blipFill>
          <p:spPr>
            <a:xfrm>
              <a:off x="843763" y="4016811"/>
              <a:ext cx="171286" cy="197256"/>
            </a:xfrm>
            <a:prstGeom prst="rect">
              <a:avLst/>
            </a:prstGeom>
          </p:spPr>
        </p:pic>
        <p:pic>
          <p:nvPicPr>
            <p:cNvPr id="45" name="object 45"/>
            <p:cNvPicPr/>
            <p:nvPr/>
          </p:nvPicPr>
          <p:blipFill>
            <a:blip r:embed="rId8" cstate="print"/>
            <a:stretch>
              <a:fillRect/>
            </a:stretch>
          </p:blipFill>
          <p:spPr>
            <a:xfrm>
              <a:off x="1139844" y="4016811"/>
              <a:ext cx="171286" cy="197256"/>
            </a:xfrm>
            <a:prstGeom prst="rect">
              <a:avLst/>
            </a:prstGeom>
          </p:spPr>
        </p:pic>
        <p:sp>
          <p:nvSpPr>
            <p:cNvPr id="46" name="object 46"/>
            <p:cNvSpPr/>
            <p:nvPr/>
          </p:nvSpPr>
          <p:spPr>
            <a:xfrm>
              <a:off x="772335" y="4251860"/>
              <a:ext cx="918210" cy="61594"/>
            </a:xfrm>
            <a:custGeom>
              <a:avLst/>
              <a:gdLst/>
              <a:ahLst/>
              <a:cxnLst/>
              <a:rect l="l" t="t" r="r" b="b"/>
              <a:pathLst>
                <a:path w="918210" h="61595">
                  <a:moveTo>
                    <a:pt x="913079" y="0"/>
                  </a:moveTo>
                  <a:lnTo>
                    <a:pt x="4622" y="0"/>
                  </a:lnTo>
                  <a:lnTo>
                    <a:pt x="0" y="4622"/>
                  </a:lnTo>
                  <a:lnTo>
                    <a:pt x="0" y="56438"/>
                  </a:lnTo>
                  <a:lnTo>
                    <a:pt x="4622" y="61061"/>
                  </a:lnTo>
                  <a:lnTo>
                    <a:pt x="913079" y="61061"/>
                  </a:lnTo>
                  <a:lnTo>
                    <a:pt x="917702" y="56438"/>
                  </a:lnTo>
                  <a:lnTo>
                    <a:pt x="917702" y="40424"/>
                  </a:lnTo>
                  <a:lnTo>
                    <a:pt x="20650" y="40424"/>
                  </a:lnTo>
                  <a:lnTo>
                    <a:pt x="20650" y="20650"/>
                  </a:lnTo>
                  <a:lnTo>
                    <a:pt x="917702" y="20650"/>
                  </a:lnTo>
                  <a:lnTo>
                    <a:pt x="917702" y="4622"/>
                  </a:lnTo>
                  <a:lnTo>
                    <a:pt x="913079" y="0"/>
                  </a:lnTo>
                  <a:close/>
                </a:path>
                <a:path w="918210" h="61595">
                  <a:moveTo>
                    <a:pt x="917702" y="20650"/>
                  </a:moveTo>
                  <a:lnTo>
                    <a:pt x="897064" y="20650"/>
                  </a:lnTo>
                  <a:lnTo>
                    <a:pt x="897064" y="40424"/>
                  </a:lnTo>
                  <a:lnTo>
                    <a:pt x="917702" y="40424"/>
                  </a:lnTo>
                  <a:lnTo>
                    <a:pt x="917702" y="20650"/>
                  </a:lnTo>
                  <a:close/>
                </a:path>
              </a:pathLst>
            </a:custGeom>
            <a:solidFill>
              <a:srgbClr val="003864"/>
            </a:solidFill>
          </p:spPr>
          <p:txBody>
            <a:bodyPr wrap="square" lIns="0" tIns="0" rIns="0" bIns="0" rtlCol="0"/>
            <a:lstStyle/>
            <a:p>
              <a:endParaRPr sz="1588"/>
            </a:p>
          </p:txBody>
        </p:sp>
      </p:grpSp>
      <p:sp>
        <p:nvSpPr>
          <p:cNvPr id="47" name="object 47"/>
          <p:cNvSpPr txBox="1"/>
          <p:nvPr/>
        </p:nvSpPr>
        <p:spPr>
          <a:xfrm>
            <a:off x="3635675" y="4399842"/>
            <a:ext cx="804022" cy="402656"/>
          </a:xfrm>
          <a:prstGeom prst="rect">
            <a:avLst/>
          </a:prstGeom>
        </p:spPr>
        <p:txBody>
          <a:bodyPr vert="horz" wrap="square" lIns="0" tIns="26334" rIns="0" bIns="0" rtlCol="0">
            <a:spAutoFit/>
          </a:bodyPr>
          <a:lstStyle/>
          <a:p>
            <a:pPr marL="11206" marR="4483" algn="ctr">
              <a:lnSpc>
                <a:spcPts val="953"/>
              </a:lnSpc>
              <a:spcBef>
                <a:spcPts val="207"/>
              </a:spcBef>
            </a:pPr>
            <a:r>
              <a:rPr sz="882" spc="-9" dirty="0">
                <a:solidFill>
                  <a:srgbClr val="5B676F"/>
                </a:solidFill>
                <a:latin typeface="Trebuchet MS"/>
                <a:cs typeface="Trebuchet MS"/>
              </a:rPr>
              <a:t>Fossil-</a:t>
            </a:r>
            <a:r>
              <a:rPr sz="882" dirty="0">
                <a:solidFill>
                  <a:srgbClr val="5B676F"/>
                </a:solidFill>
                <a:latin typeface="Trebuchet MS"/>
                <a:cs typeface="Trebuchet MS"/>
              </a:rPr>
              <a:t>fuel</a:t>
            </a:r>
            <a:r>
              <a:rPr sz="882" spc="-22" dirty="0">
                <a:solidFill>
                  <a:srgbClr val="5B676F"/>
                </a:solidFill>
                <a:latin typeface="Trebuchet MS"/>
                <a:cs typeface="Trebuchet MS"/>
              </a:rPr>
              <a:t> </a:t>
            </a:r>
            <a:r>
              <a:rPr sz="882" spc="-9" dirty="0">
                <a:solidFill>
                  <a:srgbClr val="5B676F"/>
                </a:solidFill>
                <a:latin typeface="Trebuchet MS"/>
                <a:cs typeface="Trebuchet MS"/>
              </a:rPr>
              <a:t>units </a:t>
            </a:r>
            <a:r>
              <a:rPr sz="794" spc="-9" dirty="0">
                <a:solidFill>
                  <a:srgbClr val="5B676F"/>
                </a:solidFill>
                <a:latin typeface="Trebuchet MS"/>
                <a:cs typeface="Trebuchet MS"/>
              </a:rPr>
              <a:t>(Natural</a:t>
            </a:r>
            <a:r>
              <a:rPr sz="794" spc="-26" dirty="0">
                <a:solidFill>
                  <a:srgbClr val="5B676F"/>
                </a:solidFill>
                <a:latin typeface="Trebuchet MS"/>
                <a:cs typeface="Trebuchet MS"/>
              </a:rPr>
              <a:t> gas-</a:t>
            </a:r>
            <a:r>
              <a:rPr sz="794" spc="-18" dirty="0">
                <a:solidFill>
                  <a:srgbClr val="5B676F"/>
                </a:solidFill>
                <a:latin typeface="Trebuchet MS"/>
                <a:cs typeface="Trebuchet MS"/>
              </a:rPr>
              <a:t>fired </a:t>
            </a:r>
            <a:r>
              <a:rPr sz="794" dirty="0">
                <a:solidFill>
                  <a:srgbClr val="5B676F"/>
                </a:solidFill>
                <a:latin typeface="Trebuchet MS"/>
                <a:cs typeface="Trebuchet MS"/>
              </a:rPr>
              <a:t>and</a:t>
            </a:r>
            <a:r>
              <a:rPr sz="794" spc="-26" dirty="0">
                <a:solidFill>
                  <a:srgbClr val="5B676F"/>
                </a:solidFill>
                <a:latin typeface="Trebuchet MS"/>
                <a:cs typeface="Trebuchet MS"/>
              </a:rPr>
              <a:t> </a:t>
            </a:r>
            <a:r>
              <a:rPr sz="794" spc="-9" dirty="0">
                <a:solidFill>
                  <a:srgbClr val="5B676F"/>
                </a:solidFill>
                <a:latin typeface="Trebuchet MS"/>
                <a:cs typeface="Trebuchet MS"/>
              </a:rPr>
              <a:t>diesel)</a:t>
            </a:r>
            <a:endParaRPr sz="794">
              <a:latin typeface="Trebuchet MS"/>
              <a:cs typeface="Trebuchet MS"/>
            </a:endParaRPr>
          </a:p>
        </p:txBody>
      </p:sp>
      <p:sp>
        <p:nvSpPr>
          <p:cNvPr id="48" name="object 48"/>
          <p:cNvSpPr txBox="1"/>
          <p:nvPr/>
        </p:nvSpPr>
        <p:spPr>
          <a:xfrm>
            <a:off x="3610853" y="5736999"/>
            <a:ext cx="853328" cy="282800"/>
          </a:xfrm>
          <a:prstGeom prst="rect">
            <a:avLst/>
          </a:prstGeom>
        </p:spPr>
        <p:txBody>
          <a:bodyPr vert="horz" wrap="square" lIns="0" tIns="11206" rIns="0" bIns="0" rtlCol="0">
            <a:spAutoFit/>
          </a:bodyPr>
          <a:lstStyle/>
          <a:p>
            <a:pPr marL="11206" marR="4483" indent="275119">
              <a:spcBef>
                <a:spcPts val="88"/>
              </a:spcBef>
            </a:pPr>
            <a:r>
              <a:rPr sz="882" spc="-9" dirty="0">
                <a:solidFill>
                  <a:srgbClr val="5B676F"/>
                </a:solidFill>
                <a:latin typeface="Trebuchet MS"/>
                <a:cs typeface="Trebuchet MS"/>
              </a:rPr>
              <a:t>Small </a:t>
            </a:r>
            <a:r>
              <a:rPr sz="882" spc="-18" dirty="0">
                <a:solidFill>
                  <a:srgbClr val="5B676F"/>
                </a:solidFill>
                <a:latin typeface="Trebuchet MS"/>
                <a:cs typeface="Trebuchet MS"/>
              </a:rPr>
              <a:t>commercial</a:t>
            </a:r>
            <a:r>
              <a:rPr sz="882" spc="-9" dirty="0">
                <a:solidFill>
                  <a:srgbClr val="5B676F"/>
                </a:solidFill>
                <a:latin typeface="Trebuchet MS"/>
                <a:cs typeface="Trebuchet MS"/>
              </a:rPr>
              <a:t> </a:t>
            </a:r>
            <a:r>
              <a:rPr sz="882" spc="-22" dirty="0">
                <a:solidFill>
                  <a:srgbClr val="5B676F"/>
                </a:solidFill>
                <a:latin typeface="Trebuchet MS"/>
                <a:cs typeface="Trebuchet MS"/>
              </a:rPr>
              <a:t>solar</a:t>
            </a:r>
            <a:endParaRPr sz="882">
              <a:latin typeface="Trebuchet MS"/>
              <a:cs typeface="Trebuchet MS"/>
            </a:endParaRPr>
          </a:p>
        </p:txBody>
      </p:sp>
      <p:grpSp>
        <p:nvGrpSpPr>
          <p:cNvPr id="49" name="object 49"/>
          <p:cNvGrpSpPr/>
          <p:nvPr/>
        </p:nvGrpSpPr>
        <p:grpSpPr>
          <a:xfrm>
            <a:off x="3585301" y="4971017"/>
            <a:ext cx="901513" cy="751914"/>
            <a:chOff x="718677" y="4998721"/>
            <a:chExt cx="1021715" cy="852169"/>
          </a:xfrm>
        </p:grpSpPr>
        <p:sp>
          <p:nvSpPr>
            <p:cNvPr id="50" name="object 50"/>
            <p:cNvSpPr/>
            <p:nvPr/>
          </p:nvSpPr>
          <p:spPr>
            <a:xfrm>
              <a:off x="748830" y="5146611"/>
              <a:ext cx="955675" cy="681990"/>
            </a:xfrm>
            <a:custGeom>
              <a:avLst/>
              <a:gdLst/>
              <a:ahLst/>
              <a:cxnLst/>
              <a:rect l="l" t="t" r="r" b="b"/>
              <a:pathLst>
                <a:path w="955675" h="681989">
                  <a:moveTo>
                    <a:pt x="0" y="0"/>
                  </a:moveTo>
                  <a:lnTo>
                    <a:pt x="955548" y="0"/>
                  </a:lnTo>
                  <a:lnTo>
                    <a:pt x="955548" y="681736"/>
                  </a:lnTo>
                  <a:lnTo>
                    <a:pt x="0" y="681736"/>
                  </a:lnTo>
                  <a:lnTo>
                    <a:pt x="0" y="0"/>
                  </a:lnTo>
                  <a:close/>
                </a:path>
              </a:pathLst>
            </a:custGeom>
            <a:ln w="11175">
              <a:solidFill>
                <a:srgbClr val="880B57"/>
              </a:solidFill>
            </a:ln>
          </p:spPr>
          <p:txBody>
            <a:bodyPr wrap="square" lIns="0" tIns="0" rIns="0" bIns="0" rtlCol="0"/>
            <a:lstStyle/>
            <a:p>
              <a:endParaRPr sz="1588"/>
            </a:p>
          </p:txBody>
        </p:sp>
        <p:sp>
          <p:nvSpPr>
            <p:cNvPr id="51" name="object 51"/>
            <p:cNvSpPr/>
            <p:nvPr/>
          </p:nvSpPr>
          <p:spPr>
            <a:xfrm>
              <a:off x="748830" y="5714720"/>
              <a:ext cx="955675" cy="0"/>
            </a:xfrm>
            <a:custGeom>
              <a:avLst/>
              <a:gdLst/>
              <a:ahLst/>
              <a:cxnLst/>
              <a:rect l="l" t="t" r="r" b="b"/>
              <a:pathLst>
                <a:path w="955675">
                  <a:moveTo>
                    <a:pt x="0" y="0"/>
                  </a:moveTo>
                  <a:lnTo>
                    <a:pt x="324319" y="0"/>
                  </a:lnTo>
                </a:path>
                <a:path w="955675">
                  <a:moveTo>
                    <a:pt x="636828" y="0"/>
                  </a:moveTo>
                  <a:lnTo>
                    <a:pt x="955548" y="0"/>
                  </a:lnTo>
                </a:path>
              </a:pathLst>
            </a:custGeom>
            <a:ln w="11175">
              <a:solidFill>
                <a:srgbClr val="880B57"/>
              </a:solidFill>
            </a:ln>
          </p:spPr>
          <p:txBody>
            <a:bodyPr wrap="square" lIns="0" tIns="0" rIns="0" bIns="0" rtlCol="0"/>
            <a:lstStyle/>
            <a:p>
              <a:endParaRPr sz="1588"/>
            </a:p>
          </p:txBody>
        </p:sp>
        <p:sp>
          <p:nvSpPr>
            <p:cNvPr id="52" name="object 52"/>
            <p:cNvSpPr/>
            <p:nvPr/>
          </p:nvSpPr>
          <p:spPr>
            <a:xfrm>
              <a:off x="748830" y="5146611"/>
              <a:ext cx="955675" cy="681990"/>
            </a:xfrm>
            <a:custGeom>
              <a:avLst/>
              <a:gdLst/>
              <a:ahLst/>
              <a:cxnLst/>
              <a:rect l="l" t="t" r="r" b="b"/>
              <a:pathLst>
                <a:path w="955675" h="681989">
                  <a:moveTo>
                    <a:pt x="0" y="454494"/>
                  </a:moveTo>
                  <a:lnTo>
                    <a:pt x="955548" y="454494"/>
                  </a:lnTo>
                </a:path>
                <a:path w="955675" h="681989">
                  <a:moveTo>
                    <a:pt x="0" y="340868"/>
                  </a:moveTo>
                  <a:lnTo>
                    <a:pt x="955548" y="340868"/>
                  </a:lnTo>
                </a:path>
                <a:path w="955675" h="681989">
                  <a:moveTo>
                    <a:pt x="0" y="227241"/>
                  </a:moveTo>
                  <a:lnTo>
                    <a:pt x="955548" y="227241"/>
                  </a:lnTo>
                </a:path>
                <a:path w="955675" h="681989">
                  <a:moveTo>
                    <a:pt x="0" y="113626"/>
                  </a:moveTo>
                  <a:lnTo>
                    <a:pt x="955548" y="113626"/>
                  </a:lnTo>
                </a:path>
                <a:path w="955675" h="681989">
                  <a:moveTo>
                    <a:pt x="796290" y="0"/>
                  </a:moveTo>
                  <a:lnTo>
                    <a:pt x="796290" y="681736"/>
                  </a:lnTo>
                </a:path>
                <a:path w="955675" h="681989">
                  <a:moveTo>
                    <a:pt x="637032" y="0"/>
                  </a:moveTo>
                  <a:lnTo>
                    <a:pt x="637032" y="681736"/>
                  </a:lnTo>
                </a:path>
              </a:pathLst>
            </a:custGeom>
            <a:ln w="11176">
              <a:solidFill>
                <a:srgbClr val="880B57"/>
              </a:solidFill>
            </a:ln>
          </p:spPr>
          <p:txBody>
            <a:bodyPr wrap="square" lIns="0" tIns="0" rIns="0" bIns="0" rtlCol="0"/>
            <a:lstStyle/>
            <a:p>
              <a:endParaRPr sz="1588"/>
            </a:p>
          </p:txBody>
        </p:sp>
        <p:sp>
          <p:nvSpPr>
            <p:cNvPr id="53" name="object 53"/>
            <p:cNvSpPr/>
            <p:nvPr/>
          </p:nvSpPr>
          <p:spPr>
            <a:xfrm>
              <a:off x="1226604" y="5146611"/>
              <a:ext cx="0" cy="469900"/>
            </a:xfrm>
            <a:custGeom>
              <a:avLst/>
              <a:gdLst/>
              <a:ahLst/>
              <a:cxnLst/>
              <a:rect l="l" t="t" r="r" b="b"/>
              <a:pathLst>
                <a:path h="469900">
                  <a:moveTo>
                    <a:pt x="0" y="0"/>
                  </a:moveTo>
                  <a:lnTo>
                    <a:pt x="0" y="469430"/>
                  </a:lnTo>
                </a:path>
              </a:pathLst>
            </a:custGeom>
            <a:ln w="11175">
              <a:solidFill>
                <a:srgbClr val="880B57"/>
              </a:solidFill>
            </a:ln>
          </p:spPr>
          <p:txBody>
            <a:bodyPr wrap="square" lIns="0" tIns="0" rIns="0" bIns="0" rtlCol="0"/>
            <a:lstStyle/>
            <a:p>
              <a:endParaRPr sz="1588"/>
            </a:p>
          </p:txBody>
        </p:sp>
        <p:sp>
          <p:nvSpPr>
            <p:cNvPr id="54" name="object 54"/>
            <p:cNvSpPr/>
            <p:nvPr/>
          </p:nvSpPr>
          <p:spPr>
            <a:xfrm>
              <a:off x="908088" y="5146611"/>
              <a:ext cx="159385" cy="681990"/>
            </a:xfrm>
            <a:custGeom>
              <a:avLst/>
              <a:gdLst/>
              <a:ahLst/>
              <a:cxnLst/>
              <a:rect l="l" t="t" r="r" b="b"/>
              <a:pathLst>
                <a:path w="159384" h="681989">
                  <a:moveTo>
                    <a:pt x="159258" y="0"/>
                  </a:moveTo>
                  <a:lnTo>
                    <a:pt x="159258" y="681736"/>
                  </a:lnTo>
                </a:path>
                <a:path w="159384" h="681989">
                  <a:moveTo>
                    <a:pt x="0" y="0"/>
                  </a:moveTo>
                  <a:lnTo>
                    <a:pt x="0" y="681736"/>
                  </a:lnTo>
                </a:path>
              </a:pathLst>
            </a:custGeom>
            <a:ln w="11176">
              <a:solidFill>
                <a:srgbClr val="880B57"/>
              </a:solidFill>
            </a:ln>
          </p:spPr>
          <p:txBody>
            <a:bodyPr wrap="square" lIns="0" tIns="0" rIns="0" bIns="0" rtlCol="0"/>
            <a:lstStyle/>
            <a:p>
              <a:endParaRPr sz="1588"/>
            </a:p>
          </p:txBody>
        </p:sp>
        <p:sp>
          <p:nvSpPr>
            <p:cNvPr id="55" name="object 55"/>
            <p:cNvSpPr/>
            <p:nvPr/>
          </p:nvSpPr>
          <p:spPr>
            <a:xfrm>
              <a:off x="1073149" y="5616041"/>
              <a:ext cx="313055" cy="217804"/>
            </a:xfrm>
            <a:custGeom>
              <a:avLst/>
              <a:gdLst/>
              <a:ahLst/>
              <a:cxnLst/>
              <a:rect l="l" t="t" r="r" b="b"/>
              <a:pathLst>
                <a:path w="313055" h="217804">
                  <a:moveTo>
                    <a:pt x="312508" y="0"/>
                  </a:moveTo>
                  <a:lnTo>
                    <a:pt x="0" y="0"/>
                  </a:lnTo>
                  <a:lnTo>
                    <a:pt x="0" y="217665"/>
                  </a:lnTo>
                  <a:lnTo>
                    <a:pt x="312508" y="217665"/>
                  </a:lnTo>
                  <a:lnTo>
                    <a:pt x="312508" y="0"/>
                  </a:lnTo>
                  <a:close/>
                </a:path>
              </a:pathLst>
            </a:custGeom>
            <a:solidFill>
              <a:srgbClr val="FFFFFF"/>
            </a:solidFill>
          </p:spPr>
          <p:txBody>
            <a:bodyPr wrap="square" lIns="0" tIns="0" rIns="0" bIns="0" rtlCol="0"/>
            <a:lstStyle/>
            <a:p>
              <a:endParaRPr sz="1588"/>
            </a:p>
          </p:txBody>
        </p:sp>
        <p:sp>
          <p:nvSpPr>
            <p:cNvPr id="56" name="object 56"/>
            <p:cNvSpPr/>
            <p:nvPr/>
          </p:nvSpPr>
          <p:spPr>
            <a:xfrm>
              <a:off x="1073149" y="5616041"/>
              <a:ext cx="313055" cy="217804"/>
            </a:xfrm>
            <a:custGeom>
              <a:avLst/>
              <a:gdLst/>
              <a:ahLst/>
              <a:cxnLst/>
              <a:rect l="l" t="t" r="r" b="b"/>
              <a:pathLst>
                <a:path w="313055" h="217804">
                  <a:moveTo>
                    <a:pt x="312508" y="217665"/>
                  </a:moveTo>
                  <a:lnTo>
                    <a:pt x="0" y="217665"/>
                  </a:lnTo>
                  <a:lnTo>
                    <a:pt x="0" y="0"/>
                  </a:lnTo>
                  <a:lnTo>
                    <a:pt x="312508" y="0"/>
                  </a:lnTo>
                  <a:lnTo>
                    <a:pt x="312508" y="217665"/>
                  </a:lnTo>
                  <a:close/>
                </a:path>
              </a:pathLst>
            </a:custGeom>
            <a:ln w="25400">
              <a:solidFill>
                <a:srgbClr val="880B57"/>
              </a:solidFill>
            </a:ln>
          </p:spPr>
          <p:txBody>
            <a:bodyPr wrap="square" lIns="0" tIns="0" rIns="0" bIns="0" rtlCol="0"/>
            <a:lstStyle/>
            <a:p>
              <a:endParaRPr sz="1588"/>
            </a:p>
          </p:txBody>
        </p:sp>
        <p:sp>
          <p:nvSpPr>
            <p:cNvPr id="57" name="object 57"/>
            <p:cNvSpPr/>
            <p:nvPr/>
          </p:nvSpPr>
          <p:spPr>
            <a:xfrm>
              <a:off x="732069" y="5141758"/>
              <a:ext cx="989330" cy="5080"/>
            </a:xfrm>
            <a:custGeom>
              <a:avLst/>
              <a:gdLst/>
              <a:ahLst/>
              <a:cxnLst/>
              <a:rect l="l" t="t" r="r" b="b"/>
              <a:pathLst>
                <a:path w="989330" h="5079">
                  <a:moveTo>
                    <a:pt x="0" y="0"/>
                  </a:moveTo>
                  <a:lnTo>
                    <a:pt x="938250" y="4470"/>
                  </a:lnTo>
                  <a:lnTo>
                    <a:pt x="989076" y="4711"/>
                  </a:lnTo>
                </a:path>
              </a:pathLst>
            </a:custGeom>
            <a:ln w="22352">
              <a:solidFill>
                <a:srgbClr val="880B57"/>
              </a:solidFill>
            </a:ln>
          </p:spPr>
          <p:txBody>
            <a:bodyPr wrap="square" lIns="0" tIns="0" rIns="0" bIns="0" rtlCol="0"/>
            <a:lstStyle/>
            <a:p>
              <a:endParaRPr sz="1588"/>
            </a:p>
          </p:txBody>
        </p:sp>
        <p:sp>
          <p:nvSpPr>
            <p:cNvPr id="58" name="object 58"/>
            <p:cNvSpPr/>
            <p:nvPr/>
          </p:nvSpPr>
          <p:spPr>
            <a:xfrm>
              <a:off x="1708490" y="5146227"/>
              <a:ext cx="5080" cy="693420"/>
            </a:xfrm>
            <a:custGeom>
              <a:avLst/>
              <a:gdLst/>
              <a:ahLst/>
              <a:cxnLst/>
              <a:rect l="l" t="t" r="r" b="b"/>
              <a:pathLst>
                <a:path w="5080" h="693420">
                  <a:moveTo>
                    <a:pt x="4711" y="693331"/>
                  </a:moveTo>
                  <a:lnTo>
                    <a:pt x="0" y="0"/>
                  </a:lnTo>
                </a:path>
              </a:pathLst>
            </a:custGeom>
            <a:ln w="22352">
              <a:solidFill>
                <a:srgbClr val="880B57"/>
              </a:solidFill>
            </a:ln>
          </p:spPr>
          <p:txBody>
            <a:bodyPr wrap="square" lIns="0" tIns="0" rIns="0" bIns="0" rtlCol="0"/>
            <a:lstStyle/>
            <a:p>
              <a:endParaRPr sz="1588"/>
            </a:p>
          </p:txBody>
        </p:sp>
        <p:sp>
          <p:nvSpPr>
            <p:cNvPr id="59" name="object 59"/>
            <p:cNvSpPr/>
            <p:nvPr/>
          </p:nvSpPr>
          <p:spPr>
            <a:xfrm>
              <a:off x="743068" y="5148830"/>
              <a:ext cx="2540" cy="681355"/>
            </a:xfrm>
            <a:custGeom>
              <a:avLst/>
              <a:gdLst/>
              <a:ahLst/>
              <a:cxnLst/>
              <a:rect l="l" t="t" r="r" b="b"/>
              <a:pathLst>
                <a:path w="2540" h="681354">
                  <a:moveTo>
                    <a:pt x="2362" y="0"/>
                  </a:moveTo>
                  <a:lnTo>
                    <a:pt x="0" y="681304"/>
                  </a:lnTo>
                </a:path>
              </a:pathLst>
            </a:custGeom>
            <a:ln w="22352">
              <a:solidFill>
                <a:srgbClr val="880B57"/>
              </a:solidFill>
            </a:ln>
          </p:spPr>
          <p:txBody>
            <a:bodyPr wrap="square" lIns="0" tIns="0" rIns="0" bIns="0" rtlCol="0"/>
            <a:lstStyle/>
            <a:p>
              <a:endParaRPr sz="1588"/>
            </a:p>
          </p:txBody>
        </p:sp>
        <p:sp>
          <p:nvSpPr>
            <p:cNvPr id="60" name="object 60"/>
            <p:cNvSpPr/>
            <p:nvPr/>
          </p:nvSpPr>
          <p:spPr>
            <a:xfrm>
              <a:off x="732069" y="5833294"/>
              <a:ext cx="995044" cy="1905"/>
            </a:xfrm>
            <a:custGeom>
              <a:avLst/>
              <a:gdLst/>
              <a:ahLst/>
              <a:cxnLst/>
              <a:rect l="l" t="t" r="r" b="b"/>
              <a:pathLst>
                <a:path w="995044" h="1904">
                  <a:moveTo>
                    <a:pt x="0" y="1549"/>
                  </a:moveTo>
                  <a:lnTo>
                    <a:pt x="994663" y="0"/>
                  </a:lnTo>
                </a:path>
              </a:pathLst>
            </a:custGeom>
            <a:ln w="26784">
              <a:solidFill>
                <a:srgbClr val="880B57"/>
              </a:solidFill>
            </a:ln>
          </p:spPr>
          <p:txBody>
            <a:bodyPr wrap="square" lIns="0" tIns="0" rIns="0" bIns="0" rtlCol="0"/>
            <a:lstStyle/>
            <a:p>
              <a:endParaRPr sz="1588"/>
            </a:p>
          </p:txBody>
        </p:sp>
        <p:sp>
          <p:nvSpPr>
            <p:cNvPr id="61" name="object 61"/>
            <p:cNvSpPr/>
            <p:nvPr/>
          </p:nvSpPr>
          <p:spPr>
            <a:xfrm>
              <a:off x="1062031" y="5002074"/>
              <a:ext cx="515620" cy="111760"/>
            </a:xfrm>
            <a:custGeom>
              <a:avLst/>
              <a:gdLst/>
              <a:ahLst/>
              <a:cxnLst/>
              <a:rect l="l" t="t" r="r" b="b"/>
              <a:pathLst>
                <a:path w="515619" h="111760">
                  <a:moveTo>
                    <a:pt x="86829" y="37134"/>
                  </a:moveTo>
                  <a:lnTo>
                    <a:pt x="129387" y="37134"/>
                  </a:lnTo>
                  <a:lnTo>
                    <a:pt x="151498" y="0"/>
                  </a:lnTo>
                  <a:lnTo>
                    <a:pt x="108953" y="0"/>
                  </a:lnTo>
                  <a:lnTo>
                    <a:pt x="86829" y="37134"/>
                  </a:lnTo>
                  <a:close/>
                </a:path>
                <a:path w="515619" h="111760">
                  <a:moveTo>
                    <a:pt x="25615" y="111442"/>
                  </a:moveTo>
                  <a:lnTo>
                    <a:pt x="0" y="111442"/>
                  </a:lnTo>
                  <a:lnTo>
                    <a:pt x="22123" y="74307"/>
                  </a:lnTo>
                  <a:lnTo>
                    <a:pt x="44234" y="37134"/>
                  </a:lnTo>
                  <a:lnTo>
                    <a:pt x="66395" y="0"/>
                  </a:lnTo>
                  <a:lnTo>
                    <a:pt x="108953" y="0"/>
                  </a:lnTo>
                </a:path>
                <a:path w="515619" h="111760">
                  <a:moveTo>
                    <a:pt x="25615" y="111442"/>
                  </a:moveTo>
                  <a:lnTo>
                    <a:pt x="42545" y="111442"/>
                  </a:lnTo>
                  <a:lnTo>
                    <a:pt x="64668" y="74307"/>
                  </a:lnTo>
                  <a:lnTo>
                    <a:pt x="22123" y="74307"/>
                  </a:lnTo>
                </a:path>
                <a:path w="515619" h="111760">
                  <a:moveTo>
                    <a:pt x="194094" y="0"/>
                  </a:moveTo>
                  <a:lnTo>
                    <a:pt x="171970" y="37134"/>
                  </a:lnTo>
                  <a:lnTo>
                    <a:pt x="149809" y="74307"/>
                  </a:lnTo>
                  <a:lnTo>
                    <a:pt x="127698" y="111442"/>
                  </a:lnTo>
                  <a:lnTo>
                    <a:pt x="85102" y="111442"/>
                  </a:lnTo>
                  <a:lnTo>
                    <a:pt x="42545" y="111442"/>
                  </a:lnTo>
                </a:path>
                <a:path w="515619" h="111760">
                  <a:moveTo>
                    <a:pt x="85102" y="111442"/>
                  </a:moveTo>
                  <a:lnTo>
                    <a:pt x="107264" y="74307"/>
                  </a:lnTo>
                  <a:lnTo>
                    <a:pt x="64668" y="74307"/>
                  </a:lnTo>
                  <a:lnTo>
                    <a:pt x="86829" y="37134"/>
                  </a:lnTo>
                  <a:lnTo>
                    <a:pt x="44234" y="37134"/>
                  </a:lnTo>
                </a:path>
                <a:path w="515619" h="111760">
                  <a:moveTo>
                    <a:pt x="171970" y="37134"/>
                  </a:moveTo>
                  <a:lnTo>
                    <a:pt x="129387" y="37134"/>
                  </a:lnTo>
                  <a:lnTo>
                    <a:pt x="107264" y="74307"/>
                  </a:lnTo>
                  <a:lnTo>
                    <a:pt x="149809" y="74307"/>
                  </a:lnTo>
                </a:path>
                <a:path w="515619" h="111760">
                  <a:moveTo>
                    <a:pt x="151498" y="0"/>
                  </a:moveTo>
                  <a:lnTo>
                    <a:pt x="194094" y="0"/>
                  </a:lnTo>
                </a:path>
                <a:path w="515619" h="111760">
                  <a:moveTo>
                    <a:pt x="247383" y="37134"/>
                  </a:moveTo>
                  <a:lnTo>
                    <a:pt x="289928" y="37134"/>
                  </a:lnTo>
                  <a:lnTo>
                    <a:pt x="312051" y="0"/>
                  </a:lnTo>
                  <a:lnTo>
                    <a:pt x="269506" y="0"/>
                  </a:lnTo>
                  <a:lnTo>
                    <a:pt x="247383" y="37134"/>
                  </a:lnTo>
                  <a:close/>
                </a:path>
                <a:path w="515619" h="111760">
                  <a:moveTo>
                    <a:pt x="186169" y="111442"/>
                  </a:moveTo>
                  <a:lnTo>
                    <a:pt x="160553" y="111442"/>
                  </a:lnTo>
                  <a:lnTo>
                    <a:pt x="182676" y="74307"/>
                  </a:lnTo>
                  <a:lnTo>
                    <a:pt x="204787" y="37134"/>
                  </a:lnTo>
                  <a:lnTo>
                    <a:pt x="226949" y="0"/>
                  </a:lnTo>
                  <a:lnTo>
                    <a:pt x="269506" y="0"/>
                  </a:lnTo>
                </a:path>
                <a:path w="515619" h="111760">
                  <a:moveTo>
                    <a:pt x="186169" y="111442"/>
                  </a:moveTo>
                  <a:lnTo>
                    <a:pt x="203098" y="111442"/>
                  </a:lnTo>
                  <a:lnTo>
                    <a:pt x="225221" y="74307"/>
                  </a:lnTo>
                  <a:lnTo>
                    <a:pt x="182676" y="74307"/>
                  </a:lnTo>
                </a:path>
                <a:path w="515619" h="111760">
                  <a:moveTo>
                    <a:pt x="354647" y="0"/>
                  </a:moveTo>
                  <a:lnTo>
                    <a:pt x="332524" y="37134"/>
                  </a:lnTo>
                  <a:lnTo>
                    <a:pt x="310362" y="74307"/>
                  </a:lnTo>
                  <a:lnTo>
                    <a:pt x="288239" y="111442"/>
                  </a:lnTo>
                  <a:lnTo>
                    <a:pt x="245656" y="111442"/>
                  </a:lnTo>
                  <a:lnTo>
                    <a:pt x="203098" y="111442"/>
                  </a:lnTo>
                </a:path>
                <a:path w="515619" h="111760">
                  <a:moveTo>
                    <a:pt x="245656" y="111442"/>
                  </a:moveTo>
                  <a:lnTo>
                    <a:pt x="267817" y="74307"/>
                  </a:lnTo>
                  <a:lnTo>
                    <a:pt x="225221" y="74307"/>
                  </a:lnTo>
                  <a:lnTo>
                    <a:pt x="247383" y="37134"/>
                  </a:lnTo>
                  <a:lnTo>
                    <a:pt x="204787" y="37134"/>
                  </a:lnTo>
                </a:path>
                <a:path w="515619" h="111760">
                  <a:moveTo>
                    <a:pt x="332524" y="37134"/>
                  </a:moveTo>
                  <a:lnTo>
                    <a:pt x="289928" y="37134"/>
                  </a:lnTo>
                  <a:lnTo>
                    <a:pt x="267817" y="74307"/>
                  </a:lnTo>
                  <a:lnTo>
                    <a:pt x="310362" y="74307"/>
                  </a:lnTo>
                </a:path>
                <a:path w="515619" h="111760">
                  <a:moveTo>
                    <a:pt x="312051" y="0"/>
                  </a:moveTo>
                  <a:lnTo>
                    <a:pt x="354647" y="0"/>
                  </a:lnTo>
                </a:path>
                <a:path w="515619" h="111760">
                  <a:moveTo>
                    <a:pt x="407936" y="37134"/>
                  </a:moveTo>
                  <a:lnTo>
                    <a:pt x="450481" y="37134"/>
                  </a:lnTo>
                  <a:lnTo>
                    <a:pt x="472605" y="0"/>
                  </a:lnTo>
                  <a:lnTo>
                    <a:pt x="430060" y="0"/>
                  </a:lnTo>
                  <a:lnTo>
                    <a:pt x="407936" y="37134"/>
                  </a:lnTo>
                  <a:close/>
                </a:path>
                <a:path w="515619" h="111760">
                  <a:moveTo>
                    <a:pt x="346722" y="111442"/>
                  </a:moveTo>
                  <a:lnTo>
                    <a:pt x="321106" y="111442"/>
                  </a:lnTo>
                  <a:lnTo>
                    <a:pt x="343217" y="74307"/>
                  </a:lnTo>
                  <a:lnTo>
                    <a:pt x="365340" y="37134"/>
                  </a:lnTo>
                  <a:lnTo>
                    <a:pt x="387502" y="0"/>
                  </a:lnTo>
                  <a:lnTo>
                    <a:pt x="430060" y="0"/>
                  </a:lnTo>
                </a:path>
                <a:path w="515619" h="111760">
                  <a:moveTo>
                    <a:pt x="346722" y="111442"/>
                  </a:moveTo>
                  <a:lnTo>
                    <a:pt x="363651" y="111442"/>
                  </a:lnTo>
                  <a:lnTo>
                    <a:pt x="385775" y="74307"/>
                  </a:lnTo>
                  <a:lnTo>
                    <a:pt x="343217" y="74307"/>
                  </a:lnTo>
                </a:path>
                <a:path w="515619" h="111760">
                  <a:moveTo>
                    <a:pt x="515200" y="0"/>
                  </a:moveTo>
                  <a:lnTo>
                    <a:pt x="493077" y="37134"/>
                  </a:lnTo>
                  <a:lnTo>
                    <a:pt x="470916" y="74307"/>
                  </a:lnTo>
                  <a:lnTo>
                    <a:pt x="448792" y="111442"/>
                  </a:lnTo>
                  <a:lnTo>
                    <a:pt x="406209" y="111442"/>
                  </a:lnTo>
                  <a:lnTo>
                    <a:pt x="363651" y="111442"/>
                  </a:lnTo>
                </a:path>
                <a:path w="515619" h="111760">
                  <a:moveTo>
                    <a:pt x="406209" y="111442"/>
                  </a:moveTo>
                  <a:lnTo>
                    <a:pt x="428371" y="74307"/>
                  </a:lnTo>
                  <a:lnTo>
                    <a:pt x="385775" y="74307"/>
                  </a:lnTo>
                  <a:lnTo>
                    <a:pt x="407936" y="37134"/>
                  </a:lnTo>
                  <a:lnTo>
                    <a:pt x="365340" y="37134"/>
                  </a:lnTo>
                </a:path>
                <a:path w="515619" h="111760">
                  <a:moveTo>
                    <a:pt x="493077" y="37134"/>
                  </a:moveTo>
                  <a:lnTo>
                    <a:pt x="450481" y="37134"/>
                  </a:lnTo>
                  <a:lnTo>
                    <a:pt x="428371" y="74307"/>
                  </a:lnTo>
                  <a:lnTo>
                    <a:pt x="470916" y="74307"/>
                  </a:lnTo>
                </a:path>
                <a:path w="515619" h="111760">
                  <a:moveTo>
                    <a:pt x="472605" y="0"/>
                  </a:moveTo>
                  <a:lnTo>
                    <a:pt x="515200" y="0"/>
                  </a:lnTo>
                </a:path>
              </a:pathLst>
            </a:custGeom>
            <a:ln w="6705">
              <a:solidFill>
                <a:srgbClr val="880B57"/>
              </a:solidFill>
            </a:ln>
          </p:spPr>
          <p:txBody>
            <a:bodyPr wrap="square" lIns="0" tIns="0" rIns="0" bIns="0" rtlCol="0"/>
            <a:lstStyle/>
            <a:p>
              <a:endParaRPr sz="1588"/>
            </a:p>
          </p:txBody>
        </p:sp>
        <p:sp>
          <p:nvSpPr>
            <p:cNvPr id="62" name="object 62"/>
            <p:cNvSpPr/>
            <p:nvPr/>
          </p:nvSpPr>
          <p:spPr>
            <a:xfrm>
              <a:off x="1543691" y="5002075"/>
              <a:ext cx="183515" cy="114935"/>
            </a:xfrm>
            <a:custGeom>
              <a:avLst/>
              <a:gdLst/>
              <a:ahLst/>
              <a:cxnLst/>
              <a:rect l="l" t="t" r="r" b="b"/>
              <a:pathLst>
                <a:path w="183514" h="114935">
                  <a:moveTo>
                    <a:pt x="82080" y="38112"/>
                  </a:moveTo>
                  <a:lnTo>
                    <a:pt x="122300" y="38112"/>
                  </a:lnTo>
                  <a:lnTo>
                    <a:pt x="143217" y="0"/>
                  </a:lnTo>
                  <a:lnTo>
                    <a:pt x="102996" y="0"/>
                  </a:lnTo>
                  <a:lnTo>
                    <a:pt x="82080" y="38112"/>
                  </a:lnTo>
                  <a:close/>
                </a:path>
                <a:path w="183514" h="114935">
                  <a:moveTo>
                    <a:pt x="24206" y="114376"/>
                  </a:moveTo>
                  <a:lnTo>
                    <a:pt x="0" y="114376"/>
                  </a:lnTo>
                  <a:lnTo>
                    <a:pt x="20904" y="76263"/>
                  </a:lnTo>
                  <a:lnTo>
                    <a:pt x="41821" y="38112"/>
                  </a:lnTo>
                  <a:lnTo>
                    <a:pt x="62763" y="0"/>
                  </a:lnTo>
                  <a:lnTo>
                    <a:pt x="102996" y="0"/>
                  </a:lnTo>
                </a:path>
                <a:path w="183514" h="114935">
                  <a:moveTo>
                    <a:pt x="24206" y="114376"/>
                  </a:moveTo>
                  <a:lnTo>
                    <a:pt x="40220" y="114376"/>
                  </a:lnTo>
                  <a:lnTo>
                    <a:pt x="61137" y="76263"/>
                  </a:lnTo>
                  <a:lnTo>
                    <a:pt x="20904" y="76263"/>
                  </a:lnTo>
                </a:path>
                <a:path w="183514" h="114935">
                  <a:moveTo>
                    <a:pt x="183476" y="0"/>
                  </a:moveTo>
                  <a:lnTo>
                    <a:pt x="162572" y="38112"/>
                  </a:lnTo>
                  <a:lnTo>
                    <a:pt x="141617" y="76263"/>
                  </a:lnTo>
                  <a:lnTo>
                    <a:pt x="120713" y="114376"/>
                  </a:lnTo>
                  <a:lnTo>
                    <a:pt x="80441" y="114376"/>
                  </a:lnTo>
                  <a:lnTo>
                    <a:pt x="40220" y="114376"/>
                  </a:lnTo>
                </a:path>
                <a:path w="183514" h="114935">
                  <a:moveTo>
                    <a:pt x="80441" y="114376"/>
                  </a:moveTo>
                  <a:lnTo>
                    <a:pt x="101396" y="76263"/>
                  </a:lnTo>
                  <a:lnTo>
                    <a:pt x="61137" y="76263"/>
                  </a:lnTo>
                  <a:lnTo>
                    <a:pt x="82080" y="38112"/>
                  </a:lnTo>
                  <a:lnTo>
                    <a:pt x="41821" y="38112"/>
                  </a:lnTo>
                </a:path>
                <a:path w="183514" h="114935">
                  <a:moveTo>
                    <a:pt x="162572" y="38112"/>
                  </a:moveTo>
                  <a:lnTo>
                    <a:pt x="122300" y="38112"/>
                  </a:lnTo>
                  <a:lnTo>
                    <a:pt x="101396" y="76263"/>
                  </a:lnTo>
                  <a:lnTo>
                    <a:pt x="141617" y="76263"/>
                  </a:lnTo>
                </a:path>
                <a:path w="183514" h="114935">
                  <a:moveTo>
                    <a:pt x="143217" y="0"/>
                  </a:moveTo>
                  <a:lnTo>
                    <a:pt x="183476" y="0"/>
                  </a:lnTo>
                </a:path>
              </a:pathLst>
            </a:custGeom>
            <a:ln w="6604">
              <a:solidFill>
                <a:srgbClr val="880B57"/>
              </a:solidFill>
            </a:ln>
          </p:spPr>
          <p:txBody>
            <a:bodyPr wrap="square" lIns="0" tIns="0" rIns="0" bIns="0" rtlCol="0"/>
            <a:lstStyle/>
            <a:p>
              <a:endParaRPr sz="1588"/>
            </a:p>
          </p:txBody>
        </p:sp>
        <p:sp>
          <p:nvSpPr>
            <p:cNvPr id="63" name="object 63"/>
            <p:cNvSpPr/>
            <p:nvPr/>
          </p:nvSpPr>
          <p:spPr>
            <a:xfrm>
              <a:off x="740928" y="5002074"/>
              <a:ext cx="354965" cy="111760"/>
            </a:xfrm>
            <a:custGeom>
              <a:avLst/>
              <a:gdLst/>
              <a:ahLst/>
              <a:cxnLst/>
              <a:rect l="l" t="t" r="r" b="b"/>
              <a:pathLst>
                <a:path w="354965" h="111760">
                  <a:moveTo>
                    <a:pt x="86829" y="37134"/>
                  </a:moveTo>
                  <a:lnTo>
                    <a:pt x="129387" y="37134"/>
                  </a:lnTo>
                  <a:lnTo>
                    <a:pt x="151498" y="0"/>
                  </a:lnTo>
                  <a:lnTo>
                    <a:pt x="108953" y="0"/>
                  </a:lnTo>
                  <a:lnTo>
                    <a:pt x="86829" y="37134"/>
                  </a:lnTo>
                  <a:close/>
                </a:path>
                <a:path w="354965" h="111760">
                  <a:moveTo>
                    <a:pt x="25615" y="111442"/>
                  </a:moveTo>
                  <a:lnTo>
                    <a:pt x="0" y="111442"/>
                  </a:lnTo>
                  <a:lnTo>
                    <a:pt x="22123" y="74307"/>
                  </a:lnTo>
                  <a:lnTo>
                    <a:pt x="44234" y="37134"/>
                  </a:lnTo>
                  <a:lnTo>
                    <a:pt x="66395" y="0"/>
                  </a:lnTo>
                  <a:lnTo>
                    <a:pt x="108953" y="0"/>
                  </a:lnTo>
                </a:path>
                <a:path w="354965" h="111760">
                  <a:moveTo>
                    <a:pt x="25615" y="111442"/>
                  </a:moveTo>
                  <a:lnTo>
                    <a:pt x="42545" y="111442"/>
                  </a:lnTo>
                  <a:lnTo>
                    <a:pt x="64668" y="74307"/>
                  </a:lnTo>
                  <a:lnTo>
                    <a:pt x="22123" y="74307"/>
                  </a:lnTo>
                </a:path>
                <a:path w="354965" h="111760">
                  <a:moveTo>
                    <a:pt x="194094" y="0"/>
                  </a:moveTo>
                  <a:lnTo>
                    <a:pt x="171970" y="37134"/>
                  </a:lnTo>
                  <a:lnTo>
                    <a:pt x="149809" y="74307"/>
                  </a:lnTo>
                  <a:lnTo>
                    <a:pt x="127685" y="111442"/>
                  </a:lnTo>
                  <a:lnTo>
                    <a:pt x="85102" y="111442"/>
                  </a:lnTo>
                  <a:lnTo>
                    <a:pt x="42545" y="111442"/>
                  </a:lnTo>
                </a:path>
                <a:path w="354965" h="111760">
                  <a:moveTo>
                    <a:pt x="85102" y="111442"/>
                  </a:moveTo>
                  <a:lnTo>
                    <a:pt x="107264" y="74307"/>
                  </a:lnTo>
                  <a:lnTo>
                    <a:pt x="64668" y="74307"/>
                  </a:lnTo>
                  <a:lnTo>
                    <a:pt x="86829" y="37134"/>
                  </a:lnTo>
                  <a:lnTo>
                    <a:pt x="44234" y="37134"/>
                  </a:lnTo>
                </a:path>
                <a:path w="354965" h="111760">
                  <a:moveTo>
                    <a:pt x="171970" y="37134"/>
                  </a:moveTo>
                  <a:lnTo>
                    <a:pt x="129387" y="37134"/>
                  </a:lnTo>
                  <a:lnTo>
                    <a:pt x="107264" y="74307"/>
                  </a:lnTo>
                  <a:lnTo>
                    <a:pt x="149809" y="74307"/>
                  </a:lnTo>
                </a:path>
                <a:path w="354965" h="111760">
                  <a:moveTo>
                    <a:pt x="151498" y="0"/>
                  </a:moveTo>
                  <a:lnTo>
                    <a:pt x="194094" y="0"/>
                  </a:lnTo>
                </a:path>
                <a:path w="354965" h="111760">
                  <a:moveTo>
                    <a:pt x="247383" y="37134"/>
                  </a:moveTo>
                  <a:lnTo>
                    <a:pt x="289928" y="37134"/>
                  </a:lnTo>
                  <a:lnTo>
                    <a:pt x="312051" y="0"/>
                  </a:lnTo>
                  <a:lnTo>
                    <a:pt x="269506" y="0"/>
                  </a:lnTo>
                  <a:lnTo>
                    <a:pt x="247383" y="37134"/>
                  </a:lnTo>
                  <a:close/>
                </a:path>
                <a:path w="354965" h="111760">
                  <a:moveTo>
                    <a:pt x="186169" y="111442"/>
                  </a:moveTo>
                  <a:lnTo>
                    <a:pt x="160553" y="111442"/>
                  </a:lnTo>
                  <a:lnTo>
                    <a:pt x="182676" y="74307"/>
                  </a:lnTo>
                  <a:lnTo>
                    <a:pt x="204787" y="37134"/>
                  </a:lnTo>
                  <a:lnTo>
                    <a:pt x="226949" y="0"/>
                  </a:lnTo>
                  <a:lnTo>
                    <a:pt x="269506" y="0"/>
                  </a:lnTo>
                </a:path>
                <a:path w="354965" h="111760">
                  <a:moveTo>
                    <a:pt x="186169" y="111442"/>
                  </a:moveTo>
                  <a:lnTo>
                    <a:pt x="203098" y="111442"/>
                  </a:lnTo>
                  <a:lnTo>
                    <a:pt x="225221" y="74307"/>
                  </a:lnTo>
                  <a:lnTo>
                    <a:pt x="182676" y="74307"/>
                  </a:lnTo>
                </a:path>
                <a:path w="354965" h="111760">
                  <a:moveTo>
                    <a:pt x="354647" y="0"/>
                  </a:moveTo>
                  <a:lnTo>
                    <a:pt x="332524" y="37134"/>
                  </a:lnTo>
                  <a:lnTo>
                    <a:pt x="310362" y="74307"/>
                  </a:lnTo>
                  <a:lnTo>
                    <a:pt x="288239" y="111442"/>
                  </a:lnTo>
                  <a:lnTo>
                    <a:pt x="245656" y="111442"/>
                  </a:lnTo>
                  <a:lnTo>
                    <a:pt x="203098" y="111442"/>
                  </a:lnTo>
                </a:path>
                <a:path w="354965" h="111760">
                  <a:moveTo>
                    <a:pt x="245656" y="111442"/>
                  </a:moveTo>
                  <a:lnTo>
                    <a:pt x="267817" y="74307"/>
                  </a:lnTo>
                  <a:lnTo>
                    <a:pt x="225221" y="74307"/>
                  </a:lnTo>
                  <a:lnTo>
                    <a:pt x="247383" y="37134"/>
                  </a:lnTo>
                  <a:lnTo>
                    <a:pt x="204787" y="37134"/>
                  </a:lnTo>
                </a:path>
                <a:path w="354965" h="111760">
                  <a:moveTo>
                    <a:pt x="332524" y="37134"/>
                  </a:moveTo>
                  <a:lnTo>
                    <a:pt x="289928" y="37134"/>
                  </a:lnTo>
                  <a:lnTo>
                    <a:pt x="267817" y="74307"/>
                  </a:lnTo>
                  <a:lnTo>
                    <a:pt x="310362" y="74307"/>
                  </a:lnTo>
                </a:path>
                <a:path w="354965" h="111760">
                  <a:moveTo>
                    <a:pt x="312051" y="0"/>
                  </a:moveTo>
                  <a:lnTo>
                    <a:pt x="354647" y="0"/>
                  </a:lnTo>
                </a:path>
              </a:pathLst>
            </a:custGeom>
            <a:ln w="6705">
              <a:solidFill>
                <a:srgbClr val="880B57"/>
              </a:solidFill>
            </a:ln>
          </p:spPr>
          <p:txBody>
            <a:bodyPr wrap="square" lIns="0" tIns="0" rIns="0" bIns="0" rtlCol="0"/>
            <a:lstStyle/>
            <a:p>
              <a:endParaRPr sz="1588"/>
            </a:p>
          </p:txBody>
        </p:sp>
      </p:grpSp>
      <p:sp>
        <p:nvSpPr>
          <p:cNvPr id="64" name="object 64"/>
          <p:cNvSpPr/>
          <p:nvPr/>
        </p:nvSpPr>
        <p:spPr>
          <a:xfrm>
            <a:off x="5964294" y="2616102"/>
            <a:ext cx="0" cy="129988"/>
          </a:xfrm>
          <a:custGeom>
            <a:avLst/>
            <a:gdLst/>
            <a:ahLst/>
            <a:cxnLst/>
            <a:rect l="l" t="t" r="r" b="b"/>
            <a:pathLst>
              <a:path h="147319">
                <a:moveTo>
                  <a:pt x="0" y="0"/>
                </a:moveTo>
                <a:lnTo>
                  <a:pt x="0" y="146735"/>
                </a:lnTo>
              </a:path>
            </a:pathLst>
          </a:custGeom>
          <a:ln w="12700">
            <a:solidFill>
              <a:srgbClr val="5B676F"/>
            </a:solidFill>
          </a:ln>
        </p:spPr>
        <p:txBody>
          <a:bodyPr wrap="square" lIns="0" tIns="0" rIns="0" bIns="0" rtlCol="0"/>
          <a:lstStyle/>
          <a:p>
            <a:endParaRPr sz="1588"/>
          </a:p>
        </p:txBody>
      </p:sp>
      <p:grpSp>
        <p:nvGrpSpPr>
          <p:cNvPr id="71" name="object 71"/>
          <p:cNvGrpSpPr/>
          <p:nvPr/>
        </p:nvGrpSpPr>
        <p:grpSpPr>
          <a:xfrm>
            <a:off x="6775042" y="2616103"/>
            <a:ext cx="544606" cy="850526"/>
            <a:chOff x="3724770" y="3059429"/>
            <a:chExt cx="617220" cy="963930"/>
          </a:xfrm>
        </p:grpSpPr>
        <p:sp>
          <p:nvSpPr>
            <p:cNvPr id="72" name="object 72"/>
            <p:cNvSpPr/>
            <p:nvPr/>
          </p:nvSpPr>
          <p:spPr>
            <a:xfrm>
              <a:off x="4027027" y="3059429"/>
              <a:ext cx="0" cy="147320"/>
            </a:xfrm>
            <a:custGeom>
              <a:avLst/>
              <a:gdLst/>
              <a:ahLst/>
              <a:cxnLst/>
              <a:rect l="l" t="t" r="r" b="b"/>
              <a:pathLst>
                <a:path h="147319">
                  <a:moveTo>
                    <a:pt x="0" y="0"/>
                  </a:moveTo>
                  <a:lnTo>
                    <a:pt x="0" y="146735"/>
                  </a:lnTo>
                </a:path>
              </a:pathLst>
            </a:custGeom>
            <a:ln w="12700">
              <a:solidFill>
                <a:srgbClr val="5B676F"/>
              </a:solidFill>
            </a:ln>
          </p:spPr>
          <p:txBody>
            <a:bodyPr wrap="square" lIns="0" tIns="0" rIns="0" bIns="0" rtlCol="0"/>
            <a:lstStyle/>
            <a:p>
              <a:endParaRPr sz="1588"/>
            </a:p>
          </p:txBody>
        </p:sp>
        <p:sp>
          <p:nvSpPr>
            <p:cNvPr id="73" name="object 73"/>
            <p:cNvSpPr/>
            <p:nvPr/>
          </p:nvSpPr>
          <p:spPr>
            <a:xfrm>
              <a:off x="3724770" y="3206165"/>
              <a:ext cx="617220" cy="817244"/>
            </a:xfrm>
            <a:custGeom>
              <a:avLst/>
              <a:gdLst/>
              <a:ahLst/>
              <a:cxnLst/>
              <a:rect l="l" t="t" r="r" b="b"/>
              <a:pathLst>
                <a:path w="617220" h="817245">
                  <a:moveTo>
                    <a:pt x="617220" y="0"/>
                  </a:moveTo>
                  <a:lnTo>
                    <a:pt x="0" y="0"/>
                  </a:lnTo>
                  <a:lnTo>
                    <a:pt x="0" y="817105"/>
                  </a:lnTo>
                  <a:lnTo>
                    <a:pt x="617220" y="817105"/>
                  </a:lnTo>
                  <a:lnTo>
                    <a:pt x="617220" y="0"/>
                  </a:lnTo>
                  <a:close/>
                </a:path>
              </a:pathLst>
            </a:custGeom>
            <a:solidFill>
              <a:srgbClr val="DEE0E1"/>
            </a:solidFill>
          </p:spPr>
          <p:txBody>
            <a:bodyPr wrap="square" lIns="0" tIns="0" rIns="0" bIns="0" rtlCol="0"/>
            <a:lstStyle/>
            <a:p>
              <a:endParaRPr sz="1588"/>
            </a:p>
          </p:txBody>
        </p:sp>
        <p:sp>
          <p:nvSpPr>
            <p:cNvPr id="74" name="object 74"/>
            <p:cNvSpPr/>
            <p:nvPr/>
          </p:nvSpPr>
          <p:spPr>
            <a:xfrm>
              <a:off x="3901674" y="3272116"/>
              <a:ext cx="263525" cy="263525"/>
            </a:xfrm>
            <a:custGeom>
              <a:avLst/>
              <a:gdLst/>
              <a:ahLst/>
              <a:cxnLst/>
              <a:rect l="l" t="t" r="r" b="b"/>
              <a:pathLst>
                <a:path w="263525" h="263525">
                  <a:moveTo>
                    <a:pt x="131711" y="0"/>
                  </a:moveTo>
                  <a:lnTo>
                    <a:pt x="90084" y="6713"/>
                  </a:lnTo>
                  <a:lnTo>
                    <a:pt x="53928" y="25407"/>
                  </a:lnTo>
                  <a:lnTo>
                    <a:pt x="25415" y="53914"/>
                  </a:lnTo>
                  <a:lnTo>
                    <a:pt x="6715" y="90067"/>
                  </a:lnTo>
                  <a:lnTo>
                    <a:pt x="0" y="131699"/>
                  </a:lnTo>
                  <a:lnTo>
                    <a:pt x="6715" y="173332"/>
                  </a:lnTo>
                  <a:lnTo>
                    <a:pt x="25415" y="209492"/>
                  </a:lnTo>
                  <a:lnTo>
                    <a:pt x="53928" y="238007"/>
                  </a:lnTo>
                  <a:lnTo>
                    <a:pt x="90084" y="256707"/>
                  </a:lnTo>
                  <a:lnTo>
                    <a:pt x="131711" y="263423"/>
                  </a:lnTo>
                  <a:lnTo>
                    <a:pt x="173342" y="256707"/>
                  </a:lnTo>
                  <a:lnTo>
                    <a:pt x="209495" y="238007"/>
                  </a:lnTo>
                  <a:lnTo>
                    <a:pt x="238003" y="209492"/>
                  </a:lnTo>
                  <a:lnTo>
                    <a:pt x="256697" y="173332"/>
                  </a:lnTo>
                  <a:lnTo>
                    <a:pt x="263410" y="131699"/>
                  </a:lnTo>
                  <a:lnTo>
                    <a:pt x="256697" y="90067"/>
                  </a:lnTo>
                  <a:lnTo>
                    <a:pt x="238003" y="53914"/>
                  </a:lnTo>
                  <a:lnTo>
                    <a:pt x="209495" y="25407"/>
                  </a:lnTo>
                  <a:lnTo>
                    <a:pt x="173342" y="6713"/>
                  </a:lnTo>
                  <a:lnTo>
                    <a:pt x="131711" y="0"/>
                  </a:lnTo>
                  <a:close/>
                </a:path>
              </a:pathLst>
            </a:custGeom>
            <a:solidFill>
              <a:srgbClr val="FFFFFF"/>
            </a:solidFill>
          </p:spPr>
          <p:txBody>
            <a:bodyPr wrap="square" lIns="0" tIns="0" rIns="0" bIns="0" rtlCol="0"/>
            <a:lstStyle/>
            <a:p>
              <a:endParaRPr sz="1588"/>
            </a:p>
          </p:txBody>
        </p:sp>
        <p:sp>
          <p:nvSpPr>
            <p:cNvPr id="75" name="object 75"/>
            <p:cNvSpPr/>
            <p:nvPr/>
          </p:nvSpPr>
          <p:spPr>
            <a:xfrm>
              <a:off x="3901674" y="3272116"/>
              <a:ext cx="263525" cy="263525"/>
            </a:xfrm>
            <a:custGeom>
              <a:avLst/>
              <a:gdLst/>
              <a:ahLst/>
              <a:cxnLst/>
              <a:rect l="l" t="t" r="r" b="b"/>
              <a:pathLst>
                <a:path w="263525" h="263525">
                  <a:moveTo>
                    <a:pt x="263410" y="131699"/>
                  </a:moveTo>
                  <a:lnTo>
                    <a:pt x="256697" y="173332"/>
                  </a:lnTo>
                  <a:lnTo>
                    <a:pt x="238003" y="209492"/>
                  </a:lnTo>
                  <a:lnTo>
                    <a:pt x="209495" y="238007"/>
                  </a:lnTo>
                  <a:lnTo>
                    <a:pt x="173342" y="256707"/>
                  </a:lnTo>
                  <a:lnTo>
                    <a:pt x="131711" y="263423"/>
                  </a:lnTo>
                  <a:lnTo>
                    <a:pt x="90084" y="256707"/>
                  </a:lnTo>
                  <a:lnTo>
                    <a:pt x="53928" y="238007"/>
                  </a:lnTo>
                  <a:lnTo>
                    <a:pt x="25415" y="209492"/>
                  </a:lnTo>
                  <a:lnTo>
                    <a:pt x="6715" y="173332"/>
                  </a:lnTo>
                  <a:lnTo>
                    <a:pt x="0" y="131699"/>
                  </a:lnTo>
                  <a:lnTo>
                    <a:pt x="6715" y="90067"/>
                  </a:lnTo>
                  <a:lnTo>
                    <a:pt x="25415" y="53914"/>
                  </a:lnTo>
                  <a:lnTo>
                    <a:pt x="53928" y="25407"/>
                  </a:lnTo>
                  <a:lnTo>
                    <a:pt x="90084" y="6713"/>
                  </a:lnTo>
                  <a:lnTo>
                    <a:pt x="131711" y="0"/>
                  </a:lnTo>
                  <a:lnTo>
                    <a:pt x="173342" y="6713"/>
                  </a:lnTo>
                  <a:lnTo>
                    <a:pt x="209495" y="25407"/>
                  </a:lnTo>
                  <a:lnTo>
                    <a:pt x="238003" y="53914"/>
                  </a:lnTo>
                  <a:lnTo>
                    <a:pt x="256697" y="90067"/>
                  </a:lnTo>
                  <a:lnTo>
                    <a:pt x="263410" y="131699"/>
                  </a:lnTo>
                  <a:close/>
                </a:path>
              </a:pathLst>
            </a:custGeom>
            <a:ln w="11455">
              <a:solidFill>
                <a:srgbClr val="26D17C"/>
              </a:solidFill>
            </a:ln>
          </p:spPr>
          <p:txBody>
            <a:bodyPr wrap="square" lIns="0" tIns="0" rIns="0" bIns="0" rtlCol="0"/>
            <a:lstStyle/>
            <a:p>
              <a:endParaRPr sz="1588"/>
            </a:p>
          </p:txBody>
        </p:sp>
        <p:pic>
          <p:nvPicPr>
            <p:cNvPr id="76" name="object 76"/>
            <p:cNvPicPr/>
            <p:nvPr/>
          </p:nvPicPr>
          <p:blipFill>
            <a:blip r:embed="rId9" cstate="print"/>
            <a:stretch>
              <a:fillRect/>
            </a:stretch>
          </p:blipFill>
          <p:spPr>
            <a:xfrm>
              <a:off x="3986201" y="3320248"/>
              <a:ext cx="94361" cy="167157"/>
            </a:xfrm>
            <a:prstGeom prst="rect">
              <a:avLst/>
            </a:prstGeom>
          </p:spPr>
        </p:pic>
      </p:grpSp>
      <p:sp>
        <p:nvSpPr>
          <p:cNvPr id="77" name="object 77"/>
          <p:cNvSpPr txBox="1"/>
          <p:nvPr/>
        </p:nvSpPr>
        <p:spPr>
          <a:xfrm>
            <a:off x="5181608" y="1922974"/>
            <a:ext cx="1263422" cy="754739"/>
          </a:xfrm>
          <a:prstGeom prst="rect">
            <a:avLst/>
          </a:prstGeom>
          <a:solidFill>
            <a:srgbClr val="DEE0E1"/>
          </a:solidFill>
        </p:spPr>
        <p:txBody>
          <a:bodyPr vert="horz" wrap="square" lIns="0" tIns="93009" rIns="0" bIns="0" rtlCol="0">
            <a:spAutoFit/>
          </a:bodyPr>
          <a:lstStyle/>
          <a:p>
            <a:pPr marL="123271" marR="116547" algn="ctr">
              <a:spcBef>
                <a:spcPts val="732"/>
              </a:spcBef>
            </a:pPr>
            <a:r>
              <a:rPr sz="900" spc="-9" dirty="0">
                <a:solidFill>
                  <a:srgbClr val="5B676F"/>
                </a:solidFill>
                <a:latin typeface="Trebuchet MS"/>
                <a:cs typeface="Trebuchet MS"/>
              </a:rPr>
              <a:t>Settlement- Only</a:t>
            </a:r>
            <a:r>
              <a:rPr sz="900" spc="-31" dirty="0">
                <a:solidFill>
                  <a:srgbClr val="5B676F"/>
                </a:solidFill>
                <a:latin typeface="Trebuchet MS"/>
                <a:cs typeface="Trebuchet MS"/>
              </a:rPr>
              <a:t> </a:t>
            </a:r>
            <a:r>
              <a:rPr sz="900" spc="-18" dirty="0">
                <a:solidFill>
                  <a:srgbClr val="5B676F"/>
                </a:solidFill>
                <a:latin typeface="Trebuchet MS"/>
                <a:cs typeface="Trebuchet MS"/>
              </a:rPr>
              <a:t>Distributed</a:t>
            </a:r>
            <a:endParaRPr sz="900" dirty="0">
              <a:latin typeface="Trebuchet MS"/>
              <a:cs typeface="Trebuchet MS"/>
            </a:endParaRPr>
          </a:p>
          <a:p>
            <a:pPr algn="ctr">
              <a:lnSpc>
                <a:spcPct val="100000"/>
              </a:lnSpc>
            </a:pPr>
            <a:r>
              <a:rPr sz="900" spc="-26" dirty="0">
                <a:solidFill>
                  <a:srgbClr val="5B676F"/>
                </a:solidFill>
                <a:latin typeface="Trebuchet MS"/>
                <a:cs typeface="Trebuchet MS"/>
              </a:rPr>
              <a:t>Generator</a:t>
            </a:r>
            <a:r>
              <a:rPr sz="900" spc="26" dirty="0">
                <a:solidFill>
                  <a:srgbClr val="5B676F"/>
                </a:solidFill>
                <a:latin typeface="Trebuchet MS"/>
                <a:cs typeface="Trebuchet MS"/>
              </a:rPr>
              <a:t> </a:t>
            </a:r>
            <a:r>
              <a:rPr sz="900" spc="-9" dirty="0">
                <a:solidFill>
                  <a:srgbClr val="5B676F"/>
                </a:solidFill>
                <a:latin typeface="Trebuchet MS"/>
                <a:cs typeface="Trebuchet MS"/>
              </a:rPr>
              <a:t>(SODG)</a:t>
            </a:r>
            <a:endParaRPr lang="en-US" sz="900" spc="-9" dirty="0">
              <a:solidFill>
                <a:srgbClr val="5B676F"/>
              </a:solidFill>
              <a:latin typeface="Trebuchet MS"/>
              <a:cs typeface="Trebuchet MS"/>
            </a:endParaRPr>
          </a:p>
          <a:p>
            <a:pPr algn="ctr"/>
            <a:r>
              <a:rPr lang="en-US" sz="800" spc="-31" dirty="0">
                <a:solidFill>
                  <a:srgbClr val="5B676F"/>
                </a:solidFill>
                <a:latin typeface="Trebuchet MS"/>
                <a:cs typeface="Trebuchet MS"/>
              </a:rPr>
              <a:t>Typically</a:t>
            </a:r>
            <a:r>
              <a:rPr lang="en-US" sz="800" spc="-4" dirty="0">
                <a:solidFill>
                  <a:srgbClr val="5B676F"/>
                </a:solidFill>
                <a:latin typeface="Trebuchet MS"/>
                <a:cs typeface="Trebuchet MS"/>
              </a:rPr>
              <a:t> </a:t>
            </a:r>
            <a:r>
              <a:rPr lang="en-US" sz="800" spc="75" dirty="0">
                <a:solidFill>
                  <a:srgbClr val="5B676F"/>
                </a:solidFill>
                <a:latin typeface="Trebuchet MS"/>
                <a:cs typeface="Trebuchet MS"/>
              </a:rPr>
              <a:t>&lt;10</a:t>
            </a:r>
            <a:r>
              <a:rPr lang="en-US" sz="800" spc="-4" dirty="0">
                <a:solidFill>
                  <a:srgbClr val="5B676F"/>
                </a:solidFill>
                <a:latin typeface="Trebuchet MS"/>
                <a:cs typeface="Trebuchet MS"/>
              </a:rPr>
              <a:t> </a:t>
            </a:r>
            <a:r>
              <a:rPr lang="en-US" sz="800" spc="22" dirty="0">
                <a:solidFill>
                  <a:srgbClr val="5B676F"/>
                </a:solidFill>
                <a:latin typeface="Trebuchet MS"/>
                <a:cs typeface="Trebuchet MS"/>
              </a:rPr>
              <a:t>MW</a:t>
            </a:r>
            <a:endParaRPr lang="en-US" sz="800" dirty="0">
              <a:latin typeface="Trebuchet MS"/>
              <a:cs typeface="Trebuchet MS"/>
            </a:endParaRPr>
          </a:p>
          <a:p>
            <a:pPr algn="ctr">
              <a:lnSpc>
                <a:spcPct val="100000"/>
              </a:lnSpc>
            </a:pPr>
            <a:endParaRPr sz="794" dirty="0">
              <a:latin typeface="Trebuchet MS"/>
              <a:cs typeface="Trebuchet MS"/>
            </a:endParaRPr>
          </a:p>
        </p:txBody>
      </p:sp>
      <p:grpSp>
        <p:nvGrpSpPr>
          <p:cNvPr id="78" name="object 78"/>
          <p:cNvGrpSpPr/>
          <p:nvPr/>
        </p:nvGrpSpPr>
        <p:grpSpPr>
          <a:xfrm>
            <a:off x="6763291" y="3573619"/>
            <a:ext cx="568138" cy="498662"/>
            <a:chOff x="3711452" y="4144615"/>
            <a:chExt cx="643890" cy="565150"/>
          </a:xfrm>
        </p:grpSpPr>
        <p:sp>
          <p:nvSpPr>
            <p:cNvPr id="79" name="object 79"/>
            <p:cNvSpPr/>
            <p:nvPr/>
          </p:nvSpPr>
          <p:spPr>
            <a:xfrm>
              <a:off x="3811926" y="4430211"/>
              <a:ext cx="136525" cy="33655"/>
            </a:xfrm>
            <a:custGeom>
              <a:avLst/>
              <a:gdLst/>
              <a:ahLst/>
              <a:cxnLst/>
              <a:rect l="l" t="t" r="r" b="b"/>
              <a:pathLst>
                <a:path w="136525" h="33654">
                  <a:moveTo>
                    <a:pt x="128727" y="0"/>
                  </a:moveTo>
                  <a:lnTo>
                    <a:pt x="7493" y="0"/>
                  </a:lnTo>
                  <a:lnTo>
                    <a:pt x="0" y="7480"/>
                  </a:lnTo>
                  <a:lnTo>
                    <a:pt x="0" y="25946"/>
                  </a:lnTo>
                  <a:lnTo>
                    <a:pt x="7493" y="33439"/>
                  </a:lnTo>
                  <a:lnTo>
                    <a:pt x="16725" y="33439"/>
                  </a:lnTo>
                  <a:lnTo>
                    <a:pt x="128727" y="33439"/>
                  </a:lnTo>
                  <a:lnTo>
                    <a:pt x="136220" y="25946"/>
                  </a:lnTo>
                  <a:lnTo>
                    <a:pt x="136220" y="7480"/>
                  </a:lnTo>
                  <a:lnTo>
                    <a:pt x="128727" y="0"/>
                  </a:lnTo>
                  <a:close/>
                </a:path>
              </a:pathLst>
            </a:custGeom>
            <a:solidFill>
              <a:srgbClr val="00ADC6"/>
            </a:solidFill>
          </p:spPr>
          <p:txBody>
            <a:bodyPr wrap="square" lIns="0" tIns="0" rIns="0" bIns="0" rtlCol="0"/>
            <a:lstStyle/>
            <a:p>
              <a:endParaRPr sz="1588"/>
            </a:p>
          </p:txBody>
        </p:sp>
        <p:pic>
          <p:nvPicPr>
            <p:cNvPr id="80" name="object 80"/>
            <p:cNvPicPr/>
            <p:nvPr/>
          </p:nvPicPr>
          <p:blipFill>
            <a:blip r:embed="rId10" cstate="print"/>
            <a:stretch>
              <a:fillRect/>
            </a:stretch>
          </p:blipFill>
          <p:spPr>
            <a:xfrm>
              <a:off x="4117610" y="4378815"/>
              <a:ext cx="136207" cy="136232"/>
            </a:xfrm>
            <a:prstGeom prst="rect">
              <a:avLst/>
            </a:prstGeom>
          </p:spPr>
        </p:pic>
        <p:sp>
          <p:nvSpPr>
            <p:cNvPr id="81" name="object 81"/>
            <p:cNvSpPr/>
            <p:nvPr/>
          </p:nvSpPr>
          <p:spPr>
            <a:xfrm>
              <a:off x="3711452" y="4144615"/>
              <a:ext cx="643890" cy="565150"/>
            </a:xfrm>
            <a:custGeom>
              <a:avLst/>
              <a:gdLst/>
              <a:ahLst/>
              <a:cxnLst/>
              <a:rect l="l" t="t" r="r" b="b"/>
              <a:pathLst>
                <a:path w="643889" h="565150">
                  <a:moveTo>
                    <a:pt x="66878" y="200736"/>
                  </a:moveTo>
                  <a:lnTo>
                    <a:pt x="33439" y="200736"/>
                  </a:lnTo>
                  <a:lnTo>
                    <a:pt x="33439" y="495325"/>
                  </a:lnTo>
                  <a:lnTo>
                    <a:pt x="38900" y="522305"/>
                  </a:lnTo>
                  <a:lnTo>
                    <a:pt x="53786" y="544366"/>
                  </a:lnTo>
                  <a:lnTo>
                    <a:pt x="75846" y="559254"/>
                  </a:lnTo>
                  <a:lnTo>
                    <a:pt x="102831" y="564718"/>
                  </a:lnTo>
                  <a:lnTo>
                    <a:pt x="541019" y="564718"/>
                  </a:lnTo>
                  <a:lnTo>
                    <a:pt x="567998" y="559254"/>
                  </a:lnTo>
                  <a:lnTo>
                    <a:pt x="590054" y="544366"/>
                  </a:lnTo>
                  <a:lnTo>
                    <a:pt x="598893" y="531266"/>
                  </a:lnTo>
                  <a:lnTo>
                    <a:pt x="102831" y="531266"/>
                  </a:lnTo>
                  <a:lnTo>
                    <a:pt x="88850" y="528438"/>
                  </a:lnTo>
                  <a:lnTo>
                    <a:pt x="77420" y="520730"/>
                  </a:lnTo>
                  <a:lnTo>
                    <a:pt x="69708" y="509304"/>
                  </a:lnTo>
                  <a:lnTo>
                    <a:pt x="66878" y="495325"/>
                  </a:lnTo>
                  <a:lnTo>
                    <a:pt x="66878" y="200736"/>
                  </a:lnTo>
                  <a:close/>
                </a:path>
                <a:path w="643889" h="565150">
                  <a:moveTo>
                    <a:pt x="610400" y="200736"/>
                  </a:moveTo>
                  <a:lnTo>
                    <a:pt x="576960" y="200736"/>
                  </a:lnTo>
                  <a:lnTo>
                    <a:pt x="576960" y="495325"/>
                  </a:lnTo>
                  <a:lnTo>
                    <a:pt x="574133" y="509304"/>
                  </a:lnTo>
                  <a:lnTo>
                    <a:pt x="566424" y="520730"/>
                  </a:lnTo>
                  <a:lnTo>
                    <a:pt x="554999" y="528438"/>
                  </a:lnTo>
                  <a:lnTo>
                    <a:pt x="541019" y="531266"/>
                  </a:lnTo>
                  <a:lnTo>
                    <a:pt x="598893" y="531266"/>
                  </a:lnTo>
                  <a:lnTo>
                    <a:pt x="604938" y="522305"/>
                  </a:lnTo>
                  <a:lnTo>
                    <a:pt x="610400" y="495325"/>
                  </a:lnTo>
                  <a:lnTo>
                    <a:pt x="610400" y="200736"/>
                  </a:lnTo>
                  <a:close/>
                </a:path>
                <a:path w="643889" h="565150">
                  <a:moveTo>
                    <a:pt x="636358" y="83642"/>
                  </a:moveTo>
                  <a:lnTo>
                    <a:pt x="7492" y="83642"/>
                  </a:lnTo>
                  <a:lnTo>
                    <a:pt x="0" y="91135"/>
                  </a:lnTo>
                  <a:lnTo>
                    <a:pt x="0" y="193243"/>
                  </a:lnTo>
                  <a:lnTo>
                    <a:pt x="7492" y="200736"/>
                  </a:lnTo>
                  <a:lnTo>
                    <a:pt x="636358" y="200736"/>
                  </a:lnTo>
                  <a:lnTo>
                    <a:pt x="643851" y="193243"/>
                  </a:lnTo>
                  <a:lnTo>
                    <a:pt x="643851" y="167284"/>
                  </a:lnTo>
                  <a:lnTo>
                    <a:pt x="33439" y="167284"/>
                  </a:lnTo>
                  <a:lnTo>
                    <a:pt x="33439" y="117081"/>
                  </a:lnTo>
                  <a:lnTo>
                    <a:pt x="643851" y="117081"/>
                  </a:lnTo>
                  <a:lnTo>
                    <a:pt x="643851" y="91135"/>
                  </a:lnTo>
                  <a:lnTo>
                    <a:pt x="636358" y="83642"/>
                  </a:lnTo>
                  <a:close/>
                </a:path>
                <a:path w="643889" h="565150">
                  <a:moveTo>
                    <a:pt x="643851" y="117081"/>
                  </a:moveTo>
                  <a:lnTo>
                    <a:pt x="610400" y="117081"/>
                  </a:lnTo>
                  <a:lnTo>
                    <a:pt x="610400" y="167284"/>
                  </a:lnTo>
                  <a:lnTo>
                    <a:pt x="643851" y="167284"/>
                  </a:lnTo>
                  <a:lnTo>
                    <a:pt x="643851" y="117081"/>
                  </a:lnTo>
                  <a:close/>
                </a:path>
                <a:path w="643889" h="565150">
                  <a:moveTo>
                    <a:pt x="208775" y="0"/>
                  </a:moveTo>
                  <a:lnTo>
                    <a:pt x="107962" y="0"/>
                  </a:lnTo>
                  <a:lnTo>
                    <a:pt x="100482" y="7480"/>
                  </a:lnTo>
                  <a:lnTo>
                    <a:pt x="100482" y="83642"/>
                  </a:lnTo>
                  <a:lnTo>
                    <a:pt x="133921" y="83642"/>
                  </a:lnTo>
                  <a:lnTo>
                    <a:pt x="133921" y="33439"/>
                  </a:lnTo>
                  <a:lnTo>
                    <a:pt x="216255" y="33439"/>
                  </a:lnTo>
                  <a:lnTo>
                    <a:pt x="216255" y="7480"/>
                  </a:lnTo>
                  <a:lnTo>
                    <a:pt x="208775" y="0"/>
                  </a:lnTo>
                  <a:close/>
                </a:path>
                <a:path w="643889" h="565150">
                  <a:moveTo>
                    <a:pt x="216255" y="33439"/>
                  </a:moveTo>
                  <a:lnTo>
                    <a:pt x="182816" y="33439"/>
                  </a:lnTo>
                  <a:lnTo>
                    <a:pt x="182816" y="83642"/>
                  </a:lnTo>
                  <a:lnTo>
                    <a:pt x="216255" y="83642"/>
                  </a:lnTo>
                  <a:lnTo>
                    <a:pt x="216255" y="33439"/>
                  </a:lnTo>
                  <a:close/>
                </a:path>
                <a:path w="643889" h="565150">
                  <a:moveTo>
                    <a:pt x="534885" y="0"/>
                  </a:moveTo>
                  <a:lnTo>
                    <a:pt x="434060" y="0"/>
                  </a:lnTo>
                  <a:lnTo>
                    <a:pt x="426567" y="7480"/>
                  </a:lnTo>
                  <a:lnTo>
                    <a:pt x="426567" y="83642"/>
                  </a:lnTo>
                  <a:lnTo>
                    <a:pt x="460019" y="83642"/>
                  </a:lnTo>
                  <a:lnTo>
                    <a:pt x="460019" y="33439"/>
                  </a:lnTo>
                  <a:lnTo>
                    <a:pt x="542366" y="33439"/>
                  </a:lnTo>
                  <a:lnTo>
                    <a:pt x="542366" y="7480"/>
                  </a:lnTo>
                  <a:lnTo>
                    <a:pt x="534885" y="0"/>
                  </a:lnTo>
                  <a:close/>
                </a:path>
                <a:path w="643889" h="565150">
                  <a:moveTo>
                    <a:pt x="542366" y="33439"/>
                  </a:moveTo>
                  <a:lnTo>
                    <a:pt x="508927" y="33439"/>
                  </a:lnTo>
                  <a:lnTo>
                    <a:pt x="508927" y="83642"/>
                  </a:lnTo>
                  <a:lnTo>
                    <a:pt x="542366" y="83642"/>
                  </a:lnTo>
                  <a:lnTo>
                    <a:pt x="542366" y="33439"/>
                  </a:lnTo>
                  <a:close/>
                </a:path>
              </a:pathLst>
            </a:custGeom>
            <a:solidFill>
              <a:srgbClr val="00ADC6"/>
            </a:solidFill>
          </p:spPr>
          <p:txBody>
            <a:bodyPr wrap="square" lIns="0" tIns="0" rIns="0" bIns="0" rtlCol="0"/>
            <a:lstStyle/>
            <a:p>
              <a:endParaRPr sz="1588"/>
            </a:p>
          </p:txBody>
        </p:sp>
      </p:grpSp>
      <p:sp>
        <p:nvSpPr>
          <p:cNvPr id="82" name="object 82"/>
          <p:cNvSpPr txBox="1"/>
          <p:nvPr/>
        </p:nvSpPr>
        <p:spPr>
          <a:xfrm>
            <a:off x="6818297" y="4121480"/>
            <a:ext cx="458321" cy="147058"/>
          </a:xfrm>
          <a:prstGeom prst="rect">
            <a:avLst/>
          </a:prstGeom>
        </p:spPr>
        <p:txBody>
          <a:bodyPr vert="horz" wrap="square" lIns="0" tIns="11206" rIns="0" bIns="0" rtlCol="0">
            <a:spAutoFit/>
          </a:bodyPr>
          <a:lstStyle/>
          <a:p>
            <a:pPr marL="11206">
              <a:spcBef>
                <a:spcPts val="88"/>
              </a:spcBef>
            </a:pPr>
            <a:r>
              <a:rPr sz="882" spc="-18" dirty="0">
                <a:solidFill>
                  <a:srgbClr val="5B676F"/>
                </a:solidFill>
                <a:latin typeface="Trebuchet MS"/>
                <a:cs typeface="Trebuchet MS"/>
              </a:rPr>
              <a:t>Batteries</a:t>
            </a:r>
            <a:endParaRPr sz="882">
              <a:latin typeface="Trebuchet MS"/>
              <a:cs typeface="Trebuchet MS"/>
            </a:endParaRPr>
          </a:p>
        </p:txBody>
      </p:sp>
      <p:sp>
        <p:nvSpPr>
          <p:cNvPr id="83" name="object 83"/>
          <p:cNvSpPr txBox="1"/>
          <p:nvPr/>
        </p:nvSpPr>
        <p:spPr>
          <a:xfrm>
            <a:off x="6775042" y="2745576"/>
            <a:ext cx="544606" cy="699487"/>
          </a:xfrm>
          <a:prstGeom prst="rect">
            <a:avLst/>
          </a:prstGeom>
        </p:spPr>
        <p:txBody>
          <a:bodyPr vert="horz" wrap="square" lIns="0" tIns="0" rIns="0" bIns="0" rtlCol="0">
            <a:spAutoFit/>
          </a:bodyPr>
          <a:lstStyle/>
          <a:p>
            <a:pPr>
              <a:lnSpc>
                <a:spcPct val="100000"/>
              </a:lnSpc>
            </a:pPr>
            <a:endParaRPr sz="706">
              <a:latin typeface="Times New Roman"/>
              <a:cs typeface="Times New Roman"/>
            </a:endParaRPr>
          </a:p>
          <a:p>
            <a:pPr>
              <a:lnSpc>
                <a:spcPct val="100000"/>
              </a:lnSpc>
            </a:pPr>
            <a:endParaRPr sz="706">
              <a:latin typeface="Times New Roman"/>
              <a:cs typeface="Times New Roman"/>
            </a:endParaRPr>
          </a:p>
          <a:p>
            <a:pPr>
              <a:spcBef>
                <a:spcPts val="31"/>
              </a:spcBef>
            </a:pPr>
            <a:endParaRPr sz="662">
              <a:latin typeface="Times New Roman"/>
              <a:cs typeface="Times New Roman"/>
            </a:endParaRPr>
          </a:p>
          <a:p>
            <a:pPr marL="40904" marR="34180" algn="ctr"/>
            <a:r>
              <a:rPr sz="618" spc="-18" dirty="0">
                <a:solidFill>
                  <a:srgbClr val="5B676F"/>
                </a:solidFill>
                <a:latin typeface="Trebuchet MS"/>
                <a:cs typeface="Trebuchet MS"/>
              </a:rPr>
              <a:t>Compensated</a:t>
            </a:r>
            <a:r>
              <a:rPr sz="618" spc="441" dirty="0">
                <a:solidFill>
                  <a:srgbClr val="5B676F"/>
                </a:solidFill>
                <a:latin typeface="Trebuchet MS"/>
                <a:cs typeface="Trebuchet MS"/>
              </a:rPr>
              <a:t> </a:t>
            </a:r>
            <a:r>
              <a:rPr sz="618" spc="-18" dirty="0">
                <a:solidFill>
                  <a:srgbClr val="5B676F"/>
                </a:solidFill>
                <a:latin typeface="Trebuchet MS"/>
                <a:cs typeface="Trebuchet MS"/>
              </a:rPr>
              <a:t>for</a:t>
            </a:r>
            <a:r>
              <a:rPr sz="618" spc="-31" dirty="0">
                <a:solidFill>
                  <a:srgbClr val="5B676F"/>
                </a:solidFill>
                <a:latin typeface="Trebuchet MS"/>
                <a:cs typeface="Trebuchet MS"/>
              </a:rPr>
              <a:t> </a:t>
            </a:r>
            <a:r>
              <a:rPr sz="618" spc="-9" dirty="0">
                <a:solidFill>
                  <a:srgbClr val="5B676F"/>
                </a:solidFill>
                <a:latin typeface="Trebuchet MS"/>
                <a:cs typeface="Trebuchet MS"/>
              </a:rPr>
              <a:t>energy</a:t>
            </a:r>
            <a:r>
              <a:rPr sz="618" dirty="0">
                <a:solidFill>
                  <a:srgbClr val="5B676F"/>
                </a:solidFill>
                <a:latin typeface="Trebuchet MS"/>
                <a:cs typeface="Trebuchet MS"/>
              </a:rPr>
              <a:t> and</a:t>
            </a:r>
            <a:r>
              <a:rPr sz="618" spc="-22" dirty="0">
                <a:solidFill>
                  <a:srgbClr val="5B676F"/>
                </a:solidFill>
                <a:latin typeface="Trebuchet MS"/>
                <a:cs typeface="Trebuchet MS"/>
              </a:rPr>
              <a:t> </a:t>
            </a:r>
            <a:r>
              <a:rPr sz="618" spc="-9" dirty="0">
                <a:solidFill>
                  <a:srgbClr val="5B676F"/>
                </a:solidFill>
                <a:latin typeface="Trebuchet MS"/>
                <a:cs typeface="Trebuchet MS"/>
              </a:rPr>
              <a:t>Ancillary</a:t>
            </a:r>
            <a:r>
              <a:rPr sz="618" spc="441" dirty="0">
                <a:solidFill>
                  <a:srgbClr val="5B676F"/>
                </a:solidFill>
                <a:latin typeface="Trebuchet MS"/>
                <a:cs typeface="Trebuchet MS"/>
              </a:rPr>
              <a:t> </a:t>
            </a:r>
            <a:r>
              <a:rPr sz="618" spc="-9" dirty="0">
                <a:solidFill>
                  <a:srgbClr val="5B676F"/>
                </a:solidFill>
                <a:latin typeface="Trebuchet MS"/>
                <a:cs typeface="Trebuchet MS"/>
              </a:rPr>
              <a:t>Services</a:t>
            </a:r>
            <a:endParaRPr sz="618">
              <a:latin typeface="Trebuchet MS"/>
              <a:cs typeface="Trebuchet MS"/>
            </a:endParaRPr>
          </a:p>
        </p:txBody>
      </p:sp>
      <p:grpSp>
        <p:nvGrpSpPr>
          <p:cNvPr id="84" name="object 84"/>
          <p:cNvGrpSpPr/>
          <p:nvPr/>
        </p:nvGrpSpPr>
        <p:grpSpPr>
          <a:xfrm>
            <a:off x="5691994" y="2745575"/>
            <a:ext cx="544606" cy="580465"/>
            <a:chOff x="2497315" y="3206165"/>
            <a:chExt cx="617220" cy="657860"/>
          </a:xfrm>
        </p:grpSpPr>
        <p:sp>
          <p:nvSpPr>
            <p:cNvPr id="85" name="object 85"/>
            <p:cNvSpPr/>
            <p:nvPr/>
          </p:nvSpPr>
          <p:spPr>
            <a:xfrm>
              <a:off x="2497315" y="3206165"/>
              <a:ext cx="617220" cy="657860"/>
            </a:xfrm>
            <a:custGeom>
              <a:avLst/>
              <a:gdLst/>
              <a:ahLst/>
              <a:cxnLst/>
              <a:rect l="l" t="t" r="r" b="b"/>
              <a:pathLst>
                <a:path w="617219" h="657860">
                  <a:moveTo>
                    <a:pt x="617219" y="0"/>
                  </a:moveTo>
                  <a:lnTo>
                    <a:pt x="0" y="0"/>
                  </a:lnTo>
                  <a:lnTo>
                    <a:pt x="0" y="657834"/>
                  </a:lnTo>
                  <a:lnTo>
                    <a:pt x="617219" y="657834"/>
                  </a:lnTo>
                  <a:lnTo>
                    <a:pt x="617219" y="0"/>
                  </a:lnTo>
                  <a:close/>
                </a:path>
              </a:pathLst>
            </a:custGeom>
            <a:solidFill>
              <a:srgbClr val="DEE0E1"/>
            </a:solidFill>
          </p:spPr>
          <p:txBody>
            <a:bodyPr wrap="square" lIns="0" tIns="0" rIns="0" bIns="0" rtlCol="0"/>
            <a:lstStyle/>
            <a:p>
              <a:endParaRPr sz="1588"/>
            </a:p>
          </p:txBody>
        </p:sp>
        <p:sp>
          <p:nvSpPr>
            <p:cNvPr id="86" name="object 86"/>
            <p:cNvSpPr/>
            <p:nvPr/>
          </p:nvSpPr>
          <p:spPr>
            <a:xfrm>
              <a:off x="2674220" y="3280111"/>
              <a:ext cx="263525" cy="263525"/>
            </a:xfrm>
            <a:custGeom>
              <a:avLst/>
              <a:gdLst/>
              <a:ahLst/>
              <a:cxnLst/>
              <a:rect l="l" t="t" r="r" b="b"/>
              <a:pathLst>
                <a:path w="263525" h="263525">
                  <a:moveTo>
                    <a:pt x="131711" y="0"/>
                  </a:moveTo>
                  <a:lnTo>
                    <a:pt x="90084" y="6713"/>
                  </a:lnTo>
                  <a:lnTo>
                    <a:pt x="53928" y="25407"/>
                  </a:lnTo>
                  <a:lnTo>
                    <a:pt x="25415" y="53914"/>
                  </a:lnTo>
                  <a:lnTo>
                    <a:pt x="6715" y="90067"/>
                  </a:lnTo>
                  <a:lnTo>
                    <a:pt x="0" y="131699"/>
                  </a:lnTo>
                  <a:lnTo>
                    <a:pt x="6715" y="173332"/>
                  </a:lnTo>
                  <a:lnTo>
                    <a:pt x="25415" y="209492"/>
                  </a:lnTo>
                  <a:lnTo>
                    <a:pt x="53928" y="238007"/>
                  </a:lnTo>
                  <a:lnTo>
                    <a:pt x="90084" y="256707"/>
                  </a:lnTo>
                  <a:lnTo>
                    <a:pt x="131711" y="263423"/>
                  </a:lnTo>
                  <a:lnTo>
                    <a:pt x="173342" y="256707"/>
                  </a:lnTo>
                  <a:lnTo>
                    <a:pt x="209495" y="238007"/>
                  </a:lnTo>
                  <a:lnTo>
                    <a:pt x="238003" y="209492"/>
                  </a:lnTo>
                  <a:lnTo>
                    <a:pt x="256697" y="173332"/>
                  </a:lnTo>
                  <a:lnTo>
                    <a:pt x="263410" y="131699"/>
                  </a:lnTo>
                  <a:lnTo>
                    <a:pt x="256697" y="90067"/>
                  </a:lnTo>
                  <a:lnTo>
                    <a:pt x="238003" y="53914"/>
                  </a:lnTo>
                  <a:lnTo>
                    <a:pt x="209495" y="25407"/>
                  </a:lnTo>
                  <a:lnTo>
                    <a:pt x="173342" y="6713"/>
                  </a:lnTo>
                  <a:lnTo>
                    <a:pt x="131711" y="0"/>
                  </a:lnTo>
                  <a:close/>
                </a:path>
              </a:pathLst>
            </a:custGeom>
            <a:solidFill>
              <a:srgbClr val="FFFFFF"/>
            </a:solidFill>
          </p:spPr>
          <p:txBody>
            <a:bodyPr wrap="square" lIns="0" tIns="0" rIns="0" bIns="0" rtlCol="0"/>
            <a:lstStyle/>
            <a:p>
              <a:endParaRPr sz="1588"/>
            </a:p>
          </p:txBody>
        </p:sp>
        <p:sp>
          <p:nvSpPr>
            <p:cNvPr id="87" name="object 87"/>
            <p:cNvSpPr/>
            <p:nvPr/>
          </p:nvSpPr>
          <p:spPr>
            <a:xfrm>
              <a:off x="2674220" y="3280111"/>
              <a:ext cx="263525" cy="263525"/>
            </a:xfrm>
            <a:custGeom>
              <a:avLst/>
              <a:gdLst/>
              <a:ahLst/>
              <a:cxnLst/>
              <a:rect l="l" t="t" r="r" b="b"/>
              <a:pathLst>
                <a:path w="263525" h="263525">
                  <a:moveTo>
                    <a:pt x="263410" y="131699"/>
                  </a:moveTo>
                  <a:lnTo>
                    <a:pt x="256697" y="173332"/>
                  </a:lnTo>
                  <a:lnTo>
                    <a:pt x="238003" y="209492"/>
                  </a:lnTo>
                  <a:lnTo>
                    <a:pt x="209495" y="238007"/>
                  </a:lnTo>
                  <a:lnTo>
                    <a:pt x="173342" y="256707"/>
                  </a:lnTo>
                  <a:lnTo>
                    <a:pt x="131711" y="263423"/>
                  </a:lnTo>
                  <a:lnTo>
                    <a:pt x="90084" y="256707"/>
                  </a:lnTo>
                  <a:lnTo>
                    <a:pt x="53928" y="238007"/>
                  </a:lnTo>
                  <a:lnTo>
                    <a:pt x="25415" y="209492"/>
                  </a:lnTo>
                  <a:lnTo>
                    <a:pt x="6715" y="173332"/>
                  </a:lnTo>
                  <a:lnTo>
                    <a:pt x="0" y="131699"/>
                  </a:lnTo>
                  <a:lnTo>
                    <a:pt x="6715" y="90067"/>
                  </a:lnTo>
                  <a:lnTo>
                    <a:pt x="25415" y="53914"/>
                  </a:lnTo>
                  <a:lnTo>
                    <a:pt x="53928" y="25407"/>
                  </a:lnTo>
                  <a:lnTo>
                    <a:pt x="90084" y="6713"/>
                  </a:lnTo>
                  <a:lnTo>
                    <a:pt x="131711" y="0"/>
                  </a:lnTo>
                  <a:lnTo>
                    <a:pt x="173342" y="6713"/>
                  </a:lnTo>
                  <a:lnTo>
                    <a:pt x="209495" y="25407"/>
                  </a:lnTo>
                  <a:lnTo>
                    <a:pt x="238003" y="53914"/>
                  </a:lnTo>
                  <a:lnTo>
                    <a:pt x="256697" y="90067"/>
                  </a:lnTo>
                  <a:lnTo>
                    <a:pt x="263410" y="131699"/>
                  </a:lnTo>
                  <a:close/>
                </a:path>
              </a:pathLst>
            </a:custGeom>
            <a:ln w="11455">
              <a:solidFill>
                <a:srgbClr val="26D17C"/>
              </a:solidFill>
            </a:ln>
          </p:spPr>
          <p:txBody>
            <a:bodyPr wrap="square" lIns="0" tIns="0" rIns="0" bIns="0" rtlCol="0"/>
            <a:lstStyle/>
            <a:p>
              <a:endParaRPr sz="1588"/>
            </a:p>
          </p:txBody>
        </p:sp>
        <p:pic>
          <p:nvPicPr>
            <p:cNvPr id="88" name="object 88"/>
            <p:cNvPicPr/>
            <p:nvPr/>
          </p:nvPicPr>
          <p:blipFill>
            <a:blip r:embed="rId9" cstate="print"/>
            <a:stretch>
              <a:fillRect/>
            </a:stretch>
          </p:blipFill>
          <p:spPr>
            <a:xfrm>
              <a:off x="2758746" y="3328243"/>
              <a:ext cx="94360" cy="167157"/>
            </a:xfrm>
            <a:prstGeom prst="rect">
              <a:avLst/>
            </a:prstGeom>
          </p:spPr>
        </p:pic>
      </p:grpSp>
      <p:sp>
        <p:nvSpPr>
          <p:cNvPr id="89" name="object 89"/>
          <p:cNvSpPr txBox="1"/>
          <p:nvPr/>
        </p:nvSpPr>
        <p:spPr>
          <a:xfrm>
            <a:off x="5691994" y="2745576"/>
            <a:ext cx="544606" cy="550087"/>
          </a:xfrm>
          <a:prstGeom prst="rect">
            <a:avLst/>
          </a:prstGeom>
        </p:spPr>
        <p:txBody>
          <a:bodyPr vert="horz" wrap="square" lIns="0" tIns="0" rIns="0" bIns="0" rtlCol="0">
            <a:spAutoFit/>
          </a:bodyPr>
          <a:lstStyle/>
          <a:p>
            <a:pPr>
              <a:lnSpc>
                <a:spcPct val="100000"/>
              </a:lnSpc>
            </a:pPr>
            <a:endParaRPr sz="706">
              <a:latin typeface="Times New Roman"/>
              <a:cs typeface="Times New Roman"/>
            </a:endParaRPr>
          </a:p>
          <a:p>
            <a:pPr>
              <a:lnSpc>
                <a:spcPct val="100000"/>
              </a:lnSpc>
            </a:pPr>
            <a:endParaRPr sz="706">
              <a:latin typeface="Times New Roman"/>
              <a:cs typeface="Times New Roman"/>
            </a:endParaRPr>
          </a:p>
          <a:p>
            <a:pPr>
              <a:spcBef>
                <a:spcPts val="49"/>
              </a:spcBef>
            </a:pPr>
            <a:endParaRPr sz="927">
              <a:latin typeface="Times New Roman"/>
              <a:cs typeface="Times New Roman"/>
            </a:endParaRPr>
          </a:p>
          <a:p>
            <a:pPr marL="103099" marR="34180" indent="-62196"/>
            <a:r>
              <a:rPr sz="618" spc="-18" dirty="0">
                <a:solidFill>
                  <a:srgbClr val="5B676F"/>
                </a:solidFill>
                <a:latin typeface="Trebuchet MS"/>
                <a:cs typeface="Trebuchet MS"/>
              </a:rPr>
              <a:t>Compensated</a:t>
            </a:r>
            <a:r>
              <a:rPr sz="618" spc="441" dirty="0">
                <a:solidFill>
                  <a:srgbClr val="5B676F"/>
                </a:solidFill>
                <a:latin typeface="Trebuchet MS"/>
                <a:cs typeface="Trebuchet MS"/>
              </a:rPr>
              <a:t> </a:t>
            </a:r>
            <a:r>
              <a:rPr sz="618" spc="-18" dirty="0">
                <a:solidFill>
                  <a:srgbClr val="5B676F"/>
                </a:solidFill>
                <a:latin typeface="Trebuchet MS"/>
                <a:cs typeface="Trebuchet MS"/>
              </a:rPr>
              <a:t>for</a:t>
            </a:r>
            <a:r>
              <a:rPr sz="618" spc="-31" dirty="0">
                <a:solidFill>
                  <a:srgbClr val="5B676F"/>
                </a:solidFill>
                <a:latin typeface="Trebuchet MS"/>
                <a:cs typeface="Trebuchet MS"/>
              </a:rPr>
              <a:t> </a:t>
            </a:r>
            <a:r>
              <a:rPr sz="618" spc="-9" dirty="0">
                <a:solidFill>
                  <a:srgbClr val="5B676F"/>
                </a:solidFill>
                <a:latin typeface="Trebuchet MS"/>
                <a:cs typeface="Trebuchet MS"/>
              </a:rPr>
              <a:t>energy</a:t>
            </a:r>
            <a:endParaRPr sz="618">
              <a:latin typeface="Trebuchet MS"/>
              <a:cs typeface="Trebuchet MS"/>
            </a:endParaRPr>
          </a:p>
        </p:txBody>
      </p:sp>
      <p:sp>
        <p:nvSpPr>
          <p:cNvPr id="90" name="object 90"/>
          <p:cNvSpPr txBox="1"/>
          <p:nvPr/>
        </p:nvSpPr>
        <p:spPr>
          <a:xfrm>
            <a:off x="6561010" y="1922974"/>
            <a:ext cx="1263422" cy="722294"/>
          </a:xfrm>
          <a:prstGeom prst="rect">
            <a:avLst/>
          </a:prstGeom>
          <a:solidFill>
            <a:srgbClr val="DEE0E1"/>
          </a:solidFill>
        </p:spPr>
        <p:txBody>
          <a:bodyPr vert="horz" wrap="square" lIns="0" tIns="93009" rIns="0" bIns="0" rtlCol="0">
            <a:spAutoFit/>
          </a:bodyPr>
          <a:lstStyle/>
          <a:p>
            <a:pPr marL="106462" marR="99738" algn="ctr">
              <a:spcBef>
                <a:spcPts val="732"/>
              </a:spcBef>
            </a:pPr>
            <a:r>
              <a:rPr sz="900" spc="-9" dirty="0">
                <a:solidFill>
                  <a:srgbClr val="5B676F"/>
                </a:solidFill>
                <a:latin typeface="Trebuchet MS"/>
                <a:cs typeface="Trebuchet MS"/>
              </a:rPr>
              <a:t>Distribution Generation </a:t>
            </a:r>
            <a:r>
              <a:rPr sz="900" dirty="0">
                <a:solidFill>
                  <a:srgbClr val="5B676F"/>
                </a:solidFill>
                <a:latin typeface="Trebuchet MS"/>
                <a:cs typeface="Trebuchet MS"/>
              </a:rPr>
              <a:t>Resources</a:t>
            </a:r>
            <a:r>
              <a:rPr sz="900" spc="-44" dirty="0">
                <a:solidFill>
                  <a:srgbClr val="5B676F"/>
                </a:solidFill>
                <a:latin typeface="Trebuchet MS"/>
                <a:cs typeface="Trebuchet MS"/>
              </a:rPr>
              <a:t> </a:t>
            </a:r>
            <a:r>
              <a:rPr sz="900" spc="-9" dirty="0">
                <a:solidFill>
                  <a:srgbClr val="5B676F"/>
                </a:solidFill>
                <a:latin typeface="Trebuchet MS"/>
                <a:cs typeface="Trebuchet MS"/>
              </a:rPr>
              <a:t>(DGR)</a:t>
            </a:r>
            <a:endParaRPr lang="en-US" sz="900" spc="-9" dirty="0">
              <a:solidFill>
                <a:srgbClr val="5B676F"/>
              </a:solidFill>
              <a:latin typeface="Trebuchet MS"/>
              <a:cs typeface="Trebuchet MS"/>
            </a:endParaRPr>
          </a:p>
          <a:p>
            <a:pPr marL="106462" marR="99738" algn="ctr">
              <a:spcBef>
                <a:spcPts val="732"/>
              </a:spcBef>
            </a:pPr>
            <a:r>
              <a:rPr lang="en-US" sz="800" spc="-31" dirty="0">
                <a:solidFill>
                  <a:srgbClr val="5B676F"/>
                </a:solidFill>
                <a:latin typeface="Trebuchet MS"/>
                <a:cs typeface="Trebuchet MS"/>
              </a:rPr>
              <a:t>Typically</a:t>
            </a:r>
            <a:r>
              <a:rPr lang="en-US" sz="800" spc="-4" dirty="0">
                <a:solidFill>
                  <a:srgbClr val="5B676F"/>
                </a:solidFill>
                <a:latin typeface="Trebuchet MS"/>
                <a:cs typeface="Trebuchet MS"/>
              </a:rPr>
              <a:t> </a:t>
            </a:r>
            <a:r>
              <a:rPr lang="en-US" sz="800" spc="75" dirty="0">
                <a:solidFill>
                  <a:srgbClr val="5B676F"/>
                </a:solidFill>
                <a:latin typeface="Trebuchet MS"/>
                <a:cs typeface="Trebuchet MS"/>
              </a:rPr>
              <a:t>&lt;10</a:t>
            </a:r>
            <a:r>
              <a:rPr lang="en-US" sz="800" spc="-4" dirty="0">
                <a:solidFill>
                  <a:srgbClr val="5B676F"/>
                </a:solidFill>
                <a:latin typeface="Trebuchet MS"/>
                <a:cs typeface="Trebuchet MS"/>
              </a:rPr>
              <a:t> </a:t>
            </a:r>
            <a:r>
              <a:rPr lang="en-US" sz="800" spc="22" dirty="0">
                <a:solidFill>
                  <a:srgbClr val="5B676F"/>
                </a:solidFill>
                <a:latin typeface="Trebuchet MS"/>
                <a:cs typeface="Trebuchet MS"/>
              </a:rPr>
              <a:t>MW</a:t>
            </a:r>
            <a:endParaRPr lang="en-US" sz="794" dirty="0">
              <a:latin typeface="Trebuchet MS"/>
              <a:cs typeface="Trebuchet MS"/>
            </a:endParaRPr>
          </a:p>
        </p:txBody>
      </p:sp>
      <p:grpSp>
        <p:nvGrpSpPr>
          <p:cNvPr id="91" name="object 91"/>
          <p:cNvGrpSpPr/>
          <p:nvPr/>
        </p:nvGrpSpPr>
        <p:grpSpPr>
          <a:xfrm>
            <a:off x="5626357" y="3424437"/>
            <a:ext cx="680757" cy="531719"/>
            <a:chOff x="2422926" y="3975541"/>
            <a:chExt cx="771525" cy="602615"/>
          </a:xfrm>
        </p:grpSpPr>
        <p:sp>
          <p:nvSpPr>
            <p:cNvPr id="92" name="object 92"/>
            <p:cNvSpPr/>
            <p:nvPr/>
          </p:nvSpPr>
          <p:spPr>
            <a:xfrm>
              <a:off x="2422918" y="3975544"/>
              <a:ext cx="771525" cy="422275"/>
            </a:xfrm>
            <a:custGeom>
              <a:avLst/>
              <a:gdLst/>
              <a:ahLst/>
              <a:cxnLst/>
              <a:rect l="l" t="t" r="r" b="b"/>
              <a:pathLst>
                <a:path w="771525" h="422275">
                  <a:moveTo>
                    <a:pt x="771448" y="410502"/>
                  </a:moveTo>
                  <a:lnTo>
                    <a:pt x="771232" y="409346"/>
                  </a:lnTo>
                  <a:lnTo>
                    <a:pt x="770851" y="408266"/>
                  </a:lnTo>
                  <a:lnTo>
                    <a:pt x="768921" y="401574"/>
                  </a:lnTo>
                  <a:lnTo>
                    <a:pt x="747814" y="328523"/>
                  </a:lnTo>
                  <a:lnTo>
                    <a:pt x="747814" y="401574"/>
                  </a:lnTo>
                  <a:lnTo>
                    <a:pt x="644601" y="401574"/>
                  </a:lnTo>
                  <a:lnTo>
                    <a:pt x="629272" y="322262"/>
                  </a:lnTo>
                  <a:lnTo>
                    <a:pt x="724903" y="322262"/>
                  </a:lnTo>
                  <a:lnTo>
                    <a:pt x="747814" y="401574"/>
                  </a:lnTo>
                  <a:lnTo>
                    <a:pt x="747814" y="328523"/>
                  </a:lnTo>
                  <a:lnTo>
                    <a:pt x="741667" y="307238"/>
                  </a:lnTo>
                  <a:lnTo>
                    <a:pt x="741667" y="306527"/>
                  </a:lnTo>
                  <a:lnTo>
                    <a:pt x="741375" y="306247"/>
                  </a:lnTo>
                  <a:lnTo>
                    <a:pt x="719035" y="228904"/>
                  </a:lnTo>
                  <a:lnTo>
                    <a:pt x="719035" y="301993"/>
                  </a:lnTo>
                  <a:lnTo>
                    <a:pt x="625360" y="301993"/>
                  </a:lnTo>
                  <a:lnTo>
                    <a:pt x="623963" y="294767"/>
                  </a:lnTo>
                  <a:lnTo>
                    <a:pt x="623963" y="401574"/>
                  </a:lnTo>
                  <a:lnTo>
                    <a:pt x="520293" y="401574"/>
                  </a:lnTo>
                  <a:lnTo>
                    <a:pt x="512572" y="322262"/>
                  </a:lnTo>
                  <a:lnTo>
                    <a:pt x="608634" y="322262"/>
                  </a:lnTo>
                  <a:lnTo>
                    <a:pt x="623963" y="401574"/>
                  </a:lnTo>
                  <a:lnTo>
                    <a:pt x="623963" y="294767"/>
                  </a:lnTo>
                  <a:lnTo>
                    <a:pt x="609727" y="221056"/>
                  </a:lnTo>
                  <a:lnTo>
                    <a:pt x="695667" y="221056"/>
                  </a:lnTo>
                  <a:lnTo>
                    <a:pt x="719035" y="301993"/>
                  </a:lnTo>
                  <a:lnTo>
                    <a:pt x="719035" y="228904"/>
                  </a:lnTo>
                  <a:lnTo>
                    <a:pt x="712520" y="206336"/>
                  </a:lnTo>
                  <a:lnTo>
                    <a:pt x="712520" y="205320"/>
                  </a:lnTo>
                  <a:lnTo>
                    <a:pt x="712101" y="204914"/>
                  </a:lnTo>
                  <a:lnTo>
                    <a:pt x="689800" y="127698"/>
                  </a:lnTo>
                  <a:lnTo>
                    <a:pt x="689800" y="200787"/>
                  </a:lnTo>
                  <a:lnTo>
                    <a:pt x="605815" y="200787"/>
                  </a:lnTo>
                  <a:lnTo>
                    <a:pt x="604723" y="195135"/>
                  </a:lnTo>
                  <a:lnTo>
                    <a:pt x="604723" y="301993"/>
                  </a:lnTo>
                  <a:lnTo>
                    <a:pt x="510603" y="301993"/>
                  </a:lnTo>
                  <a:lnTo>
                    <a:pt x="502729" y="221056"/>
                  </a:lnTo>
                  <a:lnTo>
                    <a:pt x="589089" y="221056"/>
                  </a:lnTo>
                  <a:lnTo>
                    <a:pt x="604723" y="301993"/>
                  </a:lnTo>
                  <a:lnTo>
                    <a:pt x="604723" y="195135"/>
                  </a:lnTo>
                  <a:lnTo>
                    <a:pt x="590194" y="119849"/>
                  </a:lnTo>
                  <a:lnTo>
                    <a:pt x="666432" y="119849"/>
                  </a:lnTo>
                  <a:lnTo>
                    <a:pt x="689800" y="200787"/>
                  </a:lnTo>
                  <a:lnTo>
                    <a:pt x="689800" y="127698"/>
                  </a:lnTo>
                  <a:lnTo>
                    <a:pt x="683361" y="105397"/>
                  </a:lnTo>
                  <a:lnTo>
                    <a:pt x="683361" y="104114"/>
                  </a:lnTo>
                  <a:lnTo>
                    <a:pt x="682840" y="103606"/>
                  </a:lnTo>
                  <a:lnTo>
                    <a:pt x="660577" y="26517"/>
                  </a:lnTo>
                  <a:lnTo>
                    <a:pt x="660577" y="99580"/>
                  </a:lnTo>
                  <a:lnTo>
                    <a:pt x="586282" y="99580"/>
                  </a:lnTo>
                  <a:lnTo>
                    <a:pt x="585177" y="93865"/>
                  </a:lnTo>
                  <a:lnTo>
                    <a:pt x="585177" y="200787"/>
                  </a:lnTo>
                  <a:lnTo>
                    <a:pt x="500748" y="200787"/>
                  </a:lnTo>
                  <a:lnTo>
                    <a:pt x="499922" y="192290"/>
                  </a:lnTo>
                  <a:lnTo>
                    <a:pt x="499922" y="401574"/>
                  </a:lnTo>
                  <a:lnTo>
                    <a:pt x="396074" y="401574"/>
                  </a:lnTo>
                  <a:lnTo>
                    <a:pt x="395947" y="322262"/>
                  </a:lnTo>
                  <a:lnTo>
                    <a:pt x="492201" y="322262"/>
                  </a:lnTo>
                  <a:lnTo>
                    <a:pt x="499922" y="401574"/>
                  </a:lnTo>
                  <a:lnTo>
                    <a:pt x="499922" y="192290"/>
                  </a:lnTo>
                  <a:lnTo>
                    <a:pt x="492887" y="119849"/>
                  </a:lnTo>
                  <a:lnTo>
                    <a:pt x="569556" y="119849"/>
                  </a:lnTo>
                  <a:lnTo>
                    <a:pt x="585177" y="200787"/>
                  </a:lnTo>
                  <a:lnTo>
                    <a:pt x="585177" y="93865"/>
                  </a:lnTo>
                  <a:lnTo>
                    <a:pt x="570979" y="20269"/>
                  </a:lnTo>
                  <a:lnTo>
                    <a:pt x="637679" y="20269"/>
                  </a:lnTo>
                  <a:lnTo>
                    <a:pt x="660577" y="99580"/>
                  </a:lnTo>
                  <a:lnTo>
                    <a:pt x="660577" y="26517"/>
                  </a:lnTo>
                  <a:lnTo>
                    <a:pt x="658774" y="20269"/>
                  </a:lnTo>
                  <a:lnTo>
                    <a:pt x="653783" y="2984"/>
                  </a:lnTo>
                  <a:lnTo>
                    <a:pt x="649808" y="0"/>
                  </a:lnTo>
                  <a:lnTo>
                    <a:pt x="565645" y="0"/>
                  </a:lnTo>
                  <a:lnTo>
                    <a:pt x="565645" y="99580"/>
                  </a:lnTo>
                  <a:lnTo>
                    <a:pt x="490918" y="99580"/>
                  </a:lnTo>
                  <a:lnTo>
                    <a:pt x="490232" y="92532"/>
                  </a:lnTo>
                  <a:lnTo>
                    <a:pt x="490232" y="301993"/>
                  </a:lnTo>
                  <a:lnTo>
                    <a:pt x="395922" y="301993"/>
                  </a:lnTo>
                  <a:lnTo>
                    <a:pt x="395808" y="221056"/>
                  </a:lnTo>
                  <a:lnTo>
                    <a:pt x="482358" y="221056"/>
                  </a:lnTo>
                  <a:lnTo>
                    <a:pt x="490232" y="301993"/>
                  </a:lnTo>
                  <a:lnTo>
                    <a:pt x="490232" y="92532"/>
                  </a:lnTo>
                  <a:lnTo>
                    <a:pt x="483209" y="20269"/>
                  </a:lnTo>
                  <a:lnTo>
                    <a:pt x="550341" y="20269"/>
                  </a:lnTo>
                  <a:lnTo>
                    <a:pt x="565645" y="99580"/>
                  </a:lnTo>
                  <a:lnTo>
                    <a:pt x="565645" y="0"/>
                  </a:lnTo>
                  <a:lnTo>
                    <a:pt x="480377" y="0"/>
                  </a:lnTo>
                  <a:lnTo>
                    <a:pt x="480377" y="200787"/>
                  </a:lnTo>
                  <a:lnTo>
                    <a:pt x="395782" y="200787"/>
                  </a:lnTo>
                  <a:lnTo>
                    <a:pt x="395668" y="119849"/>
                  </a:lnTo>
                  <a:lnTo>
                    <a:pt x="472516" y="119849"/>
                  </a:lnTo>
                  <a:lnTo>
                    <a:pt x="480377" y="200787"/>
                  </a:lnTo>
                  <a:lnTo>
                    <a:pt x="480377" y="0"/>
                  </a:lnTo>
                  <a:lnTo>
                    <a:pt x="470547" y="0"/>
                  </a:lnTo>
                  <a:lnTo>
                    <a:pt x="470547" y="99580"/>
                  </a:lnTo>
                  <a:lnTo>
                    <a:pt x="395630" y="99580"/>
                  </a:lnTo>
                  <a:lnTo>
                    <a:pt x="395528" y="20269"/>
                  </a:lnTo>
                  <a:lnTo>
                    <a:pt x="462838" y="20269"/>
                  </a:lnTo>
                  <a:lnTo>
                    <a:pt x="470547" y="99580"/>
                  </a:lnTo>
                  <a:lnTo>
                    <a:pt x="470547" y="0"/>
                  </a:lnTo>
                  <a:lnTo>
                    <a:pt x="375805" y="0"/>
                  </a:lnTo>
                  <a:lnTo>
                    <a:pt x="375805" y="401574"/>
                  </a:lnTo>
                  <a:lnTo>
                    <a:pt x="271932" y="401574"/>
                  </a:lnTo>
                  <a:lnTo>
                    <a:pt x="279412" y="322262"/>
                  </a:lnTo>
                  <a:lnTo>
                    <a:pt x="375678" y="322262"/>
                  </a:lnTo>
                  <a:lnTo>
                    <a:pt x="375805" y="401574"/>
                  </a:lnTo>
                  <a:lnTo>
                    <a:pt x="375805" y="0"/>
                  </a:lnTo>
                  <a:lnTo>
                    <a:pt x="375653" y="0"/>
                  </a:lnTo>
                  <a:lnTo>
                    <a:pt x="375653" y="301993"/>
                  </a:lnTo>
                  <a:lnTo>
                    <a:pt x="281330" y="301993"/>
                  </a:lnTo>
                  <a:lnTo>
                    <a:pt x="288975" y="221056"/>
                  </a:lnTo>
                  <a:lnTo>
                    <a:pt x="375539" y="221056"/>
                  </a:lnTo>
                  <a:lnTo>
                    <a:pt x="375653" y="301993"/>
                  </a:lnTo>
                  <a:lnTo>
                    <a:pt x="375653" y="0"/>
                  </a:lnTo>
                  <a:lnTo>
                    <a:pt x="375513" y="0"/>
                  </a:lnTo>
                  <a:lnTo>
                    <a:pt x="375513" y="200787"/>
                  </a:lnTo>
                  <a:lnTo>
                    <a:pt x="290893" y="200787"/>
                  </a:lnTo>
                  <a:lnTo>
                    <a:pt x="298538" y="119849"/>
                  </a:lnTo>
                  <a:lnTo>
                    <a:pt x="375399" y="119849"/>
                  </a:lnTo>
                  <a:lnTo>
                    <a:pt x="375513" y="200787"/>
                  </a:lnTo>
                  <a:lnTo>
                    <a:pt x="375513" y="0"/>
                  </a:lnTo>
                  <a:lnTo>
                    <a:pt x="375361" y="0"/>
                  </a:lnTo>
                  <a:lnTo>
                    <a:pt x="375361" y="99580"/>
                  </a:lnTo>
                  <a:lnTo>
                    <a:pt x="300456" y="99580"/>
                  </a:lnTo>
                  <a:lnTo>
                    <a:pt x="307949" y="20269"/>
                  </a:lnTo>
                  <a:lnTo>
                    <a:pt x="375259" y="20269"/>
                  </a:lnTo>
                  <a:lnTo>
                    <a:pt x="375361" y="99580"/>
                  </a:lnTo>
                  <a:lnTo>
                    <a:pt x="375361" y="0"/>
                  </a:lnTo>
                  <a:lnTo>
                    <a:pt x="287578" y="0"/>
                  </a:lnTo>
                  <a:lnTo>
                    <a:pt x="287578" y="20269"/>
                  </a:lnTo>
                  <a:lnTo>
                    <a:pt x="280085" y="99580"/>
                  </a:lnTo>
                  <a:lnTo>
                    <a:pt x="278168" y="99580"/>
                  </a:lnTo>
                  <a:lnTo>
                    <a:pt x="278168" y="119849"/>
                  </a:lnTo>
                  <a:lnTo>
                    <a:pt x="270522" y="200787"/>
                  </a:lnTo>
                  <a:lnTo>
                    <a:pt x="268605" y="200787"/>
                  </a:lnTo>
                  <a:lnTo>
                    <a:pt x="268605" y="221056"/>
                  </a:lnTo>
                  <a:lnTo>
                    <a:pt x="260959" y="301993"/>
                  </a:lnTo>
                  <a:lnTo>
                    <a:pt x="259054" y="301993"/>
                  </a:lnTo>
                  <a:lnTo>
                    <a:pt x="259054" y="322262"/>
                  </a:lnTo>
                  <a:lnTo>
                    <a:pt x="251574" y="401574"/>
                  </a:lnTo>
                  <a:lnTo>
                    <a:pt x="147904" y="401574"/>
                  </a:lnTo>
                  <a:lnTo>
                    <a:pt x="162991" y="322262"/>
                  </a:lnTo>
                  <a:lnTo>
                    <a:pt x="259054" y="322262"/>
                  </a:lnTo>
                  <a:lnTo>
                    <a:pt x="259054" y="301993"/>
                  </a:lnTo>
                  <a:lnTo>
                    <a:pt x="166839" y="301993"/>
                  </a:lnTo>
                  <a:lnTo>
                    <a:pt x="182245" y="221056"/>
                  </a:lnTo>
                  <a:lnTo>
                    <a:pt x="268605" y="221056"/>
                  </a:lnTo>
                  <a:lnTo>
                    <a:pt x="268605" y="200787"/>
                  </a:lnTo>
                  <a:lnTo>
                    <a:pt x="186105" y="200787"/>
                  </a:lnTo>
                  <a:lnTo>
                    <a:pt x="201510" y="119849"/>
                  </a:lnTo>
                  <a:lnTo>
                    <a:pt x="278168" y="119849"/>
                  </a:lnTo>
                  <a:lnTo>
                    <a:pt x="278168" y="99580"/>
                  </a:lnTo>
                  <a:lnTo>
                    <a:pt x="205359" y="99580"/>
                  </a:lnTo>
                  <a:lnTo>
                    <a:pt x="220459" y="20269"/>
                  </a:lnTo>
                  <a:lnTo>
                    <a:pt x="287578" y="20269"/>
                  </a:lnTo>
                  <a:lnTo>
                    <a:pt x="287578" y="0"/>
                  </a:lnTo>
                  <a:lnTo>
                    <a:pt x="199821" y="0"/>
                  </a:lnTo>
                  <a:lnTo>
                    <a:pt x="199821" y="20269"/>
                  </a:lnTo>
                  <a:lnTo>
                    <a:pt x="184721" y="99580"/>
                  </a:lnTo>
                  <a:lnTo>
                    <a:pt x="180873" y="99580"/>
                  </a:lnTo>
                  <a:lnTo>
                    <a:pt x="180873" y="119849"/>
                  </a:lnTo>
                  <a:lnTo>
                    <a:pt x="165468" y="200787"/>
                  </a:lnTo>
                  <a:lnTo>
                    <a:pt x="161620" y="200787"/>
                  </a:lnTo>
                  <a:lnTo>
                    <a:pt x="161620" y="221056"/>
                  </a:lnTo>
                  <a:lnTo>
                    <a:pt x="146215" y="301993"/>
                  </a:lnTo>
                  <a:lnTo>
                    <a:pt x="142367" y="301993"/>
                  </a:lnTo>
                  <a:lnTo>
                    <a:pt x="142367" y="322262"/>
                  </a:lnTo>
                  <a:lnTo>
                    <a:pt x="127279" y="401574"/>
                  </a:lnTo>
                  <a:lnTo>
                    <a:pt x="24053" y="401574"/>
                  </a:lnTo>
                  <a:lnTo>
                    <a:pt x="46723" y="322262"/>
                  </a:lnTo>
                  <a:lnTo>
                    <a:pt x="142367" y="322262"/>
                  </a:lnTo>
                  <a:lnTo>
                    <a:pt x="142367" y="301993"/>
                  </a:lnTo>
                  <a:lnTo>
                    <a:pt x="52527" y="301993"/>
                  </a:lnTo>
                  <a:lnTo>
                    <a:pt x="75679" y="221056"/>
                  </a:lnTo>
                  <a:lnTo>
                    <a:pt x="161620" y="221056"/>
                  </a:lnTo>
                  <a:lnTo>
                    <a:pt x="161620" y="200787"/>
                  </a:lnTo>
                  <a:lnTo>
                    <a:pt x="81483" y="200787"/>
                  </a:lnTo>
                  <a:lnTo>
                    <a:pt x="104635" y="119849"/>
                  </a:lnTo>
                  <a:lnTo>
                    <a:pt x="180873" y="119849"/>
                  </a:lnTo>
                  <a:lnTo>
                    <a:pt x="180873" y="99580"/>
                  </a:lnTo>
                  <a:lnTo>
                    <a:pt x="110426" y="99580"/>
                  </a:lnTo>
                  <a:lnTo>
                    <a:pt x="133121" y="20269"/>
                  </a:lnTo>
                  <a:lnTo>
                    <a:pt x="199821" y="20269"/>
                  </a:lnTo>
                  <a:lnTo>
                    <a:pt x="199821" y="0"/>
                  </a:lnTo>
                  <a:lnTo>
                    <a:pt x="120954" y="0"/>
                  </a:lnTo>
                  <a:lnTo>
                    <a:pt x="116979" y="2997"/>
                  </a:lnTo>
                  <a:lnTo>
                    <a:pt x="88201" y="103606"/>
                  </a:lnTo>
                  <a:lnTo>
                    <a:pt x="87693" y="104114"/>
                  </a:lnTo>
                  <a:lnTo>
                    <a:pt x="87693" y="105397"/>
                  </a:lnTo>
                  <a:lnTo>
                    <a:pt x="59220" y="204927"/>
                  </a:lnTo>
                  <a:lnTo>
                    <a:pt x="58826" y="205320"/>
                  </a:lnTo>
                  <a:lnTo>
                    <a:pt x="58826" y="206324"/>
                  </a:lnTo>
                  <a:lnTo>
                    <a:pt x="30238" y="306247"/>
                  </a:lnTo>
                  <a:lnTo>
                    <a:pt x="29959" y="306527"/>
                  </a:lnTo>
                  <a:lnTo>
                    <a:pt x="29959" y="307251"/>
                  </a:lnTo>
                  <a:lnTo>
                    <a:pt x="0" y="411975"/>
                  </a:lnTo>
                  <a:lnTo>
                    <a:pt x="609" y="415264"/>
                  </a:lnTo>
                  <a:lnTo>
                    <a:pt x="4432" y="420344"/>
                  </a:lnTo>
                  <a:lnTo>
                    <a:pt x="7429" y="421843"/>
                  </a:lnTo>
                  <a:lnTo>
                    <a:pt x="766914" y="421843"/>
                  </a:lnTo>
                  <a:lnTo>
                    <a:pt x="771448" y="417309"/>
                  </a:lnTo>
                  <a:lnTo>
                    <a:pt x="771448" y="410502"/>
                  </a:lnTo>
                  <a:close/>
                </a:path>
              </a:pathLst>
            </a:custGeom>
            <a:solidFill>
              <a:srgbClr val="FFD100"/>
            </a:solidFill>
          </p:spPr>
          <p:txBody>
            <a:bodyPr wrap="square" lIns="0" tIns="0" rIns="0" bIns="0" rtlCol="0"/>
            <a:lstStyle/>
            <a:p>
              <a:endParaRPr sz="1588"/>
            </a:p>
          </p:txBody>
        </p:sp>
        <p:pic>
          <p:nvPicPr>
            <p:cNvPr id="93" name="object 93"/>
            <p:cNvPicPr/>
            <p:nvPr/>
          </p:nvPicPr>
          <p:blipFill>
            <a:blip r:embed="rId11" cstate="print"/>
            <a:stretch>
              <a:fillRect/>
            </a:stretch>
          </p:blipFill>
          <p:spPr>
            <a:xfrm>
              <a:off x="2774268" y="4377292"/>
              <a:ext cx="69227" cy="152996"/>
            </a:xfrm>
            <a:prstGeom prst="rect">
              <a:avLst/>
            </a:prstGeom>
          </p:spPr>
        </p:pic>
        <p:sp>
          <p:nvSpPr>
            <p:cNvPr id="94" name="object 94"/>
            <p:cNvSpPr/>
            <p:nvPr/>
          </p:nvSpPr>
          <p:spPr>
            <a:xfrm>
              <a:off x="2554744" y="4436668"/>
              <a:ext cx="508634" cy="141605"/>
            </a:xfrm>
            <a:custGeom>
              <a:avLst/>
              <a:gdLst/>
              <a:ahLst/>
              <a:cxnLst/>
              <a:rect l="l" t="t" r="r" b="b"/>
              <a:pathLst>
                <a:path w="508635" h="141604">
                  <a:moveTo>
                    <a:pt x="237807" y="4533"/>
                  </a:moveTo>
                  <a:lnTo>
                    <a:pt x="233273" y="0"/>
                  </a:lnTo>
                  <a:lnTo>
                    <a:pt x="204025" y="0"/>
                  </a:lnTo>
                  <a:lnTo>
                    <a:pt x="199478" y="4533"/>
                  </a:lnTo>
                  <a:lnTo>
                    <a:pt x="199478" y="15735"/>
                  </a:lnTo>
                  <a:lnTo>
                    <a:pt x="204025" y="20269"/>
                  </a:lnTo>
                  <a:lnTo>
                    <a:pt x="227672" y="20269"/>
                  </a:lnTo>
                  <a:lnTo>
                    <a:pt x="233273" y="20269"/>
                  </a:lnTo>
                  <a:lnTo>
                    <a:pt x="237807" y="15735"/>
                  </a:lnTo>
                  <a:lnTo>
                    <a:pt x="237807" y="4533"/>
                  </a:lnTo>
                  <a:close/>
                </a:path>
                <a:path w="508635" h="141604">
                  <a:moveTo>
                    <a:pt x="508266" y="77901"/>
                  </a:moveTo>
                  <a:lnTo>
                    <a:pt x="503732" y="73367"/>
                  </a:lnTo>
                  <a:lnTo>
                    <a:pt x="487997" y="73367"/>
                  </a:lnTo>
                  <a:lnTo>
                    <a:pt x="487997" y="93637"/>
                  </a:lnTo>
                  <a:lnTo>
                    <a:pt x="487997" y="120713"/>
                  </a:lnTo>
                  <a:lnTo>
                    <a:pt x="20269" y="120713"/>
                  </a:lnTo>
                  <a:lnTo>
                    <a:pt x="20269" y="93637"/>
                  </a:lnTo>
                  <a:lnTo>
                    <a:pt x="487997" y="93637"/>
                  </a:lnTo>
                  <a:lnTo>
                    <a:pt x="487997" y="73367"/>
                  </a:lnTo>
                  <a:lnTo>
                    <a:pt x="4546" y="73367"/>
                  </a:lnTo>
                  <a:lnTo>
                    <a:pt x="0" y="77901"/>
                  </a:lnTo>
                  <a:lnTo>
                    <a:pt x="0" y="136448"/>
                  </a:lnTo>
                  <a:lnTo>
                    <a:pt x="4546" y="140982"/>
                  </a:lnTo>
                  <a:lnTo>
                    <a:pt x="503732" y="140982"/>
                  </a:lnTo>
                  <a:lnTo>
                    <a:pt x="508266" y="136448"/>
                  </a:lnTo>
                  <a:lnTo>
                    <a:pt x="508266" y="120713"/>
                  </a:lnTo>
                  <a:lnTo>
                    <a:pt x="508266" y="93637"/>
                  </a:lnTo>
                  <a:lnTo>
                    <a:pt x="508266" y="77901"/>
                  </a:lnTo>
                  <a:close/>
                </a:path>
              </a:pathLst>
            </a:custGeom>
            <a:solidFill>
              <a:srgbClr val="FFD100"/>
            </a:solidFill>
          </p:spPr>
          <p:txBody>
            <a:bodyPr wrap="square" lIns="0" tIns="0" rIns="0" bIns="0" rtlCol="0"/>
            <a:lstStyle/>
            <a:p>
              <a:endParaRPr sz="1588"/>
            </a:p>
          </p:txBody>
        </p:sp>
        <p:sp>
          <p:nvSpPr>
            <p:cNvPr id="95" name="object 95"/>
            <p:cNvSpPr/>
            <p:nvPr/>
          </p:nvSpPr>
          <p:spPr>
            <a:xfrm>
              <a:off x="2754233" y="4436662"/>
              <a:ext cx="38735" cy="20320"/>
            </a:xfrm>
            <a:custGeom>
              <a:avLst/>
              <a:gdLst/>
              <a:ahLst/>
              <a:cxnLst/>
              <a:rect l="l" t="t" r="r" b="b"/>
              <a:pathLst>
                <a:path w="38735" h="20320">
                  <a:moveTo>
                    <a:pt x="28193" y="20269"/>
                  </a:moveTo>
                  <a:lnTo>
                    <a:pt x="10134" y="20269"/>
                  </a:lnTo>
                  <a:lnTo>
                    <a:pt x="4546" y="20269"/>
                  </a:lnTo>
                  <a:lnTo>
                    <a:pt x="0" y="15735"/>
                  </a:lnTo>
                  <a:lnTo>
                    <a:pt x="0" y="10134"/>
                  </a:lnTo>
                  <a:lnTo>
                    <a:pt x="0" y="4533"/>
                  </a:lnTo>
                  <a:lnTo>
                    <a:pt x="4546" y="0"/>
                  </a:lnTo>
                  <a:lnTo>
                    <a:pt x="10134" y="0"/>
                  </a:lnTo>
                  <a:lnTo>
                    <a:pt x="28193" y="0"/>
                  </a:lnTo>
                  <a:lnTo>
                    <a:pt x="33794" y="0"/>
                  </a:lnTo>
                  <a:lnTo>
                    <a:pt x="38328" y="4533"/>
                  </a:lnTo>
                  <a:lnTo>
                    <a:pt x="38328" y="10134"/>
                  </a:lnTo>
                  <a:lnTo>
                    <a:pt x="38328" y="15735"/>
                  </a:lnTo>
                  <a:lnTo>
                    <a:pt x="33794" y="20269"/>
                  </a:lnTo>
                  <a:lnTo>
                    <a:pt x="28193" y="20269"/>
                  </a:lnTo>
                  <a:close/>
                </a:path>
              </a:pathLst>
            </a:custGeom>
            <a:ln w="12699">
              <a:solidFill>
                <a:srgbClr val="FFD100"/>
              </a:solidFill>
            </a:ln>
          </p:spPr>
          <p:txBody>
            <a:bodyPr wrap="square" lIns="0" tIns="0" rIns="0" bIns="0" rtlCol="0"/>
            <a:lstStyle/>
            <a:p>
              <a:endParaRPr sz="1588"/>
            </a:p>
          </p:txBody>
        </p:sp>
        <p:sp>
          <p:nvSpPr>
            <p:cNvPr id="96" name="object 96"/>
            <p:cNvSpPr/>
            <p:nvPr/>
          </p:nvSpPr>
          <p:spPr>
            <a:xfrm>
              <a:off x="2825193" y="4436662"/>
              <a:ext cx="38735" cy="20320"/>
            </a:xfrm>
            <a:custGeom>
              <a:avLst/>
              <a:gdLst/>
              <a:ahLst/>
              <a:cxnLst/>
              <a:rect l="l" t="t" r="r" b="b"/>
              <a:pathLst>
                <a:path w="38735" h="20320">
                  <a:moveTo>
                    <a:pt x="33794" y="0"/>
                  </a:moveTo>
                  <a:lnTo>
                    <a:pt x="4546" y="0"/>
                  </a:lnTo>
                  <a:lnTo>
                    <a:pt x="0" y="4533"/>
                  </a:lnTo>
                  <a:lnTo>
                    <a:pt x="0" y="15735"/>
                  </a:lnTo>
                  <a:lnTo>
                    <a:pt x="4546" y="20269"/>
                  </a:lnTo>
                  <a:lnTo>
                    <a:pt x="28193" y="20269"/>
                  </a:lnTo>
                  <a:lnTo>
                    <a:pt x="33794" y="20269"/>
                  </a:lnTo>
                  <a:lnTo>
                    <a:pt x="38328" y="15735"/>
                  </a:lnTo>
                  <a:lnTo>
                    <a:pt x="38328" y="4533"/>
                  </a:lnTo>
                  <a:lnTo>
                    <a:pt x="33794" y="0"/>
                  </a:lnTo>
                  <a:close/>
                </a:path>
              </a:pathLst>
            </a:custGeom>
            <a:solidFill>
              <a:srgbClr val="FFD100"/>
            </a:solidFill>
          </p:spPr>
          <p:txBody>
            <a:bodyPr wrap="square" lIns="0" tIns="0" rIns="0" bIns="0" rtlCol="0"/>
            <a:lstStyle/>
            <a:p>
              <a:endParaRPr sz="1588"/>
            </a:p>
          </p:txBody>
        </p:sp>
        <p:sp>
          <p:nvSpPr>
            <p:cNvPr id="97" name="object 97"/>
            <p:cNvSpPr/>
            <p:nvPr/>
          </p:nvSpPr>
          <p:spPr>
            <a:xfrm>
              <a:off x="2825193" y="4436662"/>
              <a:ext cx="38735" cy="20320"/>
            </a:xfrm>
            <a:custGeom>
              <a:avLst/>
              <a:gdLst/>
              <a:ahLst/>
              <a:cxnLst/>
              <a:rect l="l" t="t" r="r" b="b"/>
              <a:pathLst>
                <a:path w="38735" h="20320">
                  <a:moveTo>
                    <a:pt x="28193" y="20269"/>
                  </a:moveTo>
                  <a:lnTo>
                    <a:pt x="10134" y="20269"/>
                  </a:lnTo>
                  <a:lnTo>
                    <a:pt x="4546" y="20269"/>
                  </a:lnTo>
                  <a:lnTo>
                    <a:pt x="0" y="15735"/>
                  </a:lnTo>
                  <a:lnTo>
                    <a:pt x="0" y="10134"/>
                  </a:lnTo>
                  <a:lnTo>
                    <a:pt x="0" y="4533"/>
                  </a:lnTo>
                  <a:lnTo>
                    <a:pt x="4546" y="0"/>
                  </a:lnTo>
                  <a:lnTo>
                    <a:pt x="10134" y="0"/>
                  </a:lnTo>
                  <a:lnTo>
                    <a:pt x="28193" y="0"/>
                  </a:lnTo>
                  <a:lnTo>
                    <a:pt x="33794" y="0"/>
                  </a:lnTo>
                  <a:lnTo>
                    <a:pt x="38328" y="4533"/>
                  </a:lnTo>
                  <a:lnTo>
                    <a:pt x="38328" y="10134"/>
                  </a:lnTo>
                  <a:lnTo>
                    <a:pt x="38328" y="15735"/>
                  </a:lnTo>
                  <a:lnTo>
                    <a:pt x="33794" y="20269"/>
                  </a:lnTo>
                  <a:lnTo>
                    <a:pt x="28193" y="20269"/>
                  </a:lnTo>
                  <a:close/>
                </a:path>
              </a:pathLst>
            </a:custGeom>
            <a:ln w="12699">
              <a:solidFill>
                <a:srgbClr val="FFD100"/>
              </a:solidFill>
            </a:ln>
          </p:spPr>
          <p:txBody>
            <a:bodyPr wrap="square" lIns="0" tIns="0" rIns="0" bIns="0" rtlCol="0"/>
            <a:lstStyle/>
            <a:p>
              <a:endParaRPr sz="1588"/>
            </a:p>
          </p:txBody>
        </p:sp>
      </p:grpSp>
      <p:sp>
        <p:nvSpPr>
          <p:cNvPr id="98" name="object 98"/>
          <p:cNvSpPr txBox="1"/>
          <p:nvPr/>
        </p:nvSpPr>
        <p:spPr>
          <a:xfrm>
            <a:off x="5530954" y="3988791"/>
            <a:ext cx="872377" cy="147058"/>
          </a:xfrm>
          <a:prstGeom prst="rect">
            <a:avLst/>
          </a:prstGeom>
        </p:spPr>
        <p:txBody>
          <a:bodyPr vert="horz" wrap="square" lIns="0" tIns="11206" rIns="0" bIns="0" rtlCol="0">
            <a:spAutoFit/>
          </a:bodyPr>
          <a:lstStyle/>
          <a:p>
            <a:pPr marL="11206">
              <a:spcBef>
                <a:spcPts val="88"/>
              </a:spcBef>
            </a:pPr>
            <a:r>
              <a:rPr sz="882" spc="-22" dirty="0">
                <a:solidFill>
                  <a:srgbClr val="5B676F"/>
                </a:solidFill>
                <a:latin typeface="Trebuchet MS"/>
                <a:cs typeface="Trebuchet MS"/>
              </a:rPr>
              <a:t>Utility-</a:t>
            </a:r>
            <a:r>
              <a:rPr sz="882" spc="-9" dirty="0">
                <a:solidFill>
                  <a:srgbClr val="5B676F"/>
                </a:solidFill>
                <a:latin typeface="Trebuchet MS"/>
                <a:cs typeface="Trebuchet MS"/>
              </a:rPr>
              <a:t>scale</a:t>
            </a:r>
            <a:r>
              <a:rPr sz="882" spc="26" dirty="0">
                <a:solidFill>
                  <a:srgbClr val="5B676F"/>
                </a:solidFill>
                <a:latin typeface="Trebuchet MS"/>
                <a:cs typeface="Trebuchet MS"/>
              </a:rPr>
              <a:t> </a:t>
            </a:r>
            <a:r>
              <a:rPr sz="882" spc="-18" dirty="0">
                <a:solidFill>
                  <a:srgbClr val="5B676F"/>
                </a:solidFill>
                <a:latin typeface="Trebuchet MS"/>
                <a:cs typeface="Trebuchet MS"/>
              </a:rPr>
              <a:t>solar</a:t>
            </a:r>
            <a:endParaRPr sz="882">
              <a:latin typeface="Trebuchet MS"/>
              <a:cs typeface="Trebuchet MS"/>
            </a:endParaRPr>
          </a:p>
        </p:txBody>
      </p:sp>
      <p:grpSp>
        <p:nvGrpSpPr>
          <p:cNvPr id="99" name="object 99"/>
          <p:cNvGrpSpPr/>
          <p:nvPr/>
        </p:nvGrpSpPr>
        <p:grpSpPr>
          <a:xfrm>
            <a:off x="6713348" y="4323048"/>
            <a:ext cx="810185" cy="662268"/>
            <a:chOff x="2343689" y="6188951"/>
            <a:chExt cx="918210" cy="750570"/>
          </a:xfrm>
        </p:grpSpPr>
        <p:sp>
          <p:nvSpPr>
            <p:cNvPr id="100" name="object 100"/>
            <p:cNvSpPr/>
            <p:nvPr/>
          </p:nvSpPr>
          <p:spPr>
            <a:xfrm>
              <a:off x="2858110" y="6877860"/>
              <a:ext cx="85725" cy="20955"/>
            </a:xfrm>
            <a:custGeom>
              <a:avLst/>
              <a:gdLst/>
              <a:ahLst/>
              <a:cxnLst/>
              <a:rect l="l" t="t" r="r" b="b"/>
              <a:pathLst>
                <a:path w="85725" h="20954">
                  <a:moveTo>
                    <a:pt x="80784" y="0"/>
                  </a:moveTo>
                  <a:lnTo>
                    <a:pt x="4622" y="0"/>
                  </a:lnTo>
                  <a:lnTo>
                    <a:pt x="0" y="4610"/>
                  </a:lnTo>
                  <a:lnTo>
                    <a:pt x="0" y="16014"/>
                  </a:lnTo>
                  <a:lnTo>
                    <a:pt x="4622" y="20637"/>
                  </a:lnTo>
                  <a:lnTo>
                    <a:pt x="75082" y="20637"/>
                  </a:lnTo>
                  <a:lnTo>
                    <a:pt x="80784" y="20637"/>
                  </a:lnTo>
                  <a:lnTo>
                    <a:pt x="85407" y="16014"/>
                  </a:lnTo>
                  <a:lnTo>
                    <a:pt x="85407" y="4610"/>
                  </a:lnTo>
                  <a:lnTo>
                    <a:pt x="80784" y="0"/>
                  </a:lnTo>
                  <a:close/>
                </a:path>
              </a:pathLst>
            </a:custGeom>
            <a:solidFill>
              <a:srgbClr val="003864"/>
            </a:solidFill>
          </p:spPr>
          <p:txBody>
            <a:bodyPr wrap="square" lIns="0" tIns="0" rIns="0" bIns="0" rtlCol="0"/>
            <a:lstStyle/>
            <a:p>
              <a:endParaRPr sz="1588"/>
            </a:p>
          </p:txBody>
        </p:sp>
        <p:pic>
          <p:nvPicPr>
            <p:cNvPr id="101" name="object 101"/>
            <p:cNvPicPr/>
            <p:nvPr/>
          </p:nvPicPr>
          <p:blipFill>
            <a:blip r:embed="rId4" cstate="print"/>
            <a:stretch>
              <a:fillRect/>
            </a:stretch>
          </p:blipFill>
          <p:spPr>
            <a:xfrm>
              <a:off x="2856864" y="6489631"/>
              <a:ext cx="84937" cy="95008"/>
            </a:xfrm>
            <a:prstGeom prst="rect">
              <a:avLst/>
            </a:prstGeom>
          </p:spPr>
        </p:pic>
        <p:sp>
          <p:nvSpPr>
            <p:cNvPr id="102" name="object 102"/>
            <p:cNvSpPr/>
            <p:nvPr/>
          </p:nvSpPr>
          <p:spPr>
            <a:xfrm>
              <a:off x="2569438" y="6489598"/>
              <a:ext cx="374650" cy="408940"/>
            </a:xfrm>
            <a:custGeom>
              <a:avLst/>
              <a:gdLst/>
              <a:ahLst/>
              <a:cxnLst/>
              <a:rect l="l" t="t" r="r" b="b"/>
              <a:pathLst>
                <a:path w="374650" h="408940">
                  <a:moveTo>
                    <a:pt x="310591" y="13677"/>
                  </a:moveTo>
                  <a:lnTo>
                    <a:pt x="306933" y="2882"/>
                  </a:lnTo>
                  <a:lnTo>
                    <a:pt x="301066" y="0"/>
                  </a:lnTo>
                  <a:lnTo>
                    <a:pt x="259308" y="14173"/>
                  </a:lnTo>
                  <a:lnTo>
                    <a:pt x="256413" y="20027"/>
                  </a:lnTo>
                  <a:lnTo>
                    <a:pt x="259702" y="29730"/>
                  </a:lnTo>
                  <a:lnTo>
                    <a:pt x="263715" y="32435"/>
                  </a:lnTo>
                  <a:lnTo>
                    <a:pt x="268020" y="32435"/>
                  </a:lnTo>
                  <a:lnTo>
                    <a:pt x="269125" y="32435"/>
                  </a:lnTo>
                  <a:lnTo>
                    <a:pt x="270243" y="32258"/>
                  </a:lnTo>
                  <a:lnTo>
                    <a:pt x="307708" y="19545"/>
                  </a:lnTo>
                  <a:lnTo>
                    <a:pt x="310591" y="13677"/>
                  </a:lnTo>
                  <a:close/>
                </a:path>
                <a:path w="374650" h="408940">
                  <a:moveTo>
                    <a:pt x="374078" y="392874"/>
                  </a:moveTo>
                  <a:lnTo>
                    <a:pt x="369455" y="388264"/>
                  </a:lnTo>
                  <a:lnTo>
                    <a:pt x="304685" y="388264"/>
                  </a:lnTo>
                  <a:lnTo>
                    <a:pt x="83553" y="388264"/>
                  </a:lnTo>
                  <a:lnTo>
                    <a:pt x="83553" y="163144"/>
                  </a:lnTo>
                  <a:lnTo>
                    <a:pt x="295681" y="91135"/>
                  </a:lnTo>
                  <a:lnTo>
                    <a:pt x="355841" y="161467"/>
                  </a:lnTo>
                  <a:lnTo>
                    <a:pt x="362356" y="161975"/>
                  </a:lnTo>
                  <a:lnTo>
                    <a:pt x="371017" y="154559"/>
                  </a:lnTo>
                  <a:lnTo>
                    <a:pt x="371525" y="148043"/>
                  </a:lnTo>
                  <a:lnTo>
                    <a:pt x="304076" y="69202"/>
                  </a:lnTo>
                  <a:lnTo>
                    <a:pt x="299656" y="67995"/>
                  </a:lnTo>
                  <a:lnTo>
                    <a:pt x="83553" y="141351"/>
                  </a:lnTo>
                  <a:lnTo>
                    <a:pt x="83553" y="95618"/>
                  </a:lnTo>
                  <a:lnTo>
                    <a:pt x="172034" y="65582"/>
                  </a:lnTo>
                  <a:lnTo>
                    <a:pt x="174929" y="59715"/>
                  </a:lnTo>
                  <a:lnTo>
                    <a:pt x="171259" y="48920"/>
                  </a:lnTo>
                  <a:lnTo>
                    <a:pt x="165404" y="46037"/>
                  </a:lnTo>
                  <a:lnTo>
                    <a:pt x="65722" y="79870"/>
                  </a:lnTo>
                  <a:lnTo>
                    <a:pt x="62915" y="83794"/>
                  </a:lnTo>
                  <a:lnTo>
                    <a:pt x="62915" y="151041"/>
                  </a:lnTo>
                  <a:lnTo>
                    <a:pt x="61620" y="153657"/>
                  </a:lnTo>
                  <a:lnTo>
                    <a:pt x="62915" y="157480"/>
                  </a:lnTo>
                  <a:lnTo>
                    <a:pt x="62915" y="388264"/>
                  </a:lnTo>
                  <a:lnTo>
                    <a:pt x="4622" y="388264"/>
                  </a:lnTo>
                  <a:lnTo>
                    <a:pt x="0" y="392874"/>
                  </a:lnTo>
                  <a:lnTo>
                    <a:pt x="0" y="404279"/>
                  </a:lnTo>
                  <a:lnTo>
                    <a:pt x="4622" y="408901"/>
                  </a:lnTo>
                  <a:lnTo>
                    <a:pt x="67525" y="408901"/>
                  </a:lnTo>
                  <a:lnTo>
                    <a:pt x="67538" y="408901"/>
                  </a:lnTo>
                  <a:lnTo>
                    <a:pt x="369455" y="408901"/>
                  </a:lnTo>
                  <a:lnTo>
                    <a:pt x="374078" y="404279"/>
                  </a:lnTo>
                  <a:lnTo>
                    <a:pt x="374078" y="392874"/>
                  </a:lnTo>
                  <a:close/>
                </a:path>
              </a:pathLst>
            </a:custGeom>
            <a:solidFill>
              <a:srgbClr val="003864"/>
            </a:solidFill>
          </p:spPr>
          <p:txBody>
            <a:bodyPr wrap="square" lIns="0" tIns="0" rIns="0" bIns="0" rtlCol="0"/>
            <a:lstStyle/>
            <a:p>
              <a:endParaRPr sz="1588"/>
            </a:p>
          </p:txBody>
        </p:sp>
        <p:pic>
          <p:nvPicPr>
            <p:cNvPr id="103" name="object 103"/>
            <p:cNvPicPr/>
            <p:nvPr/>
          </p:nvPicPr>
          <p:blipFill>
            <a:blip r:embed="rId12" cstate="print"/>
            <a:stretch>
              <a:fillRect/>
            </a:stretch>
          </p:blipFill>
          <p:spPr>
            <a:xfrm>
              <a:off x="2568199" y="6489619"/>
              <a:ext cx="87896" cy="98513"/>
            </a:xfrm>
            <a:prstGeom prst="rect">
              <a:avLst/>
            </a:prstGeom>
          </p:spPr>
        </p:pic>
        <p:sp>
          <p:nvSpPr>
            <p:cNvPr id="104" name="object 104"/>
            <p:cNvSpPr/>
            <p:nvPr/>
          </p:nvSpPr>
          <p:spPr>
            <a:xfrm>
              <a:off x="2343683" y="6188951"/>
              <a:ext cx="918210" cy="709930"/>
            </a:xfrm>
            <a:custGeom>
              <a:avLst/>
              <a:gdLst/>
              <a:ahLst/>
              <a:cxnLst/>
              <a:rect l="l" t="t" r="r" b="b"/>
              <a:pathLst>
                <a:path w="918210" h="709929">
                  <a:moveTo>
                    <a:pt x="247675" y="314312"/>
                  </a:moveTo>
                  <a:lnTo>
                    <a:pt x="244005" y="303517"/>
                  </a:lnTo>
                  <a:lnTo>
                    <a:pt x="238150" y="300634"/>
                  </a:lnTo>
                  <a:lnTo>
                    <a:pt x="186969" y="318008"/>
                  </a:lnTo>
                  <a:lnTo>
                    <a:pt x="184073" y="323862"/>
                  </a:lnTo>
                  <a:lnTo>
                    <a:pt x="187363" y="333565"/>
                  </a:lnTo>
                  <a:lnTo>
                    <a:pt x="191376" y="336270"/>
                  </a:lnTo>
                  <a:lnTo>
                    <a:pt x="195681" y="336270"/>
                  </a:lnTo>
                  <a:lnTo>
                    <a:pt x="196786" y="336270"/>
                  </a:lnTo>
                  <a:lnTo>
                    <a:pt x="197904" y="336092"/>
                  </a:lnTo>
                  <a:lnTo>
                    <a:pt x="244779" y="320179"/>
                  </a:lnTo>
                  <a:lnTo>
                    <a:pt x="247675" y="314312"/>
                  </a:lnTo>
                  <a:close/>
                </a:path>
                <a:path w="918210" h="709929">
                  <a:moveTo>
                    <a:pt x="312407" y="454075"/>
                  </a:moveTo>
                  <a:lnTo>
                    <a:pt x="241223" y="369862"/>
                  </a:lnTo>
                  <a:lnTo>
                    <a:pt x="236778" y="368630"/>
                  </a:lnTo>
                  <a:lnTo>
                    <a:pt x="20637" y="442010"/>
                  </a:lnTo>
                  <a:lnTo>
                    <a:pt x="20637" y="396265"/>
                  </a:lnTo>
                  <a:lnTo>
                    <a:pt x="103797" y="368033"/>
                  </a:lnTo>
                  <a:lnTo>
                    <a:pt x="106692" y="362178"/>
                  </a:lnTo>
                  <a:lnTo>
                    <a:pt x="103022" y="351383"/>
                  </a:lnTo>
                  <a:lnTo>
                    <a:pt x="97167" y="348488"/>
                  </a:lnTo>
                  <a:lnTo>
                    <a:pt x="2819" y="380517"/>
                  </a:lnTo>
                  <a:lnTo>
                    <a:pt x="0" y="384441"/>
                  </a:lnTo>
                  <a:lnTo>
                    <a:pt x="0" y="704926"/>
                  </a:lnTo>
                  <a:lnTo>
                    <a:pt x="4622" y="709549"/>
                  </a:lnTo>
                  <a:lnTo>
                    <a:pt x="236067" y="709549"/>
                  </a:lnTo>
                  <a:lnTo>
                    <a:pt x="241769" y="709549"/>
                  </a:lnTo>
                  <a:lnTo>
                    <a:pt x="300850" y="709549"/>
                  </a:lnTo>
                  <a:lnTo>
                    <a:pt x="306552" y="709549"/>
                  </a:lnTo>
                  <a:lnTo>
                    <a:pt x="311175" y="704926"/>
                  </a:lnTo>
                  <a:lnTo>
                    <a:pt x="311175" y="693521"/>
                  </a:lnTo>
                  <a:lnTo>
                    <a:pt x="306552" y="688911"/>
                  </a:lnTo>
                  <a:lnTo>
                    <a:pt x="241769" y="688911"/>
                  </a:lnTo>
                  <a:lnTo>
                    <a:pt x="20650" y="688911"/>
                  </a:lnTo>
                  <a:lnTo>
                    <a:pt x="20650" y="463791"/>
                  </a:lnTo>
                  <a:lnTo>
                    <a:pt x="232740" y="391807"/>
                  </a:lnTo>
                  <a:lnTo>
                    <a:pt x="296646" y="467410"/>
                  </a:lnTo>
                  <a:lnTo>
                    <a:pt x="303161" y="467956"/>
                  </a:lnTo>
                  <a:lnTo>
                    <a:pt x="311861" y="460590"/>
                  </a:lnTo>
                  <a:lnTo>
                    <a:pt x="312407" y="454075"/>
                  </a:lnTo>
                  <a:close/>
                </a:path>
                <a:path w="918210" h="709929">
                  <a:moveTo>
                    <a:pt x="504113" y="327139"/>
                  </a:moveTo>
                  <a:lnTo>
                    <a:pt x="502551" y="20650"/>
                  </a:lnTo>
                  <a:lnTo>
                    <a:pt x="502462" y="4584"/>
                  </a:lnTo>
                  <a:lnTo>
                    <a:pt x="497852" y="0"/>
                  </a:lnTo>
                  <a:lnTo>
                    <a:pt x="483412" y="0"/>
                  </a:lnTo>
                  <a:lnTo>
                    <a:pt x="483412" y="315366"/>
                  </a:lnTo>
                  <a:lnTo>
                    <a:pt x="399491" y="343852"/>
                  </a:lnTo>
                  <a:lnTo>
                    <a:pt x="401726" y="20650"/>
                  </a:lnTo>
                  <a:lnTo>
                    <a:pt x="481914" y="20650"/>
                  </a:lnTo>
                  <a:lnTo>
                    <a:pt x="483412" y="315366"/>
                  </a:lnTo>
                  <a:lnTo>
                    <a:pt x="483412" y="0"/>
                  </a:lnTo>
                  <a:lnTo>
                    <a:pt x="385800" y="0"/>
                  </a:lnTo>
                  <a:lnTo>
                    <a:pt x="381190" y="4584"/>
                  </a:lnTo>
                  <a:lnTo>
                    <a:pt x="378726" y="361556"/>
                  </a:lnTo>
                  <a:lnTo>
                    <a:pt x="380326" y="364693"/>
                  </a:lnTo>
                  <a:lnTo>
                    <a:pt x="384822" y="367944"/>
                  </a:lnTo>
                  <a:lnTo>
                    <a:pt x="386930" y="368604"/>
                  </a:lnTo>
                  <a:lnTo>
                    <a:pt x="390194" y="368604"/>
                  </a:lnTo>
                  <a:lnTo>
                    <a:pt x="391312" y="368427"/>
                  </a:lnTo>
                  <a:lnTo>
                    <a:pt x="463702" y="343852"/>
                  </a:lnTo>
                  <a:lnTo>
                    <a:pt x="501294" y="331089"/>
                  </a:lnTo>
                  <a:lnTo>
                    <a:pt x="504113" y="327139"/>
                  </a:lnTo>
                  <a:close/>
                </a:path>
                <a:path w="918210" h="709929">
                  <a:moveTo>
                    <a:pt x="917702" y="127114"/>
                  </a:moveTo>
                  <a:lnTo>
                    <a:pt x="913079" y="122491"/>
                  </a:lnTo>
                  <a:lnTo>
                    <a:pt x="897051" y="122491"/>
                  </a:lnTo>
                  <a:lnTo>
                    <a:pt x="897051" y="143141"/>
                  </a:lnTo>
                  <a:lnTo>
                    <a:pt x="897051" y="688911"/>
                  </a:lnTo>
                  <a:lnTo>
                    <a:pt x="852652" y="688911"/>
                  </a:lnTo>
                  <a:lnTo>
                    <a:pt x="852652" y="143141"/>
                  </a:lnTo>
                  <a:lnTo>
                    <a:pt x="897051" y="143141"/>
                  </a:lnTo>
                  <a:lnTo>
                    <a:pt x="897051" y="122491"/>
                  </a:lnTo>
                  <a:lnTo>
                    <a:pt x="848029" y="122491"/>
                  </a:lnTo>
                  <a:lnTo>
                    <a:pt x="836625" y="122491"/>
                  </a:lnTo>
                  <a:lnTo>
                    <a:pt x="832002" y="122491"/>
                  </a:lnTo>
                  <a:lnTo>
                    <a:pt x="832002" y="143141"/>
                  </a:lnTo>
                  <a:lnTo>
                    <a:pt x="832002" y="688911"/>
                  </a:lnTo>
                  <a:lnTo>
                    <a:pt x="790359" y="688911"/>
                  </a:lnTo>
                  <a:lnTo>
                    <a:pt x="790359" y="143141"/>
                  </a:lnTo>
                  <a:lnTo>
                    <a:pt x="832002" y="143141"/>
                  </a:lnTo>
                  <a:lnTo>
                    <a:pt x="832002" y="122491"/>
                  </a:lnTo>
                  <a:lnTo>
                    <a:pt x="785736" y="122491"/>
                  </a:lnTo>
                  <a:lnTo>
                    <a:pt x="774331" y="122491"/>
                  </a:lnTo>
                  <a:lnTo>
                    <a:pt x="769708" y="122491"/>
                  </a:lnTo>
                  <a:lnTo>
                    <a:pt x="769708" y="143141"/>
                  </a:lnTo>
                  <a:lnTo>
                    <a:pt x="769708" y="688911"/>
                  </a:lnTo>
                  <a:lnTo>
                    <a:pt x="728065" y="688911"/>
                  </a:lnTo>
                  <a:lnTo>
                    <a:pt x="728065" y="143141"/>
                  </a:lnTo>
                  <a:lnTo>
                    <a:pt x="769708" y="143141"/>
                  </a:lnTo>
                  <a:lnTo>
                    <a:pt x="769708" y="122491"/>
                  </a:lnTo>
                  <a:lnTo>
                    <a:pt x="723442" y="122491"/>
                  </a:lnTo>
                  <a:lnTo>
                    <a:pt x="712038" y="122491"/>
                  </a:lnTo>
                  <a:lnTo>
                    <a:pt x="707415" y="122491"/>
                  </a:lnTo>
                  <a:lnTo>
                    <a:pt x="707415" y="143141"/>
                  </a:lnTo>
                  <a:lnTo>
                    <a:pt x="707415" y="688911"/>
                  </a:lnTo>
                  <a:lnTo>
                    <a:pt x="665772" y="688911"/>
                  </a:lnTo>
                  <a:lnTo>
                    <a:pt x="665772" y="143141"/>
                  </a:lnTo>
                  <a:lnTo>
                    <a:pt x="707415" y="143141"/>
                  </a:lnTo>
                  <a:lnTo>
                    <a:pt x="707415" y="122491"/>
                  </a:lnTo>
                  <a:lnTo>
                    <a:pt x="661149" y="122491"/>
                  </a:lnTo>
                  <a:lnTo>
                    <a:pt x="649744" y="122491"/>
                  </a:lnTo>
                  <a:lnTo>
                    <a:pt x="645121" y="122491"/>
                  </a:lnTo>
                  <a:lnTo>
                    <a:pt x="645121" y="143141"/>
                  </a:lnTo>
                  <a:lnTo>
                    <a:pt x="645121" y="688911"/>
                  </a:lnTo>
                  <a:lnTo>
                    <a:pt x="598728" y="688911"/>
                  </a:lnTo>
                  <a:lnTo>
                    <a:pt x="598728" y="143141"/>
                  </a:lnTo>
                  <a:lnTo>
                    <a:pt x="645121" y="143141"/>
                  </a:lnTo>
                  <a:lnTo>
                    <a:pt x="645121" y="122491"/>
                  </a:lnTo>
                  <a:lnTo>
                    <a:pt x="582701" y="122491"/>
                  </a:lnTo>
                  <a:lnTo>
                    <a:pt x="578078" y="127114"/>
                  </a:lnTo>
                  <a:lnTo>
                    <a:pt x="578078" y="704926"/>
                  </a:lnTo>
                  <a:lnTo>
                    <a:pt x="582701" y="709549"/>
                  </a:lnTo>
                  <a:lnTo>
                    <a:pt x="649744" y="709549"/>
                  </a:lnTo>
                  <a:lnTo>
                    <a:pt x="655447" y="709549"/>
                  </a:lnTo>
                  <a:lnTo>
                    <a:pt x="913079" y="709549"/>
                  </a:lnTo>
                  <a:lnTo>
                    <a:pt x="917702" y="704926"/>
                  </a:lnTo>
                  <a:lnTo>
                    <a:pt x="917702" y="688911"/>
                  </a:lnTo>
                  <a:lnTo>
                    <a:pt x="917702" y="143141"/>
                  </a:lnTo>
                  <a:lnTo>
                    <a:pt x="917702" y="127114"/>
                  </a:lnTo>
                  <a:close/>
                </a:path>
              </a:pathLst>
            </a:custGeom>
            <a:solidFill>
              <a:srgbClr val="003864"/>
            </a:solidFill>
          </p:spPr>
          <p:txBody>
            <a:bodyPr wrap="square" lIns="0" tIns="0" rIns="0" bIns="0" rtlCol="0"/>
            <a:lstStyle/>
            <a:p>
              <a:endParaRPr sz="1588"/>
            </a:p>
          </p:txBody>
        </p:sp>
        <p:pic>
          <p:nvPicPr>
            <p:cNvPr id="105" name="object 105"/>
            <p:cNvPicPr/>
            <p:nvPr/>
          </p:nvPicPr>
          <p:blipFill>
            <a:blip r:embed="rId13" cstate="print"/>
            <a:stretch>
              <a:fillRect/>
            </a:stretch>
          </p:blipFill>
          <p:spPr>
            <a:xfrm>
              <a:off x="2428440" y="6425214"/>
              <a:ext cx="121678" cy="134150"/>
            </a:xfrm>
            <a:prstGeom prst="rect">
              <a:avLst/>
            </a:prstGeom>
          </p:spPr>
        </p:pic>
        <p:pic>
          <p:nvPicPr>
            <p:cNvPr id="106" name="object 106"/>
            <p:cNvPicPr/>
            <p:nvPr/>
          </p:nvPicPr>
          <p:blipFill>
            <a:blip r:embed="rId14" cstate="print"/>
            <a:stretch>
              <a:fillRect/>
            </a:stretch>
          </p:blipFill>
          <p:spPr>
            <a:xfrm>
              <a:off x="2415118" y="6642802"/>
              <a:ext cx="171286" cy="197256"/>
            </a:xfrm>
            <a:prstGeom prst="rect">
              <a:avLst/>
            </a:prstGeom>
          </p:spPr>
        </p:pic>
        <p:pic>
          <p:nvPicPr>
            <p:cNvPr id="107" name="object 107"/>
            <p:cNvPicPr/>
            <p:nvPr/>
          </p:nvPicPr>
          <p:blipFill>
            <a:blip r:embed="rId15" cstate="print"/>
            <a:stretch>
              <a:fillRect/>
            </a:stretch>
          </p:blipFill>
          <p:spPr>
            <a:xfrm>
              <a:off x="2711198" y="6642802"/>
              <a:ext cx="171286" cy="197256"/>
            </a:xfrm>
            <a:prstGeom prst="rect">
              <a:avLst/>
            </a:prstGeom>
          </p:spPr>
        </p:pic>
        <p:sp>
          <p:nvSpPr>
            <p:cNvPr id="108" name="object 108"/>
            <p:cNvSpPr/>
            <p:nvPr/>
          </p:nvSpPr>
          <p:spPr>
            <a:xfrm>
              <a:off x="2343689" y="6877850"/>
              <a:ext cx="918210" cy="61594"/>
            </a:xfrm>
            <a:custGeom>
              <a:avLst/>
              <a:gdLst/>
              <a:ahLst/>
              <a:cxnLst/>
              <a:rect l="l" t="t" r="r" b="b"/>
              <a:pathLst>
                <a:path w="918210" h="61595">
                  <a:moveTo>
                    <a:pt x="913079" y="0"/>
                  </a:moveTo>
                  <a:lnTo>
                    <a:pt x="4622" y="0"/>
                  </a:lnTo>
                  <a:lnTo>
                    <a:pt x="0" y="4622"/>
                  </a:lnTo>
                  <a:lnTo>
                    <a:pt x="0" y="56438"/>
                  </a:lnTo>
                  <a:lnTo>
                    <a:pt x="4622" y="61061"/>
                  </a:lnTo>
                  <a:lnTo>
                    <a:pt x="913079" y="61061"/>
                  </a:lnTo>
                  <a:lnTo>
                    <a:pt x="917702" y="56438"/>
                  </a:lnTo>
                  <a:lnTo>
                    <a:pt x="917702" y="40424"/>
                  </a:lnTo>
                  <a:lnTo>
                    <a:pt x="20650" y="40424"/>
                  </a:lnTo>
                  <a:lnTo>
                    <a:pt x="20650" y="20650"/>
                  </a:lnTo>
                  <a:lnTo>
                    <a:pt x="917702" y="20650"/>
                  </a:lnTo>
                  <a:lnTo>
                    <a:pt x="917702" y="4622"/>
                  </a:lnTo>
                  <a:lnTo>
                    <a:pt x="913079" y="0"/>
                  </a:lnTo>
                  <a:close/>
                </a:path>
                <a:path w="918210" h="61595">
                  <a:moveTo>
                    <a:pt x="917702" y="20650"/>
                  </a:moveTo>
                  <a:lnTo>
                    <a:pt x="897064" y="20650"/>
                  </a:lnTo>
                  <a:lnTo>
                    <a:pt x="897064" y="40424"/>
                  </a:lnTo>
                  <a:lnTo>
                    <a:pt x="917702" y="40424"/>
                  </a:lnTo>
                  <a:lnTo>
                    <a:pt x="917702" y="20650"/>
                  </a:lnTo>
                  <a:close/>
                </a:path>
              </a:pathLst>
            </a:custGeom>
            <a:solidFill>
              <a:srgbClr val="003864"/>
            </a:solidFill>
          </p:spPr>
          <p:txBody>
            <a:bodyPr wrap="square" lIns="0" tIns="0" rIns="0" bIns="0" rtlCol="0"/>
            <a:lstStyle/>
            <a:p>
              <a:endParaRPr sz="1588"/>
            </a:p>
          </p:txBody>
        </p:sp>
      </p:grpSp>
      <p:sp>
        <p:nvSpPr>
          <p:cNvPr id="109" name="object 109"/>
          <p:cNvSpPr txBox="1"/>
          <p:nvPr/>
        </p:nvSpPr>
        <p:spPr>
          <a:xfrm>
            <a:off x="5559472" y="6073118"/>
            <a:ext cx="804022" cy="402656"/>
          </a:xfrm>
          <a:prstGeom prst="rect">
            <a:avLst/>
          </a:prstGeom>
        </p:spPr>
        <p:txBody>
          <a:bodyPr vert="horz" wrap="square" lIns="0" tIns="26334" rIns="0" bIns="0" rtlCol="0">
            <a:spAutoFit/>
          </a:bodyPr>
          <a:lstStyle/>
          <a:p>
            <a:pPr marL="11206" marR="4483" algn="ctr">
              <a:lnSpc>
                <a:spcPts val="953"/>
              </a:lnSpc>
              <a:spcBef>
                <a:spcPts val="207"/>
              </a:spcBef>
            </a:pPr>
            <a:r>
              <a:rPr sz="882" spc="-9" dirty="0">
                <a:solidFill>
                  <a:srgbClr val="5B676F"/>
                </a:solidFill>
                <a:latin typeface="Trebuchet MS"/>
                <a:cs typeface="Trebuchet MS"/>
              </a:rPr>
              <a:t>Fossil-</a:t>
            </a:r>
            <a:r>
              <a:rPr sz="882" dirty="0">
                <a:solidFill>
                  <a:srgbClr val="5B676F"/>
                </a:solidFill>
                <a:latin typeface="Trebuchet MS"/>
                <a:cs typeface="Trebuchet MS"/>
              </a:rPr>
              <a:t>fuel</a:t>
            </a:r>
            <a:r>
              <a:rPr sz="882" spc="-22" dirty="0">
                <a:solidFill>
                  <a:srgbClr val="5B676F"/>
                </a:solidFill>
                <a:latin typeface="Trebuchet MS"/>
                <a:cs typeface="Trebuchet MS"/>
              </a:rPr>
              <a:t> </a:t>
            </a:r>
            <a:r>
              <a:rPr sz="882" spc="-9" dirty="0">
                <a:solidFill>
                  <a:srgbClr val="5B676F"/>
                </a:solidFill>
                <a:latin typeface="Trebuchet MS"/>
                <a:cs typeface="Trebuchet MS"/>
              </a:rPr>
              <a:t>units </a:t>
            </a:r>
            <a:r>
              <a:rPr sz="794" spc="-9" dirty="0">
                <a:solidFill>
                  <a:srgbClr val="5B676F"/>
                </a:solidFill>
                <a:latin typeface="Trebuchet MS"/>
                <a:cs typeface="Trebuchet MS"/>
              </a:rPr>
              <a:t>(Natural</a:t>
            </a:r>
            <a:r>
              <a:rPr sz="794" spc="-26" dirty="0">
                <a:solidFill>
                  <a:srgbClr val="5B676F"/>
                </a:solidFill>
                <a:latin typeface="Trebuchet MS"/>
                <a:cs typeface="Trebuchet MS"/>
              </a:rPr>
              <a:t> gas-</a:t>
            </a:r>
            <a:r>
              <a:rPr sz="794" spc="-18" dirty="0">
                <a:solidFill>
                  <a:srgbClr val="5B676F"/>
                </a:solidFill>
                <a:latin typeface="Trebuchet MS"/>
                <a:cs typeface="Trebuchet MS"/>
              </a:rPr>
              <a:t>fired </a:t>
            </a:r>
            <a:r>
              <a:rPr sz="794" dirty="0">
                <a:solidFill>
                  <a:srgbClr val="5B676F"/>
                </a:solidFill>
                <a:latin typeface="Trebuchet MS"/>
                <a:cs typeface="Trebuchet MS"/>
              </a:rPr>
              <a:t>and</a:t>
            </a:r>
            <a:r>
              <a:rPr sz="794" spc="-26" dirty="0">
                <a:solidFill>
                  <a:srgbClr val="5B676F"/>
                </a:solidFill>
                <a:latin typeface="Trebuchet MS"/>
                <a:cs typeface="Trebuchet MS"/>
              </a:rPr>
              <a:t> </a:t>
            </a:r>
            <a:r>
              <a:rPr sz="794" spc="-9" dirty="0">
                <a:solidFill>
                  <a:srgbClr val="5B676F"/>
                </a:solidFill>
                <a:latin typeface="Trebuchet MS"/>
                <a:cs typeface="Trebuchet MS"/>
              </a:rPr>
              <a:t>diesel)</a:t>
            </a:r>
            <a:endParaRPr sz="794" dirty="0">
              <a:latin typeface="Trebuchet MS"/>
              <a:cs typeface="Trebuchet MS"/>
            </a:endParaRPr>
          </a:p>
        </p:txBody>
      </p:sp>
      <p:sp>
        <p:nvSpPr>
          <p:cNvPr id="110" name="object 110"/>
          <p:cNvSpPr txBox="1"/>
          <p:nvPr/>
        </p:nvSpPr>
        <p:spPr>
          <a:xfrm>
            <a:off x="5528430" y="5066111"/>
            <a:ext cx="866215" cy="147058"/>
          </a:xfrm>
          <a:prstGeom prst="rect">
            <a:avLst/>
          </a:prstGeom>
        </p:spPr>
        <p:txBody>
          <a:bodyPr vert="horz" wrap="square" lIns="0" tIns="11206" rIns="0" bIns="0" rtlCol="0">
            <a:spAutoFit/>
          </a:bodyPr>
          <a:lstStyle/>
          <a:p>
            <a:pPr marL="11206">
              <a:spcBef>
                <a:spcPts val="88"/>
              </a:spcBef>
            </a:pPr>
            <a:r>
              <a:rPr sz="882" spc="-18" dirty="0">
                <a:solidFill>
                  <a:srgbClr val="5B676F"/>
                </a:solidFill>
                <a:latin typeface="Trebuchet MS"/>
                <a:cs typeface="Trebuchet MS"/>
              </a:rPr>
              <a:t>Commercial</a:t>
            </a:r>
            <a:r>
              <a:rPr sz="882" spc="-13" dirty="0">
                <a:solidFill>
                  <a:srgbClr val="5B676F"/>
                </a:solidFill>
                <a:latin typeface="Trebuchet MS"/>
                <a:cs typeface="Trebuchet MS"/>
              </a:rPr>
              <a:t> </a:t>
            </a:r>
            <a:r>
              <a:rPr sz="882" spc="-9" dirty="0">
                <a:solidFill>
                  <a:srgbClr val="5B676F"/>
                </a:solidFill>
                <a:latin typeface="Trebuchet MS"/>
                <a:cs typeface="Trebuchet MS"/>
              </a:rPr>
              <a:t>solar</a:t>
            </a:r>
            <a:endParaRPr sz="882" dirty="0">
              <a:latin typeface="Trebuchet MS"/>
              <a:cs typeface="Trebuchet MS"/>
            </a:endParaRPr>
          </a:p>
        </p:txBody>
      </p:sp>
      <p:grpSp>
        <p:nvGrpSpPr>
          <p:cNvPr id="111" name="object 111"/>
          <p:cNvGrpSpPr/>
          <p:nvPr/>
        </p:nvGrpSpPr>
        <p:grpSpPr>
          <a:xfrm>
            <a:off x="5509096" y="4300129"/>
            <a:ext cx="901513" cy="751914"/>
            <a:chOff x="2290030" y="4967992"/>
            <a:chExt cx="1021715" cy="852169"/>
          </a:xfrm>
        </p:grpSpPr>
        <p:sp>
          <p:nvSpPr>
            <p:cNvPr id="112" name="object 112"/>
            <p:cNvSpPr/>
            <p:nvPr/>
          </p:nvSpPr>
          <p:spPr>
            <a:xfrm>
              <a:off x="2320188" y="5115890"/>
              <a:ext cx="955675" cy="681990"/>
            </a:xfrm>
            <a:custGeom>
              <a:avLst/>
              <a:gdLst/>
              <a:ahLst/>
              <a:cxnLst/>
              <a:rect l="l" t="t" r="r" b="b"/>
              <a:pathLst>
                <a:path w="955675" h="681989">
                  <a:moveTo>
                    <a:pt x="0" y="0"/>
                  </a:moveTo>
                  <a:lnTo>
                    <a:pt x="955548" y="0"/>
                  </a:lnTo>
                  <a:lnTo>
                    <a:pt x="955548" y="681735"/>
                  </a:lnTo>
                  <a:lnTo>
                    <a:pt x="0" y="681735"/>
                  </a:lnTo>
                  <a:lnTo>
                    <a:pt x="0" y="0"/>
                  </a:lnTo>
                  <a:close/>
                </a:path>
              </a:pathLst>
            </a:custGeom>
            <a:ln w="11175">
              <a:solidFill>
                <a:srgbClr val="FF8200"/>
              </a:solidFill>
            </a:ln>
          </p:spPr>
          <p:txBody>
            <a:bodyPr wrap="square" lIns="0" tIns="0" rIns="0" bIns="0" rtlCol="0"/>
            <a:lstStyle/>
            <a:p>
              <a:endParaRPr sz="1588"/>
            </a:p>
          </p:txBody>
        </p:sp>
        <p:sp>
          <p:nvSpPr>
            <p:cNvPr id="113" name="object 113"/>
            <p:cNvSpPr/>
            <p:nvPr/>
          </p:nvSpPr>
          <p:spPr>
            <a:xfrm>
              <a:off x="2320188" y="5683999"/>
              <a:ext cx="955675" cy="0"/>
            </a:xfrm>
            <a:custGeom>
              <a:avLst/>
              <a:gdLst/>
              <a:ahLst/>
              <a:cxnLst/>
              <a:rect l="l" t="t" r="r" b="b"/>
              <a:pathLst>
                <a:path w="955675">
                  <a:moveTo>
                    <a:pt x="0" y="0"/>
                  </a:moveTo>
                  <a:lnTo>
                    <a:pt x="324307" y="0"/>
                  </a:lnTo>
                </a:path>
                <a:path w="955675">
                  <a:moveTo>
                    <a:pt x="636816" y="0"/>
                  </a:moveTo>
                  <a:lnTo>
                    <a:pt x="955548" y="0"/>
                  </a:lnTo>
                </a:path>
              </a:pathLst>
            </a:custGeom>
            <a:ln w="11175">
              <a:solidFill>
                <a:srgbClr val="FF8200"/>
              </a:solidFill>
            </a:ln>
          </p:spPr>
          <p:txBody>
            <a:bodyPr wrap="square" lIns="0" tIns="0" rIns="0" bIns="0" rtlCol="0"/>
            <a:lstStyle/>
            <a:p>
              <a:endParaRPr sz="1588"/>
            </a:p>
          </p:txBody>
        </p:sp>
        <p:sp>
          <p:nvSpPr>
            <p:cNvPr id="114" name="object 114"/>
            <p:cNvSpPr/>
            <p:nvPr/>
          </p:nvSpPr>
          <p:spPr>
            <a:xfrm>
              <a:off x="2320188" y="5115890"/>
              <a:ext cx="955675" cy="681990"/>
            </a:xfrm>
            <a:custGeom>
              <a:avLst/>
              <a:gdLst/>
              <a:ahLst/>
              <a:cxnLst/>
              <a:rect l="l" t="t" r="r" b="b"/>
              <a:pathLst>
                <a:path w="955675" h="681989">
                  <a:moveTo>
                    <a:pt x="0" y="454482"/>
                  </a:moveTo>
                  <a:lnTo>
                    <a:pt x="955548" y="454482"/>
                  </a:lnTo>
                </a:path>
                <a:path w="955675" h="681989">
                  <a:moveTo>
                    <a:pt x="0" y="340855"/>
                  </a:moveTo>
                  <a:lnTo>
                    <a:pt x="955548" y="340855"/>
                  </a:lnTo>
                </a:path>
                <a:path w="955675" h="681989">
                  <a:moveTo>
                    <a:pt x="0" y="227241"/>
                  </a:moveTo>
                  <a:lnTo>
                    <a:pt x="955548" y="227241"/>
                  </a:lnTo>
                </a:path>
                <a:path w="955675" h="681989">
                  <a:moveTo>
                    <a:pt x="0" y="113614"/>
                  </a:moveTo>
                  <a:lnTo>
                    <a:pt x="955548" y="113614"/>
                  </a:lnTo>
                </a:path>
                <a:path w="955675" h="681989">
                  <a:moveTo>
                    <a:pt x="796289" y="0"/>
                  </a:moveTo>
                  <a:lnTo>
                    <a:pt x="796289" y="681735"/>
                  </a:lnTo>
                </a:path>
                <a:path w="955675" h="681989">
                  <a:moveTo>
                    <a:pt x="637032" y="0"/>
                  </a:moveTo>
                  <a:lnTo>
                    <a:pt x="637032" y="681735"/>
                  </a:lnTo>
                </a:path>
              </a:pathLst>
            </a:custGeom>
            <a:ln w="11176">
              <a:solidFill>
                <a:srgbClr val="FF8200"/>
              </a:solidFill>
            </a:ln>
          </p:spPr>
          <p:txBody>
            <a:bodyPr wrap="square" lIns="0" tIns="0" rIns="0" bIns="0" rtlCol="0"/>
            <a:lstStyle/>
            <a:p>
              <a:endParaRPr sz="1588"/>
            </a:p>
          </p:txBody>
        </p:sp>
        <p:sp>
          <p:nvSpPr>
            <p:cNvPr id="115" name="object 115"/>
            <p:cNvSpPr/>
            <p:nvPr/>
          </p:nvSpPr>
          <p:spPr>
            <a:xfrm>
              <a:off x="2797962" y="5115890"/>
              <a:ext cx="0" cy="469900"/>
            </a:xfrm>
            <a:custGeom>
              <a:avLst/>
              <a:gdLst/>
              <a:ahLst/>
              <a:cxnLst/>
              <a:rect l="l" t="t" r="r" b="b"/>
              <a:pathLst>
                <a:path h="469900">
                  <a:moveTo>
                    <a:pt x="0" y="0"/>
                  </a:moveTo>
                  <a:lnTo>
                    <a:pt x="0" y="469430"/>
                  </a:lnTo>
                </a:path>
              </a:pathLst>
            </a:custGeom>
            <a:ln w="11175">
              <a:solidFill>
                <a:srgbClr val="FF8200"/>
              </a:solidFill>
            </a:ln>
          </p:spPr>
          <p:txBody>
            <a:bodyPr wrap="square" lIns="0" tIns="0" rIns="0" bIns="0" rtlCol="0"/>
            <a:lstStyle/>
            <a:p>
              <a:endParaRPr sz="1588"/>
            </a:p>
          </p:txBody>
        </p:sp>
        <p:sp>
          <p:nvSpPr>
            <p:cNvPr id="116" name="object 116"/>
            <p:cNvSpPr/>
            <p:nvPr/>
          </p:nvSpPr>
          <p:spPr>
            <a:xfrm>
              <a:off x="2479446" y="5115890"/>
              <a:ext cx="159385" cy="681990"/>
            </a:xfrm>
            <a:custGeom>
              <a:avLst/>
              <a:gdLst/>
              <a:ahLst/>
              <a:cxnLst/>
              <a:rect l="l" t="t" r="r" b="b"/>
              <a:pathLst>
                <a:path w="159385" h="681989">
                  <a:moveTo>
                    <a:pt x="159257" y="0"/>
                  </a:moveTo>
                  <a:lnTo>
                    <a:pt x="159257" y="681735"/>
                  </a:lnTo>
                </a:path>
                <a:path w="159385" h="681989">
                  <a:moveTo>
                    <a:pt x="0" y="0"/>
                  </a:moveTo>
                  <a:lnTo>
                    <a:pt x="0" y="681735"/>
                  </a:lnTo>
                </a:path>
              </a:pathLst>
            </a:custGeom>
            <a:ln w="11176">
              <a:solidFill>
                <a:srgbClr val="FF8200"/>
              </a:solidFill>
            </a:ln>
          </p:spPr>
          <p:txBody>
            <a:bodyPr wrap="square" lIns="0" tIns="0" rIns="0" bIns="0" rtlCol="0"/>
            <a:lstStyle/>
            <a:p>
              <a:endParaRPr sz="1588"/>
            </a:p>
          </p:txBody>
        </p:sp>
        <p:sp>
          <p:nvSpPr>
            <p:cNvPr id="117" name="object 117"/>
            <p:cNvSpPr/>
            <p:nvPr/>
          </p:nvSpPr>
          <p:spPr>
            <a:xfrm>
              <a:off x="2644495" y="5585320"/>
              <a:ext cx="313055" cy="217804"/>
            </a:xfrm>
            <a:custGeom>
              <a:avLst/>
              <a:gdLst/>
              <a:ahLst/>
              <a:cxnLst/>
              <a:rect l="l" t="t" r="r" b="b"/>
              <a:pathLst>
                <a:path w="313055" h="217804">
                  <a:moveTo>
                    <a:pt x="312508" y="0"/>
                  </a:moveTo>
                  <a:lnTo>
                    <a:pt x="0" y="0"/>
                  </a:lnTo>
                  <a:lnTo>
                    <a:pt x="0" y="217665"/>
                  </a:lnTo>
                  <a:lnTo>
                    <a:pt x="312508" y="217665"/>
                  </a:lnTo>
                  <a:lnTo>
                    <a:pt x="312508" y="0"/>
                  </a:lnTo>
                  <a:close/>
                </a:path>
              </a:pathLst>
            </a:custGeom>
            <a:solidFill>
              <a:srgbClr val="FFFFFF"/>
            </a:solidFill>
          </p:spPr>
          <p:txBody>
            <a:bodyPr wrap="square" lIns="0" tIns="0" rIns="0" bIns="0" rtlCol="0"/>
            <a:lstStyle/>
            <a:p>
              <a:endParaRPr sz="1588"/>
            </a:p>
          </p:txBody>
        </p:sp>
        <p:sp>
          <p:nvSpPr>
            <p:cNvPr id="118" name="object 118"/>
            <p:cNvSpPr/>
            <p:nvPr/>
          </p:nvSpPr>
          <p:spPr>
            <a:xfrm>
              <a:off x="2644495" y="5585320"/>
              <a:ext cx="313055" cy="217804"/>
            </a:xfrm>
            <a:custGeom>
              <a:avLst/>
              <a:gdLst/>
              <a:ahLst/>
              <a:cxnLst/>
              <a:rect l="l" t="t" r="r" b="b"/>
              <a:pathLst>
                <a:path w="313055" h="217804">
                  <a:moveTo>
                    <a:pt x="312508" y="217665"/>
                  </a:moveTo>
                  <a:lnTo>
                    <a:pt x="0" y="217665"/>
                  </a:lnTo>
                  <a:lnTo>
                    <a:pt x="0" y="0"/>
                  </a:lnTo>
                  <a:lnTo>
                    <a:pt x="312508" y="0"/>
                  </a:lnTo>
                  <a:lnTo>
                    <a:pt x="312508" y="217665"/>
                  </a:lnTo>
                  <a:close/>
                </a:path>
              </a:pathLst>
            </a:custGeom>
            <a:ln w="25400">
              <a:solidFill>
                <a:srgbClr val="FF8200"/>
              </a:solidFill>
            </a:ln>
          </p:spPr>
          <p:txBody>
            <a:bodyPr wrap="square" lIns="0" tIns="0" rIns="0" bIns="0" rtlCol="0"/>
            <a:lstStyle/>
            <a:p>
              <a:endParaRPr sz="1588"/>
            </a:p>
          </p:txBody>
        </p:sp>
        <p:sp>
          <p:nvSpPr>
            <p:cNvPr id="119" name="object 119"/>
            <p:cNvSpPr/>
            <p:nvPr/>
          </p:nvSpPr>
          <p:spPr>
            <a:xfrm>
              <a:off x="2303423" y="5111028"/>
              <a:ext cx="989330" cy="5080"/>
            </a:xfrm>
            <a:custGeom>
              <a:avLst/>
              <a:gdLst/>
              <a:ahLst/>
              <a:cxnLst/>
              <a:rect l="l" t="t" r="r" b="b"/>
              <a:pathLst>
                <a:path w="989329" h="5079">
                  <a:moveTo>
                    <a:pt x="0" y="0"/>
                  </a:moveTo>
                  <a:lnTo>
                    <a:pt x="938263" y="4470"/>
                  </a:lnTo>
                  <a:lnTo>
                    <a:pt x="989076" y="4711"/>
                  </a:lnTo>
                </a:path>
              </a:pathLst>
            </a:custGeom>
            <a:ln w="22352">
              <a:solidFill>
                <a:srgbClr val="FF8200"/>
              </a:solidFill>
            </a:ln>
          </p:spPr>
          <p:txBody>
            <a:bodyPr wrap="square" lIns="0" tIns="0" rIns="0" bIns="0" rtlCol="0"/>
            <a:lstStyle/>
            <a:p>
              <a:endParaRPr sz="1588"/>
            </a:p>
          </p:txBody>
        </p:sp>
        <p:sp>
          <p:nvSpPr>
            <p:cNvPr id="120" name="object 120"/>
            <p:cNvSpPr/>
            <p:nvPr/>
          </p:nvSpPr>
          <p:spPr>
            <a:xfrm>
              <a:off x="3279844" y="5115497"/>
              <a:ext cx="5080" cy="693420"/>
            </a:xfrm>
            <a:custGeom>
              <a:avLst/>
              <a:gdLst/>
              <a:ahLst/>
              <a:cxnLst/>
              <a:rect l="l" t="t" r="r" b="b"/>
              <a:pathLst>
                <a:path w="5079" h="693420">
                  <a:moveTo>
                    <a:pt x="4711" y="693331"/>
                  </a:moveTo>
                  <a:lnTo>
                    <a:pt x="0" y="0"/>
                  </a:lnTo>
                </a:path>
              </a:pathLst>
            </a:custGeom>
            <a:ln w="22352">
              <a:solidFill>
                <a:srgbClr val="FF8200"/>
              </a:solidFill>
            </a:ln>
          </p:spPr>
          <p:txBody>
            <a:bodyPr wrap="square" lIns="0" tIns="0" rIns="0" bIns="0" rtlCol="0"/>
            <a:lstStyle/>
            <a:p>
              <a:endParaRPr sz="1588"/>
            </a:p>
          </p:txBody>
        </p:sp>
        <p:sp>
          <p:nvSpPr>
            <p:cNvPr id="121" name="object 121"/>
            <p:cNvSpPr/>
            <p:nvPr/>
          </p:nvSpPr>
          <p:spPr>
            <a:xfrm>
              <a:off x="2314422" y="5118101"/>
              <a:ext cx="2540" cy="681355"/>
            </a:xfrm>
            <a:custGeom>
              <a:avLst/>
              <a:gdLst/>
              <a:ahLst/>
              <a:cxnLst/>
              <a:rect l="l" t="t" r="r" b="b"/>
              <a:pathLst>
                <a:path w="2539" h="681354">
                  <a:moveTo>
                    <a:pt x="2362" y="0"/>
                  </a:moveTo>
                  <a:lnTo>
                    <a:pt x="0" y="681304"/>
                  </a:lnTo>
                </a:path>
              </a:pathLst>
            </a:custGeom>
            <a:ln w="22352">
              <a:solidFill>
                <a:srgbClr val="FF8200"/>
              </a:solidFill>
            </a:ln>
          </p:spPr>
          <p:txBody>
            <a:bodyPr wrap="square" lIns="0" tIns="0" rIns="0" bIns="0" rtlCol="0"/>
            <a:lstStyle/>
            <a:p>
              <a:endParaRPr sz="1588"/>
            </a:p>
          </p:txBody>
        </p:sp>
        <p:sp>
          <p:nvSpPr>
            <p:cNvPr id="122" name="object 122"/>
            <p:cNvSpPr/>
            <p:nvPr/>
          </p:nvSpPr>
          <p:spPr>
            <a:xfrm>
              <a:off x="2303423" y="5802565"/>
              <a:ext cx="995044" cy="1905"/>
            </a:xfrm>
            <a:custGeom>
              <a:avLst/>
              <a:gdLst/>
              <a:ahLst/>
              <a:cxnLst/>
              <a:rect l="l" t="t" r="r" b="b"/>
              <a:pathLst>
                <a:path w="995045" h="1904">
                  <a:moveTo>
                    <a:pt x="0" y="1549"/>
                  </a:moveTo>
                  <a:lnTo>
                    <a:pt x="994663" y="0"/>
                  </a:lnTo>
                </a:path>
              </a:pathLst>
            </a:custGeom>
            <a:ln w="26784">
              <a:solidFill>
                <a:srgbClr val="FF8200"/>
              </a:solidFill>
            </a:ln>
          </p:spPr>
          <p:txBody>
            <a:bodyPr wrap="square" lIns="0" tIns="0" rIns="0" bIns="0" rtlCol="0"/>
            <a:lstStyle/>
            <a:p>
              <a:endParaRPr sz="1588"/>
            </a:p>
          </p:txBody>
        </p:sp>
        <p:sp>
          <p:nvSpPr>
            <p:cNvPr id="123" name="object 123"/>
            <p:cNvSpPr/>
            <p:nvPr/>
          </p:nvSpPr>
          <p:spPr>
            <a:xfrm>
              <a:off x="2633385" y="4971345"/>
              <a:ext cx="515620" cy="111760"/>
            </a:xfrm>
            <a:custGeom>
              <a:avLst/>
              <a:gdLst/>
              <a:ahLst/>
              <a:cxnLst/>
              <a:rect l="l" t="t" r="r" b="b"/>
              <a:pathLst>
                <a:path w="515619" h="111760">
                  <a:moveTo>
                    <a:pt x="86829" y="37134"/>
                  </a:moveTo>
                  <a:lnTo>
                    <a:pt x="129387" y="37134"/>
                  </a:lnTo>
                  <a:lnTo>
                    <a:pt x="151498" y="0"/>
                  </a:lnTo>
                  <a:lnTo>
                    <a:pt x="108953" y="0"/>
                  </a:lnTo>
                  <a:lnTo>
                    <a:pt x="86829" y="37134"/>
                  </a:lnTo>
                  <a:close/>
                </a:path>
                <a:path w="515619" h="111760">
                  <a:moveTo>
                    <a:pt x="25615" y="111442"/>
                  </a:moveTo>
                  <a:lnTo>
                    <a:pt x="0" y="111442"/>
                  </a:lnTo>
                  <a:lnTo>
                    <a:pt x="22123" y="74307"/>
                  </a:lnTo>
                  <a:lnTo>
                    <a:pt x="44234" y="37134"/>
                  </a:lnTo>
                  <a:lnTo>
                    <a:pt x="66395" y="0"/>
                  </a:lnTo>
                  <a:lnTo>
                    <a:pt x="108953" y="0"/>
                  </a:lnTo>
                </a:path>
                <a:path w="515619" h="111760">
                  <a:moveTo>
                    <a:pt x="25615" y="111442"/>
                  </a:moveTo>
                  <a:lnTo>
                    <a:pt x="42544" y="111442"/>
                  </a:lnTo>
                  <a:lnTo>
                    <a:pt x="64668" y="74307"/>
                  </a:lnTo>
                  <a:lnTo>
                    <a:pt x="22123" y="74307"/>
                  </a:lnTo>
                </a:path>
                <a:path w="515619" h="111760">
                  <a:moveTo>
                    <a:pt x="194094" y="0"/>
                  </a:moveTo>
                  <a:lnTo>
                    <a:pt x="171970" y="37134"/>
                  </a:lnTo>
                  <a:lnTo>
                    <a:pt x="149809" y="74307"/>
                  </a:lnTo>
                  <a:lnTo>
                    <a:pt x="127698" y="111442"/>
                  </a:lnTo>
                  <a:lnTo>
                    <a:pt x="85102" y="111442"/>
                  </a:lnTo>
                  <a:lnTo>
                    <a:pt x="42544" y="111442"/>
                  </a:lnTo>
                </a:path>
                <a:path w="515619" h="111760">
                  <a:moveTo>
                    <a:pt x="85102" y="111442"/>
                  </a:moveTo>
                  <a:lnTo>
                    <a:pt x="107264" y="74307"/>
                  </a:lnTo>
                  <a:lnTo>
                    <a:pt x="64668" y="74307"/>
                  </a:lnTo>
                  <a:lnTo>
                    <a:pt x="86829" y="37134"/>
                  </a:lnTo>
                  <a:lnTo>
                    <a:pt x="44234" y="37134"/>
                  </a:lnTo>
                </a:path>
                <a:path w="515619" h="111760">
                  <a:moveTo>
                    <a:pt x="171970" y="37134"/>
                  </a:moveTo>
                  <a:lnTo>
                    <a:pt x="129387" y="37134"/>
                  </a:lnTo>
                  <a:lnTo>
                    <a:pt x="107264" y="74307"/>
                  </a:lnTo>
                  <a:lnTo>
                    <a:pt x="149809" y="74307"/>
                  </a:lnTo>
                </a:path>
                <a:path w="515619" h="111760">
                  <a:moveTo>
                    <a:pt x="151498" y="0"/>
                  </a:moveTo>
                  <a:lnTo>
                    <a:pt x="194094" y="0"/>
                  </a:lnTo>
                </a:path>
                <a:path w="515619" h="111760">
                  <a:moveTo>
                    <a:pt x="247383" y="37134"/>
                  </a:moveTo>
                  <a:lnTo>
                    <a:pt x="289928" y="37134"/>
                  </a:lnTo>
                  <a:lnTo>
                    <a:pt x="312051" y="0"/>
                  </a:lnTo>
                  <a:lnTo>
                    <a:pt x="269506" y="0"/>
                  </a:lnTo>
                  <a:lnTo>
                    <a:pt x="247383" y="37134"/>
                  </a:lnTo>
                  <a:close/>
                </a:path>
                <a:path w="515619" h="111760">
                  <a:moveTo>
                    <a:pt x="186169" y="111442"/>
                  </a:moveTo>
                  <a:lnTo>
                    <a:pt x="160553" y="111442"/>
                  </a:lnTo>
                  <a:lnTo>
                    <a:pt x="182676" y="74307"/>
                  </a:lnTo>
                  <a:lnTo>
                    <a:pt x="204787" y="37134"/>
                  </a:lnTo>
                  <a:lnTo>
                    <a:pt x="226948" y="0"/>
                  </a:lnTo>
                  <a:lnTo>
                    <a:pt x="269506" y="0"/>
                  </a:lnTo>
                </a:path>
                <a:path w="515619" h="111760">
                  <a:moveTo>
                    <a:pt x="186169" y="111442"/>
                  </a:moveTo>
                  <a:lnTo>
                    <a:pt x="203098" y="111442"/>
                  </a:lnTo>
                  <a:lnTo>
                    <a:pt x="225221" y="74307"/>
                  </a:lnTo>
                  <a:lnTo>
                    <a:pt x="182676" y="74307"/>
                  </a:lnTo>
                </a:path>
                <a:path w="515619" h="111760">
                  <a:moveTo>
                    <a:pt x="354647" y="0"/>
                  </a:moveTo>
                  <a:lnTo>
                    <a:pt x="332524" y="37134"/>
                  </a:lnTo>
                  <a:lnTo>
                    <a:pt x="310362" y="74307"/>
                  </a:lnTo>
                  <a:lnTo>
                    <a:pt x="288239" y="111442"/>
                  </a:lnTo>
                  <a:lnTo>
                    <a:pt x="245656" y="111442"/>
                  </a:lnTo>
                  <a:lnTo>
                    <a:pt x="203098" y="111442"/>
                  </a:lnTo>
                </a:path>
                <a:path w="515619" h="111760">
                  <a:moveTo>
                    <a:pt x="245656" y="111442"/>
                  </a:moveTo>
                  <a:lnTo>
                    <a:pt x="267817" y="74307"/>
                  </a:lnTo>
                  <a:lnTo>
                    <a:pt x="225221" y="74307"/>
                  </a:lnTo>
                  <a:lnTo>
                    <a:pt x="247383" y="37134"/>
                  </a:lnTo>
                  <a:lnTo>
                    <a:pt x="204787" y="37134"/>
                  </a:lnTo>
                </a:path>
                <a:path w="515619" h="111760">
                  <a:moveTo>
                    <a:pt x="332524" y="37134"/>
                  </a:moveTo>
                  <a:lnTo>
                    <a:pt x="289928" y="37134"/>
                  </a:lnTo>
                  <a:lnTo>
                    <a:pt x="267817" y="74307"/>
                  </a:lnTo>
                  <a:lnTo>
                    <a:pt x="310362" y="74307"/>
                  </a:lnTo>
                </a:path>
                <a:path w="515619" h="111760">
                  <a:moveTo>
                    <a:pt x="312051" y="0"/>
                  </a:moveTo>
                  <a:lnTo>
                    <a:pt x="354647" y="0"/>
                  </a:lnTo>
                </a:path>
                <a:path w="515619" h="111760">
                  <a:moveTo>
                    <a:pt x="407936" y="37134"/>
                  </a:moveTo>
                  <a:lnTo>
                    <a:pt x="450481" y="37134"/>
                  </a:lnTo>
                  <a:lnTo>
                    <a:pt x="472605" y="0"/>
                  </a:lnTo>
                  <a:lnTo>
                    <a:pt x="430060" y="0"/>
                  </a:lnTo>
                  <a:lnTo>
                    <a:pt x="407936" y="37134"/>
                  </a:lnTo>
                  <a:close/>
                </a:path>
                <a:path w="515619" h="111760">
                  <a:moveTo>
                    <a:pt x="346722" y="111442"/>
                  </a:moveTo>
                  <a:lnTo>
                    <a:pt x="321106" y="111442"/>
                  </a:lnTo>
                  <a:lnTo>
                    <a:pt x="343217" y="74307"/>
                  </a:lnTo>
                  <a:lnTo>
                    <a:pt x="365340" y="37134"/>
                  </a:lnTo>
                  <a:lnTo>
                    <a:pt x="387502" y="0"/>
                  </a:lnTo>
                  <a:lnTo>
                    <a:pt x="430060" y="0"/>
                  </a:lnTo>
                </a:path>
                <a:path w="515619" h="111760">
                  <a:moveTo>
                    <a:pt x="346722" y="111442"/>
                  </a:moveTo>
                  <a:lnTo>
                    <a:pt x="363651" y="111442"/>
                  </a:lnTo>
                  <a:lnTo>
                    <a:pt x="385775" y="74307"/>
                  </a:lnTo>
                  <a:lnTo>
                    <a:pt x="343217" y="74307"/>
                  </a:lnTo>
                </a:path>
                <a:path w="515619" h="111760">
                  <a:moveTo>
                    <a:pt x="515200" y="0"/>
                  </a:moveTo>
                  <a:lnTo>
                    <a:pt x="493077" y="37134"/>
                  </a:lnTo>
                  <a:lnTo>
                    <a:pt x="470915" y="74307"/>
                  </a:lnTo>
                  <a:lnTo>
                    <a:pt x="448792" y="111442"/>
                  </a:lnTo>
                  <a:lnTo>
                    <a:pt x="406209" y="111442"/>
                  </a:lnTo>
                  <a:lnTo>
                    <a:pt x="363651" y="111442"/>
                  </a:lnTo>
                </a:path>
                <a:path w="515619" h="111760">
                  <a:moveTo>
                    <a:pt x="406209" y="111442"/>
                  </a:moveTo>
                  <a:lnTo>
                    <a:pt x="428370" y="74307"/>
                  </a:lnTo>
                  <a:lnTo>
                    <a:pt x="385775" y="74307"/>
                  </a:lnTo>
                  <a:lnTo>
                    <a:pt x="407936" y="37134"/>
                  </a:lnTo>
                  <a:lnTo>
                    <a:pt x="365340" y="37134"/>
                  </a:lnTo>
                </a:path>
                <a:path w="515619" h="111760">
                  <a:moveTo>
                    <a:pt x="493077" y="37134"/>
                  </a:moveTo>
                  <a:lnTo>
                    <a:pt x="450481" y="37134"/>
                  </a:lnTo>
                  <a:lnTo>
                    <a:pt x="428370" y="74307"/>
                  </a:lnTo>
                  <a:lnTo>
                    <a:pt x="470915" y="74307"/>
                  </a:lnTo>
                </a:path>
                <a:path w="515619" h="111760">
                  <a:moveTo>
                    <a:pt x="472605" y="0"/>
                  </a:moveTo>
                  <a:lnTo>
                    <a:pt x="515200" y="0"/>
                  </a:lnTo>
                </a:path>
              </a:pathLst>
            </a:custGeom>
            <a:ln w="6705">
              <a:solidFill>
                <a:srgbClr val="FF8200"/>
              </a:solidFill>
            </a:ln>
          </p:spPr>
          <p:txBody>
            <a:bodyPr wrap="square" lIns="0" tIns="0" rIns="0" bIns="0" rtlCol="0"/>
            <a:lstStyle/>
            <a:p>
              <a:endParaRPr sz="1588"/>
            </a:p>
          </p:txBody>
        </p:sp>
        <p:sp>
          <p:nvSpPr>
            <p:cNvPr id="124" name="object 124"/>
            <p:cNvSpPr/>
            <p:nvPr/>
          </p:nvSpPr>
          <p:spPr>
            <a:xfrm>
              <a:off x="3115045" y="4971346"/>
              <a:ext cx="183515" cy="114935"/>
            </a:xfrm>
            <a:custGeom>
              <a:avLst/>
              <a:gdLst/>
              <a:ahLst/>
              <a:cxnLst/>
              <a:rect l="l" t="t" r="r" b="b"/>
              <a:pathLst>
                <a:path w="183514" h="114935">
                  <a:moveTo>
                    <a:pt x="82080" y="38112"/>
                  </a:moveTo>
                  <a:lnTo>
                    <a:pt x="122300" y="38112"/>
                  </a:lnTo>
                  <a:lnTo>
                    <a:pt x="143217" y="0"/>
                  </a:lnTo>
                  <a:lnTo>
                    <a:pt x="102996" y="0"/>
                  </a:lnTo>
                  <a:lnTo>
                    <a:pt x="82080" y="38112"/>
                  </a:lnTo>
                  <a:close/>
                </a:path>
                <a:path w="183514" h="114935">
                  <a:moveTo>
                    <a:pt x="24206" y="114376"/>
                  </a:moveTo>
                  <a:lnTo>
                    <a:pt x="0" y="114376"/>
                  </a:lnTo>
                  <a:lnTo>
                    <a:pt x="20904" y="76263"/>
                  </a:lnTo>
                  <a:lnTo>
                    <a:pt x="41821" y="38112"/>
                  </a:lnTo>
                  <a:lnTo>
                    <a:pt x="62763" y="0"/>
                  </a:lnTo>
                  <a:lnTo>
                    <a:pt x="102996" y="0"/>
                  </a:lnTo>
                </a:path>
                <a:path w="183514" h="114935">
                  <a:moveTo>
                    <a:pt x="24206" y="114376"/>
                  </a:moveTo>
                  <a:lnTo>
                    <a:pt x="40220" y="114376"/>
                  </a:lnTo>
                  <a:lnTo>
                    <a:pt x="61137" y="76263"/>
                  </a:lnTo>
                  <a:lnTo>
                    <a:pt x="20904" y="76263"/>
                  </a:lnTo>
                </a:path>
                <a:path w="183514" h="114935">
                  <a:moveTo>
                    <a:pt x="183476" y="0"/>
                  </a:moveTo>
                  <a:lnTo>
                    <a:pt x="162572" y="38112"/>
                  </a:lnTo>
                  <a:lnTo>
                    <a:pt x="141617" y="76263"/>
                  </a:lnTo>
                  <a:lnTo>
                    <a:pt x="120713" y="114376"/>
                  </a:lnTo>
                  <a:lnTo>
                    <a:pt x="80441" y="114376"/>
                  </a:lnTo>
                  <a:lnTo>
                    <a:pt x="40220" y="114376"/>
                  </a:lnTo>
                </a:path>
                <a:path w="183514" h="114935">
                  <a:moveTo>
                    <a:pt x="80441" y="114376"/>
                  </a:moveTo>
                  <a:lnTo>
                    <a:pt x="101396" y="76263"/>
                  </a:lnTo>
                  <a:lnTo>
                    <a:pt x="61137" y="76263"/>
                  </a:lnTo>
                  <a:lnTo>
                    <a:pt x="82080" y="38112"/>
                  </a:lnTo>
                  <a:lnTo>
                    <a:pt x="41821" y="38112"/>
                  </a:lnTo>
                </a:path>
                <a:path w="183514" h="114935">
                  <a:moveTo>
                    <a:pt x="162572" y="38112"/>
                  </a:moveTo>
                  <a:lnTo>
                    <a:pt x="122300" y="38112"/>
                  </a:lnTo>
                  <a:lnTo>
                    <a:pt x="101396" y="76263"/>
                  </a:lnTo>
                  <a:lnTo>
                    <a:pt x="141617" y="76263"/>
                  </a:lnTo>
                </a:path>
                <a:path w="183514" h="114935">
                  <a:moveTo>
                    <a:pt x="143217" y="0"/>
                  </a:moveTo>
                  <a:lnTo>
                    <a:pt x="183476" y="0"/>
                  </a:lnTo>
                </a:path>
              </a:pathLst>
            </a:custGeom>
            <a:ln w="6604">
              <a:solidFill>
                <a:srgbClr val="FF8200"/>
              </a:solidFill>
            </a:ln>
          </p:spPr>
          <p:txBody>
            <a:bodyPr wrap="square" lIns="0" tIns="0" rIns="0" bIns="0" rtlCol="0"/>
            <a:lstStyle/>
            <a:p>
              <a:endParaRPr sz="1588"/>
            </a:p>
          </p:txBody>
        </p:sp>
        <p:sp>
          <p:nvSpPr>
            <p:cNvPr id="125" name="object 125"/>
            <p:cNvSpPr/>
            <p:nvPr/>
          </p:nvSpPr>
          <p:spPr>
            <a:xfrm>
              <a:off x="2312282" y="4971345"/>
              <a:ext cx="354965" cy="111760"/>
            </a:xfrm>
            <a:custGeom>
              <a:avLst/>
              <a:gdLst/>
              <a:ahLst/>
              <a:cxnLst/>
              <a:rect l="l" t="t" r="r" b="b"/>
              <a:pathLst>
                <a:path w="354964" h="111760">
                  <a:moveTo>
                    <a:pt x="86829" y="37134"/>
                  </a:moveTo>
                  <a:lnTo>
                    <a:pt x="129387" y="37134"/>
                  </a:lnTo>
                  <a:lnTo>
                    <a:pt x="151498" y="0"/>
                  </a:lnTo>
                  <a:lnTo>
                    <a:pt x="108953" y="0"/>
                  </a:lnTo>
                  <a:lnTo>
                    <a:pt x="86829" y="37134"/>
                  </a:lnTo>
                  <a:close/>
                </a:path>
                <a:path w="354964" h="111760">
                  <a:moveTo>
                    <a:pt x="25615" y="111442"/>
                  </a:moveTo>
                  <a:lnTo>
                    <a:pt x="0" y="111442"/>
                  </a:lnTo>
                  <a:lnTo>
                    <a:pt x="22123" y="74307"/>
                  </a:lnTo>
                  <a:lnTo>
                    <a:pt x="44234" y="37134"/>
                  </a:lnTo>
                  <a:lnTo>
                    <a:pt x="66395" y="0"/>
                  </a:lnTo>
                  <a:lnTo>
                    <a:pt x="108953" y="0"/>
                  </a:lnTo>
                </a:path>
                <a:path w="354964" h="111760">
                  <a:moveTo>
                    <a:pt x="25615" y="111442"/>
                  </a:moveTo>
                  <a:lnTo>
                    <a:pt x="42544" y="111442"/>
                  </a:lnTo>
                  <a:lnTo>
                    <a:pt x="64668" y="74307"/>
                  </a:lnTo>
                  <a:lnTo>
                    <a:pt x="22123" y="74307"/>
                  </a:lnTo>
                </a:path>
                <a:path w="354964" h="111760">
                  <a:moveTo>
                    <a:pt x="194094" y="0"/>
                  </a:moveTo>
                  <a:lnTo>
                    <a:pt x="171970" y="37134"/>
                  </a:lnTo>
                  <a:lnTo>
                    <a:pt x="149809" y="74307"/>
                  </a:lnTo>
                  <a:lnTo>
                    <a:pt x="127685" y="111442"/>
                  </a:lnTo>
                  <a:lnTo>
                    <a:pt x="85102" y="111442"/>
                  </a:lnTo>
                  <a:lnTo>
                    <a:pt x="42544" y="111442"/>
                  </a:lnTo>
                </a:path>
                <a:path w="354964" h="111760">
                  <a:moveTo>
                    <a:pt x="85102" y="111442"/>
                  </a:moveTo>
                  <a:lnTo>
                    <a:pt x="107264" y="74307"/>
                  </a:lnTo>
                  <a:lnTo>
                    <a:pt x="64668" y="74307"/>
                  </a:lnTo>
                  <a:lnTo>
                    <a:pt x="86829" y="37134"/>
                  </a:lnTo>
                  <a:lnTo>
                    <a:pt x="44234" y="37134"/>
                  </a:lnTo>
                </a:path>
                <a:path w="354964" h="111760">
                  <a:moveTo>
                    <a:pt x="171970" y="37134"/>
                  </a:moveTo>
                  <a:lnTo>
                    <a:pt x="129387" y="37134"/>
                  </a:lnTo>
                  <a:lnTo>
                    <a:pt x="107264" y="74307"/>
                  </a:lnTo>
                  <a:lnTo>
                    <a:pt x="149809" y="74307"/>
                  </a:lnTo>
                </a:path>
                <a:path w="354964" h="111760">
                  <a:moveTo>
                    <a:pt x="151498" y="0"/>
                  </a:moveTo>
                  <a:lnTo>
                    <a:pt x="194094" y="0"/>
                  </a:lnTo>
                </a:path>
                <a:path w="354964" h="111760">
                  <a:moveTo>
                    <a:pt x="247383" y="37134"/>
                  </a:moveTo>
                  <a:lnTo>
                    <a:pt x="289928" y="37134"/>
                  </a:lnTo>
                  <a:lnTo>
                    <a:pt x="312051" y="0"/>
                  </a:lnTo>
                  <a:lnTo>
                    <a:pt x="269506" y="0"/>
                  </a:lnTo>
                  <a:lnTo>
                    <a:pt x="247383" y="37134"/>
                  </a:lnTo>
                  <a:close/>
                </a:path>
                <a:path w="354964" h="111760">
                  <a:moveTo>
                    <a:pt x="186169" y="111442"/>
                  </a:moveTo>
                  <a:lnTo>
                    <a:pt x="160553" y="111442"/>
                  </a:lnTo>
                  <a:lnTo>
                    <a:pt x="182676" y="74307"/>
                  </a:lnTo>
                  <a:lnTo>
                    <a:pt x="204787" y="37134"/>
                  </a:lnTo>
                  <a:lnTo>
                    <a:pt x="226948" y="0"/>
                  </a:lnTo>
                  <a:lnTo>
                    <a:pt x="269506" y="0"/>
                  </a:lnTo>
                </a:path>
                <a:path w="354964" h="111760">
                  <a:moveTo>
                    <a:pt x="186169" y="111442"/>
                  </a:moveTo>
                  <a:lnTo>
                    <a:pt x="203098" y="111442"/>
                  </a:lnTo>
                  <a:lnTo>
                    <a:pt x="225221" y="74307"/>
                  </a:lnTo>
                  <a:lnTo>
                    <a:pt x="182676" y="74307"/>
                  </a:lnTo>
                </a:path>
                <a:path w="354964" h="111760">
                  <a:moveTo>
                    <a:pt x="354647" y="0"/>
                  </a:moveTo>
                  <a:lnTo>
                    <a:pt x="332524" y="37134"/>
                  </a:lnTo>
                  <a:lnTo>
                    <a:pt x="310362" y="74307"/>
                  </a:lnTo>
                  <a:lnTo>
                    <a:pt x="288239" y="111442"/>
                  </a:lnTo>
                  <a:lnTo>
                    <a:pt x="245656" y="111442"/>
                  </a:lnTo>
                  <a:lnTo>
                    <a:pt x="203098" y="111442"/>
                  </a:lnTo>
                </a:path>
                <a:path w="354964" h="111760">
                  <a:moveTo>
                    <a:pt x="245656" y="111442"/>
                  </a:moveTo>
                  <a:lnTo>
                    <a:pt x="267817" y="74307"/>
                  </a:lnTo>
                  <a:lnTo>
                    <a:pt x="225221" y="74307"/>
                  </a:lnTo>
                  <a:lnTo>
                    <a:pt x="247383" y="37134"/>
                  </a:lnTo>
                  <a:lnTo>
                    <a:pt x="204787" y="37134"/>
                  </a:lnTo>
                </a:path>
                <a:path w="354964" h="111760">
                  <a:moveTo>
                    <a:pt x="332524" y="37134"/>
                  </a:moveTo>
                  <a:lnTo>
                    <a:pt x="289928" y="37134"/>
                  </a:lnTo>
                  <a:lnTo>
                    <a:pt x="267817" y="74307"/>
                  </a:lnTo>
                  <a:lnTo>
                    <a:pt x="310362" y="74307"/>
                  </a:lnTo>
                </a:path>
                <a:path w="354964" h="111760">
                  <a:moveTo>
                    <a:pt x="312051" y="0"/>
                  </a:moveTo>
                  <a:lnTo>
                    <a:pt x="354647" y="0"/>
                  </a:lnTo>
                </a:path>
              </a:pathLst>
            </a:custGeom>
            <a:ln w="6705">
              <a:solidFill>
                <a:srgbClr val="FF8200"/>
              </a:solidFill>
            </a:ln>
          </p:spPr>
          <p:txBody>
            <a:bodyPr wrap="square" lIns="0" tIns="0" rIns="0" bIns="0" rtlCol="0"/>
            <a:lstStyle/>
            <a:p>
              <a:endParaRPr sz="1588"/>
            </a:p>
          </p:txBody>
        </p:sp>
      </p:grpSp>
      <p:sp>
        <p:nvSpPr>
          <p:cNvPr id="126" name="object 126"/>
          <p:cNvSpPr txBox="1"/>
          <p:nvPr/>
        </p:nvSpPr>
        <p:spPr>
          <a:xfrm>
            <a:off x="6870151" y="5967134"/>
            <a:ext cx="632572" cy="282800"/>
          </a:xfrm>
          <a:prstGeom prst="rect">
            <a:avLst/>
          </a:prstGeom>
        </p:spPr>
        <p:txBody>
          <a:bodyPr vert="horz" wrap="square" lIns="0" tIns="11206" rIns="0" bIns="0" rtlCol="0">
            <a:spAutoFit/>
          </a:bodyPr>
          <a:lstStyle/>
          <a:p>
            <a:pPr marL="11206" marR="4483" indent="170899">
              <a:spcBef>
                <a:spcPts val="88"/>
              </a:spcBef>
            </a:pPr>
            <a:r>
              <a:rPr sz="882" spc="-9" dirty="0">
                <a:solidFill>
                  <a:srgbClr val="5B676F"/>
                </a:solidFill>
                <a:latin typeface="Trebuchet MS"/>
                <a:cs typeface="Trebuchet MS"/>
              </a:rPr>
              <a:t>Other </a:t>
            </a:r>
            <a:r>
              <a:rPr sz="882" spc="-22" dirty="0">
                <a:solidFill>
                  <a:srgbClr val="5B676F"/>
                </a:solidFill>
                <a:latin typeface="Trebuchet MS"/>
                <a:cs typeface="Trebuchet MS"/>
              </a:rPr>
              <a:t>technologies</a:t>
            </a:r>
            <a:endParaRPr sz="882" dirty="0">
              <a:latin typeface="Trebuchet MS"/>
              <a:cs typeface="Trebuchet MS"/>
            </a:endParaRPr>
          </a:p>
        </p:txBody>
      </p:sp>
      <p:sp>
        <p:nvSpPr>
          <p:cNvPr id="127" name="object 127"/>
          <p:cNvSpPr/>
          <p:nvPr/>
        </p:nvSpPr>
        <p:spPr>
          <a:xfrm>
            <a:off x="6925900" y="5407066"/>
            <a:ext cx="521074" cy="521074"/>
          </a:xfrm>
          <a:custGeom>
            <a:avLst/>
            <a:gdLst/>
            <a:ahLst/>
            <a:cxnLst/>
            <a:rect l="l" t="t" r="r" b="b"/>
            <a:pathLst>
              <a:path w="590550" h="590550">
                <a:moveTo>
                  <a:pt x="427202" y="249567"/>
                </a:moveTo>
                <a:lnTo>
                  <a:pt x="421843" y="240779"/>
                </a:lnTo>
                <a:lnTo>
                  <a:pt x="416852" y="238315"/>
                </a:lnTo>
                <a:lnTo>
                  <a:pt x="386626" y="241477"/>
                </a:lnTo>
                <a:lnTo>
                  <a:pt x="386626" y="268287"/>
                </a:lnTo>
                <a:lnTo>
                  <a:pt x="303809" y="394906"/>
                </a:lnTo>
                <a:lnTo>
                  <a:pt x="316814" y="338975"/>
                </a:lnTo>
                <a:lnTo>
                  <a:pt x="320636" y="322580"/>
                </a:lnTo>
                <a:lnTo>
                  <a:pt x="320294" y="321259"/>
                </a:lnTo>
                <a:lnTo>
                  <a:pt x="319532" y="318173"/>
                </a:lnTo>
                <a:lnTo>
                  <a:pt x="314121" y="312051"/>
                </a:lnTo>
                <a:lnTo>
                  <a:pt x="310476" y="310426"/>
                </a:lnTo>
                <a:lnTo>
                  <a:pt x="306209" y="310426"/>
                </a:lnTo>
                <a:lnTo>
                  <a:pt x="305739" y="310451"/>
                </a:lnTo>
                <a:lnTo>
                  <a:pt x="202272" y="321259"/>
                </a:lnTo>
                <a:lnTo>
                  <a:pt x="285076" y="194640"/>
                </a:lnTo>
                <a:lnTo>
                  <a:pt x="268249" y="266979"/>
                </a:lnTo>
                <a:lnTo>
                  <a:pt x="269367" y="271386"/>
                </a:lnTo>
                <a:lnTo>
                  <a:pt x="275082" y="277850"/>
                </a:lnTo>
                <a:lnTo>
                  <a:pt x="279323" y="279501"/>
                </a:lnTo>
                <a:lnTo>
                  <a:pt x="386626" y="268287"/>
                </a:lnTo>
                <a:lnTo>
                  <a:pt x="386626" y="241477"/>
                </a:lnTo>
                <a:lnTo>
                  <a:pt x="299453" y="250583"/>
                </a:lnTo>
                <a:lnTo>
                  <a:pt x="312458" y="194640"/>
                </a:lnTo>
                <a:lnTo>
                  <a:pt x="329577" y="121056"/>
                </a:lnTo>
                <a:lnTo>
                  <a:pt x="326313" y="114617"/>
                </a:lnTo>
                <a:lnTo>
                  <a:pt x="318655" y="111353"/>
                </a:lnTo>
                <a:lnTo>
                  <a:pt x="316890" y="110998"/>
                </a:lnTo>
                <a:lnTo>
                  <a:pt x="310743" y="110998"/>
                </a:lnTo>
                <a:lnTo>
                  <a:pt x="306489" y="113169"/>
                </a:lnTo>
                <a:lnTo>
                  <a:pt x="161772" y="334441"/>
                </a:lnTo>
                <a:lnTo>
                  <a:pt x="161696" y="339991"/>
                </a:lnTo>
                <a:lnTo>
                  <a:pt x="167055" y="348780"/>
                </a:lnTo>
                <a:lnTo>
                  <a:pt x="172034" y="351231"/>
                </a:lnTo>
                <a:lnTo>
                  <a:pt x="289445" y="338975"/>
                </a:lnTo>
                <a:lnTo>
                  <a:pt x="259308" y="468503"/>
                </a:lnTo>
                <a:lnTo>
                  <a:pt x="262572" y="474929"/>
                </a:lnTo>
                <a:lnTo>
                  <a:pt x="270217" y="478205"/>
                </a:lnTo>
                <a:lnTo>
                  <a:pt x="272008" y="478561"/>
                </a:lnTo>
                <a:lnTo>
                  <a:pt x="278142" y="478561"/>
                </a:lnTo>
                <a:lnTo>
                  <a:pt x="282397" y="476389"/>
                </a:lnTo>
                <a:lnTo>
                  <a:pt x="335673" y="394906"/>
                </a:lnTo>
                <a:lnTo>
                  <a:pt x="418490" y="268287"/>
                </a:lnTo>
                <a:lnTo>
                  <a:pt x="427113" y="255104"/>
                </a:lnTo>
                <a:lnTo>
                  <a:pt x="427177" y="250583"/>
                </a:lnTo>
                <a:lnTo>
                  <a:pt x="427202" y="249567"/>
                </a:lnTo>
                <a:close/>
              </a:path>
              <a:path w="590550" h="590550">
                <a:moveTo>
                  <a:pt x="590156" y="294767"/>
                </a:moveTo>
                <a:lnTo>
                  <a:pt x="586498" y="248056"/>
                </a:lnTo>
                <a:lnTo>
                  <a:pt x="575754" y="203136"/>
                </a:lnTo>
                <a:lnTo>
                  <a:pt x="563486" y="173545"/>
                </a:lnTo>
                <a:lnTo>
                  <a:pt x="563486" y="294767"/>
                </a:lnTo>
                <a:lnTo>
                  <a:pt x="559142" y="343077"/>
                </a:lnTo>
                <a:lnTo>
                  <a:pt x="546620" y="388556"/>
                </a:lnTo>
                <a:lnTo>
                  <a:pt x="526694" y="430466"/>
                </a:lnTo>
                <a:lnTo>
                  <a:pt x="500126" y="468020"/>
                </a:lnTo>
                <a:lnTo>
                  <a:pt x="467677" y="500468"/>
                </a:lnTo>
                <a:lnTo>
                  <a:pt x="430123" y="527037"/>
                </a:lnTo>
                <a:lnTo>
                  <a:pt x="388213" y="546963"/>
                </a:lnTo>
                <a:lnTo>
                  <a:pt x="342734" y="559485"/>
                </a:lnTo>
                <a:lnTo>
                  <a:pt x="294436" y="563816"/>
                </a:lnTo>
                <a:lnTo>
                  <a:pt x="246138" y="559485"/>
                </a:lnTo>
                <a:lnTo>
                  <a:pt x="200647" y="546963"/>
                </a:lnTo>
                <a:lnTo>
                  <a:pt x="158750" y="527037"/>
                </a:lnTo>
                <a:lnTo>
                  <a:pt x="121196" y="500468"/>
                </a:lnTo>
                <a:lnTo>
                  <a:pt x="88747" y="468020"/>
                </a:lnTo>
                <a:lnTo>
                  <a:pt x="62179" y="430466"/>
                </a:lnTo>
                <a:lnTo>
                  <a:pt x="42252" y="388556"/>
                </a:lnTo>
                <a:lnTo>
                  <a:pt x="29730" y="343077"/>
                </a:lnTo>
                <a:lnTo>
                  <a:pt x="25400" y="294767"/>
                </a:lnTo>
                <a:lnTo>
                  <a:pt x="29730" y="246481"/>
                </a:lnTo>
                <a:lnTo>
                  <a:pt x="42252" y="200990"/>
                </a:lnTo>
                <a:lnTo>
                  <a:pt x="62179" y="159092"/>
                </a:lnTo>
                <a:lnTo>
                  <a:pt x="88747" y="121539"/>
                </a:lnTo>
                <a:lnTo>
                  <a:pt x="121196" y="89090"/>
                </a:lnTo>
                <a:lnTo>
                  <a:pt x="158750" y="62522"/>
                </a:lnTo>
                <a:lnTo>
                  <a:pt x="200647" y="42595"/>
                </a:lnTo>
                <a:lnTo>
                  <a:pt x="246138" y="30073"/>
                </a:lnTo>
                <a:lnTo>
                  <a:pt x="294436" y="25730"/>
                </a:lnTo>
                <a:lnTo>
                  <a:pt x="342734" y="30073"/>
                </a:lnTo>
                <a:lnTo>
                  <a:pt x="388213" y="42595"/>
                </a:lnTo>
                <a:lnTo>
                  <a:pt x="430123" y="62522"/>
                </a:lnTo>
                <a:lnTo>
                  <a:pt x="467677" y="89090"/>
                </a:lnTo>
                <a:lnTo>
                  <a:pt x="500126" y="121539"/>
                </a:lnTo>
                <a:lnTo>
                  <a:pt x="526694" y="159092"/>
                </a:lnTo>
                <a:lnTo>
                  <a:pt x="546620" y="200990"/>
                </a:lnTo>
                <a:lnTo>
                  <a:pt x="559142" y="246481"/>
                </a:lnTo>
                <a:lnTo>
                  <a:pt x="563486" y="294767"/>
                </a:lnTo>
                <a:lnTo>
                  <a:pt x="563486" y="173545"/>
                </a:lnTo>
                <a:lnTo>
                  <a:pt x="533996" y="121297"/>
                </a:lnTo>
                <a:lnTo>
                  <a:pt x="503555" y="85674"/>
                </a:lnTo>
                <a:lnTo>
                  <a:pt x="463283" y="51917"/>
                </a:lnTo>
                <a:lnTo>
                  <a:pt x="418388" y="26123"/>
                </a:lnTo>
                <a:lnTo>
                  <a:pt x="369773" y="8686"/>
                </a:lnTo>
                <a:lnTo>
                  <a:pt x="318376" y="0"/>
                </a:lnTo>
                <a:lnTo>
                  <a:pt x="270510" y="0"/>
                </a:lnTo>
                <a:lnTo>
                  <a:pt x="219113" y="8686"/>
                </a:lnTo>
                <a:lnTo>
                  <a:pt x="170497" y="26123"/>
                </a:lnTo>
                <a:lnTo>
                  <a:pt x="125603" y="51917"/>
                </a:lnTo>
                <a:lnTo>
                  <a:pt x="85344" y="85674"/>
                </a:lnTo>
                <a:lnTo>
                  <a:pt x="52108" y="125183"/>
                </a:lnTo>
                <a:lnTo>
                  <a:pt x="26555" y="169176"/>
                </a:lnTo>
                <a:lnTo>
                  <a:pt x="9067" y="216789"/>
                </a:lnTo>
                <a:lnTo>
                  <a:pt x="0" y="267106"/>
                </a:lnTo>
                <a:lnTo>
                  <a:pt x="0" y="322427"/>
                </a:lnTo>
                <a:lnTo>
                  <a:pt x="9067" y="372783"/>
                </a:lnTo>
                <a:lnTo>
                  <a:pt x="26555" y="420382"/>
                </a:lnTo>
                <a:lnTo>
                  <a:pt x="52108" y="464388"/>
                </a:lnTo>
                <a:lnTo>
                  <a:pt x="85344" y="503885"/>
                </a:lnTo>
                <a:lnTo>
                  <a:pt x="120954" y="534339"/>
                </a:lnTo>
                <a:lnTo>
                  <a:pt x="160324" y="558495"/>
                </a:lnTo>
                <a:lnTo>
                  <a:pt x="202793" y="576097"/>
                </a:lnTo>
                <a:lnTo>
                  <a:pt x="247713" y="586841"/>
                </a:lnTo>
                <a:lnTo>
                  <a:pt x="294436" y="590486"/>
                </a:lnTo>
                <a:lnTo>
                  <a:pt x="341147" y="586841"/>
                </a:lnTo>
                <a:lnTo>
                  <a:pt x="386080" y="576097"/>
                </a:lnTo>
                <a:lnTo>
                  <a:pt x="415709" y="563816"/>
                </a:lnTo>
                <a:lnTo>
                  <a:pt x="428561" y="558495"/>
                </a:lnTo>
                <a:lnTo>
                  <a:pt x="467931" y="534339"/>
                </a:lnTo>
                <a:lnTo>
                  <a:pt x="503555" y="503885"/>
                </a:lnTo>
                <a:lnTo>
                  <a:pt x="533996" y="468274"/>
                </a:lnTo>
                <a:lnTo>
                  <a:pt x="558152" y="428904"/>
                </a:lnTo>
                <a:lnTo>
                  <a:pt x="575754" y="386422"/>
                </a:lnTo>
                <a:lnTo>
                  <a:pt x="586498" y="341490"/>
                </a:lnTo>
                <a:lnTo>
                  <a:pt x="590156" y="294767"/>
                </a:lnTo>
                <a:close/>
              </a:path>
            </a:pathLst>
          </a:custGeom>
          <a:solidFill>
            <a:srgbClr val="685BC6"/>
          </a:solidFill>
        </p:spPr>
        <p:txBody>
          <a:bodyPr wrap="square" lIns="0" tIns="0" rIns="0" bIns="0" rtlCol="0"/>
          <a:lstStyle/>
          <a:p>
            <a:endParaRPr sz="1588"/>
          </a:p>
        </p:txBody>
      </p:sp>
      <p:sp>
        <p:nvSpPr>
          <p:cNvPr id="128" name="object 31">
            <a:extLst>
              <a:ext uri="{FF2B5EF4-FFF2-40B4-BE49-F238E27FC236}">
                <a16:creationId xmlns:a16="http://schemas.microsoft.com/office/drawing/2014/main" id="{D3CCDA05-18C2-3C56-2CA2-69F59C463BEF}"/>
              </a:ext>
            </a:extLst>
          </p:cNvPr>
          <p:cNvSpPr txBox="1"/>
          <p:nvPr/>
        </p:nvSpPr>
        <p:spPr>
          <a:xfrm>
            <a:off x="1393039" y="1967821"/>
            <a:ext cx="1578761" cy="563653"/>
          </a:xfrm>
          <a:prstGeom prst="rect">
            <a:avLst/>
          </a:prstGeom>
          <a:solidFill>
            <a:srgbClr val="DEE0E1"/>
          </a:solidFill>
        </p:spPr>
        <p:txBody>
          <a:bodyPr vert="horz" wrap="square" lIns="0" tIns="52107" rIns="0" bIns="0" rtlCol="0">
            <a:spAutoFit/>
          </a:bodyPr>
          <a:lstStyle/>
          <a:p>
            <a:pPr marL="84609">
              <a:spcBef>
                <a:spcPts val="410"/>
              </a:spcBef>
            </a:pPr>
            <a:r>
              <a:rPr lang="en-US" sz="1050" spc="-9" dirty="0">
                <a:solidFill>
                  <a:srgbClr val="5B676F"/>
                </a:solidFill>
                <a:latin typeface="Trebuchet MS"/>
                <a:cs typeface="Trebuchet MS"/>
              </a:rPr>
              <a:t>Non-Settled Distribution Generator (NSDG)</a:t>
            </a:r>
            <a:endParaRPr sz="1050" dirty="0">
              <a:latin typeface="Trebuchet MS"/>
              <a:cs typeface="Trebuchet MS"/>
            </a:endParaRPr>
          </a:p>
          <a:p>
            <a:pPr marL="74523">
              <a:spcBef>
                <a:spcPts val="265"/>
              </a:spcBef>
            </a:pPr>
            <a:r>
              <a:rPr lang="en-US" sz="971" spc="-31" dirty="0">
                <a:solidFill>
                  <a:srgbClr val="5B676F"/>
                </a:solidFill>
                <a:latin typeface="Trebuchet MS"/>
                <a:cs typeface="Trebuchet MS"/>
              </a:rPr>
              <a:t>Typically </a:t>
            </a:r>
            <a:r>
              <a:rPr sz="971" spc="-4" dirty="0">
                <a:solidFill>
                  <a:srgbClr val="5B676F"/>
                </a:solidFill>
                <a:latin typeface="Trebuchet MS"/>
                <a:cs typeface="Trebuchet MS"/>
              </a:rPr>
              <a:t> </a:t>
            </a:r>
            <a:r>
              <a:rPr lang="en-US" sz="971" spc="75" dirty="0">
                <a:solidFill>
                  <a:srgbClr val="5B676F"/>
                </a:solidFill>
                <a:latin typeface="Trebuchet MS"/>
                <a:cs typeface="Trebuchet MS"/>
              </a:rPr>
              <a:t>&gt;</a:t>
            </a:r>
            <a:r>
              <a:rPr sz="971" spc="75" dirty="0">
                <a:solidFill>
                  <a:srgbClr val="5B676F"/>
                </a:solidFill>
                <a:latin typeface="Trebuchet MS"/>
                <a:cs typeface="Trebuchet MS"/>
              </a:rPr>
              <a:t>1</a:t>
            </a:r>
            <a:r>
              <a:rPr sz="971" spc="-4" dirty="0">
                <a:solidFill>
                  <a:srgbClr val="5B676F"/>
                </a:solidFill>
                <a:latin typeface="Trebuchet MS"/>
                <a:cs typeface="Trebuchet MS"/>
              </a:rPr>
              <a:t> </a:t>
            </a:r>
            <a:r>
              <a:rPr sz="971" spc="22" dirty="0">
                <a:solidFill>
                  <a:srgbClr val="5B676F"/>
                </a:solidFill>
                <a:latin typeface="Trebuchet MS"/>
                <a:cs typeface="Trebuchet MS"/>
              </a:rPr>
              <a:t>MW</a:t>
            </a:r>
            <a:endParaRPr sz="971" dirty="0">
              <a:latin typeface="Trebuchet MS"/>
              <a:cs typeface="Trebuchet MS"/>
            </a:endParaRPr>
          </a:p>
        </p:txBody>
      </p:sp>
      <p:grpSp>
        <p:nvGrpSpPr>
          <p:cNvPr id="129" name="object 91">
            <a:extLst>
              <a:ext uri="{FF2B5EF4-FFF2-40B4-BE49-F238E27FC236}">
                <a16:creationId xmlns:a16="http://schemas.microsoft.com/office/drawing/2014/main" id="{ED33FD2F-D7E0-B215-34D4-0B8F35C90BA5}"/>
              </a:ext>
            </a:extLst>
          </p:cNvPr>
          <p:cNvGrpSpPr/>
          <p:nvPr/>
        </p:nvGrpSpPr>
        <p:grpSpPr>
          <a:xfrm>
            <a:off x="1715814" y="3558058"/>
            <a:ext cx="401125" cy="488113"/>
            <a:chOff x="2422926" y="3975541"/>
            <a:chExt cx="771525" cy="602615"/>
          </a:xfrm>
        </p:grpSpPr>
        <p:sp>
          <p:nvSpPr>
            <p:cNvPr id="130" name="object 92">
              <a:extLst>
                <a:ext uri="{FF2B5EF4-FFF2-40B4-BE49-F238E27FC236}">
                  <a16:creationId xmlns:a16="http://schemas.microsoft.com/office/drawing/2014/main" id="{9D2D6119-0C6F-F068-9B60-631C0654C202}"/>
                </a:ext>
              </a:extLst>
            </p:cNvPr>
            <p:cNvSpPr/>
            <p:nvPr/>
          </p:nvSpPr>
          <p:spPr>
            <a:xfrm>
              <a:off x="2422918" y="3975544"/>
              <a:ext cx="771525" cy="422275"/>
            </a:xfrm>
            <a:custGeom>
              <a:avLst/>
              <a:gdLst/>
              <a:ahLst/>
              <a:cxnLst/>
              <a:rect l="l" t="t" r="r" b="b"/>
              <a:pathLst>
                <a:path w="771525" h="422275">
                  <a:moveTo>
                    <a:pt x="771448" y="410502"/>
                  </a:moveTo>
                  <a:lnTo>
                    <a:pt x="771232" y="409346"/>
                  </a:lnTo>
                  <a:lnTo>
                    <a:pt x="770851" y="408266"/>
                  </a:lnTo>
                  <a:lnTo>
                    <a:pt x="768921" y="401574"/>
                  </a:lnTo>
                  <a:lnTo>
                    <a:pt x="747814" y="328523"/>
                  </a:lnTo>
                  <a:lnTo>
                    <a:pt x="747814" y="401574"/>
                  </a:lnTo>
                  <a:lnTo>
                    <a:pt x="644601" y="401574"/>
                  </a:lnTo>
                  <a:lnTo>
                    <a:pt x="629272" y="322262"/>
                  </a:lnTo>
                  <a:lnTo>
                    <a:pt x="724903" y="322262"/>
                  </a:lnTo>
                  <a:lnTo>
                    <a:pt x="747814" y="401574"/>
                  </a:lnTo>
                  <a:lnTo>
                    <a:pt x="747814" y="328523"/>
                  </a:lnTo>
                  <a:lnTo>
                    <a:pt x="741667" y="307238"/>
                  </a:lnTo>
                  <a:lnTo>
                    <a:pt x="741667" y="306527"/>
                  </a:lnTo>
                  <a:lnTo>
                    <a:pt x="741375" y="306247"/>
                  </a:lnTo>
                  <a:lnTo>
                    <a:pt x="719035" y="228904"/>
                  </a:lnTo>
                  <a:lnTo>
                    <a:pt x="719035" y="301993"/>
                  </a:lnTo>
                  <a:lnTo>
                    <a:pt x="625360" y="301993"/>
                  </a:lnTo>
                  <a:lnTo>
                    <a:pt x="623963" y="294767"/>
                  </a:lnTo>
                  <a:lnTo>
                    <a:pt x="623963" y="401574"/>
                  </a:lnTo>
                  <a:lnTo>
                    <a:pt x="520293" y="401574"/>
                  </a:lnTo>
                  <a:lnTo>
                    <a:pt x="512572" y="322262"/>
                  </a:lnTo>
                  <a:lnTo>
                    <a:pt x="608634" y="322262"/>
                  </a:lnTo>
                  <a:lnTo>
                    <a:pt x="623963" y="401574"/>
                  </a:lnTo>
                  <a:lnTo>
                    <a:pt x="623963" y="294767"/>
                  </a:lnTo>
                  <a:lnTo>
                    <a:pt x="609727" y="221056"/>
                  </a:lnTo>
                  <a:lnTo>
                    <a:pt x="695667" y="221056"/>
                  </a:lnTo>
                  <a:lnTo>
                    <a:pt x="719035" y="301993"/>
                  </a:lnTo>
                  <a:lnTo>
                    <a:pt x="719035" y="228904"/>
                  </a:lnTo>
                  <a:lnTo>
                    <a:pt x="712520" y="206336"/>
                  </a:lnTo>
                  <a:lnTo>
                    <a:pt x="712520" y="205320"/>
                  </a:lnTo>
                  <a:lnTo>
                    <a:pt x="712101" y="204914"/>
                  </a:lnTo>
                  <a:lnTo>
                    <a:pt x="689800" y="127698"/>
                  </a:lnTo>
                  <a:lnTo>
                    <a:pt x="689800" y="200787"/>
                  </a:lnTo>
                  <a:lnTo>
                    <a:pt x="605815" y="200787"/>
                  </a:lnTo>
                  <a:lnTo>
                    <a:pt x="604723" y="195135"/>
                  </a:lnTo>
                  <a:lnTo>
                    <a:pt x="604723" y="301993"/>
                  </a:lnTo>
                  <a:lnTo>
                    <a:pt x="510603" y="301993"/>
                  </a:lnTo>
                  <a:lnTo>
                    <a:pt x="502729" y="221056"/>
                  </a:lnTo>
                  <a:lnTo>
                    <a:pt x="589089" y="221056"/>
                  </a:lnTo>
                  <a:lnTo>
                    <a:pt x="604723" y="301993"/>
                  </a:lnTo>
                  <a:lnTo>
                    <a:pt x="604723" y="195135"/>
                  </a:lnTo>
                  <a:lnTo>
                    <a:pt x="590194" y="119849"/>
                  </a:lnTo>
                  <a:lnTo>
                    <a:pt x="666432" y="119849"/>
                  </a:lnTo>
                  <a:lnTo>
                    <a:pt x="689800" y="200787"/>
                  </a:lnTo>
                  <a:lnTo>
                    <a:pt x="689800" y="127698"/>
                  </a:lnTo>
                  <a:lnTo>
                    <a:pt x="683361" y="105397"/>
                  </a:lnTo>
                  <a:lnTo>
                    <a:pt x="683361" y="104114"/>
                  </a:lnTo>
                  <a:lnTo>
                    <a:pt x="682840" y="103606"/>
                  </a:lnTo>
                  <a:lnTo>
                    <a:pt x="660577" y="26517"/>
                  </a:lnTo>
                  <a:lnTo>
                    <a:pt x="660577" y="99580"/>
                  </a:lnTo>
                  <a:lnTo>
                    <a:pt x="586282" y="99580"/>
                  </a:lnTo>
                  <a:lnTo>
                    <a:pt x="585177" y="93865"/>
                  </a:lnTo>
                  <a:lnTo>
                    <a:pt x="585177" y="200787"/>
                  </a:lnTo>
                  <a:lnTo>
                    <a:pt x="500748" y="200787"/>
                  </a:lnTo>
                  <a:lnTo>
                    <a:pt x="499922" y="192290"/>
                  </a:lnTo>
                  <a:lnTo>
                    <a:pt x="499922" y="401574"/>
                  </a:lnTo>
                  <a:lnTo>
                    <a:pt x="396074" y="401574"/>
                  </a:lnTo>
                  <a:lnTo>
                    <a:pt x="395947" y="322262"/>
                  </a:lnTo>
                  <a:lnTo>
                    <a:pt x="492201" y="322262"/>
                  </a:lnTo>
                  <a:lnTo>
                    <a:pt x="499922" y="401574"/>
                  </a:lnTo>
                  <a:lnTo>
                    <a:pt x="499922" y="192290"/>
                  </a:lnTo>
                  <a:lnTo>
                    <a:pt x="492887" y="119849"/>
                  </a:lnTo>
                  <a:lnTo>
                    <a:pt x="569556" y="119849"/>
                  </a:lnTo>
                  <a:lnTo>
                    <a:pt x="585177" y="200787"/>
                  </a:lnTo>
                  <a:lnTo>
                    <a:pt x="585177" y="93865"/>
                  </a:lnTo>
                  <a:lnTo>
                    <a:pt x="570979" y="20269"/>
                  </a:lnTo>
                  <a:lnTo>
                    <a:pt x="637679" y="20269"/>
                  </a:lnTo>
                  <a:lnTo>
                    <a:pt x="660577" y="99580"/>
                  </a:lnTo>
                  <a:lnTo>
                    <a:pt x="660577" y="26517"/>
                  </a:lnTo>
                  <a:lnTo>
                    <a:pt x="658774" y="20269"/>
                  </a:lnTo>
                  <a:lnTo>
                    <a:pt x="653783" y="2984"/>
                  </a:lnTo>
                  <a:lnTo>
                    <a:pt x="649808" y="0"/>
                  </a:lnTo>
                  <a:lnTo>
                    <a:pt x="565645" y="0"/>
                  </a:lnTo>
                  <a:lnTo>
                    <a:pt x="565645" y="99580"/>
                  </a:lnTo>
                  <a:lnTo>
                    <a:pt x="490918" y="99580"/>
                  </a:lnTo>
                  <a:lnTo>
                    <a:pt x="490232" y="92532"/>
                  </a:lnTo>
                  <a:lnTo>
                    <a:pt x="490232" y="301993"/>
                  </a:lnTo>
                  <a:lnTo>
                    <a:pt x="395922" y="301993"/>
                  </a:lnTo>
                  <a:lnTo>
                    <a:pt x="395808" y="221056"/>
                  </a:lnTo>
                  <a:lnTo>
                    <a:pt x="482358" y="221056"/>
                  </a:lnTo>
                  <a:lnTo>
                    <a:pt x="490232" y="301993"/>
                  </a:lnTo>
                  <a:lnTo>
                    <a:pt x="490232" y="92532"/>
                  </a:lnTo>
                  <a:lnTo>
                    <a:pt x="483209" y="20269"/>
                  </a:lnTo>
                  <a:lnTo>
                    <a:pt x="550341" y="20269"/>
                  </a:lnTo>
                  <a:lnTo>
                    <a:pt x="565645" y="99580"/>
                  </a:lnTo>
                  <a:lnTo>
                    <a:pt x="565645" y="0"/>
                  </a:lnTo>
                  <a:lnTo>
                    <a:pt x="480377" y="0"/>
                  </a:lnTo>
                  <a:lnTo>
                    <a:pt x="480377" y="200787"/>
                  </a:lnTo>
                  <a:lnTo>
                    <a:pt x="395782" y="200787"/>
                  </a:lnTo>
                  <a:lnTo>
                    <a:pt x="395668" y="119849"/>
                  </a:lnTo>
                  <a:lnTo>
                    <a:pt x="472516" y="119849"/>
                  </a:lnTo>
                  <a:lnTo>
                    <a:pt x="480377" y="200787"/>
                  </a:lnTo>
                  <a:lnTo>
                    <a:pt x="480377" y="0"/>
                  </a:lnTo>
                  <a:lnTo>
                    <a:pt x="470547" y="0"/>
                  </a:lnTo>
                  <a:lnTo>
                    <a:pt x="470547" y="99580"/>
                  </a:lnTo>
                  <a:lnTo>
                    <a:pt x="395630" y="99580"/>
                  </a:lnTo>
                  <a:lnTo>
                    <a:pt x="395528" y="20269"/>
                  </a:lnTo>
                  <a:lnTo>
                    <a:pt x="462838" y="20269"/>
                  </a:lnTo>
                  <a:lnTo>
                    <a:pt x="470547" y="99580"/>
                  </a:lnTo>
                  <a:lnTo>
                    <a:pt x="470547" y="0"/>
                  </a:lnTo>
                  <a:lnTo>
                    <a:pt x="375805" y="0"/>
                  </a:lnTo>
                  <a:lnTo>
                    <a:pt x="375805" y="401574"/>
                  </a:lnTo>
                  <a:lnTo>
                    <a:pt x="271932" y="401574"/>
                  </a:lnTo>
                  <a:lnTo>
                    <a:pt x="279412" y="322262"/>
                  </a:lnTo>
                  <a:lnTo>
                    <a:pt x="375678" y="322262"/>
                  </a:lnTo>
                  <a:lnTo>
                    <a:pt x="375805" y="401574"/>
                  </a:lnTo>
                  <a:lnTo>
                    <a:pt x="375805" y="0"/>
                  </a:lnTo>
                  <a:lnTo>
                    <a:pt x="375653" y="0"/>
                  </a:lnTo>
                  <a:lnTo>
                    <a:pt x="375653" y="301993"/>
                  </a:lnTo>
                  <a:lnTo>
                    <a:pt x="281330" y="301993"/>
                  </a:lnTo>
                  <a:lnTo>
                    <a:pt x="288975" y="221056"/>
                  </a:lnTo>
                  <a:lnTo>
                    <a:pt x="375539" y="221056"/>
                  </a:lnTo>
                  <a:lnTo>
                    <a:pt x="375653" y="301993"/>
                  </a:lnTo>
                  <a:lnTo>
                    <a:pt x="375653" y="0"/>
                  </a:lnTo>
                  <a:lnTo>
                    <a:pt x="375513" y="0"/>
                  </a:lnTo>
                  <a:lnTo>
                    <a:pt x="375513" y="200787"/>
                  </a:lnTo>
                  <a:lnTo>
                    <a:pt x="290893" y="200787"/>
                  </a:lnTo>
                  <a:lnTo>
                    <a:pt x="298538" y="119849"/>
                  </a:lnTo>
                  <a:lnTo>
                    <a:pt x="375399" y="119849"/>
                  </a:lnTo>
                  <a:lnTo>
                    <a:pt x="375513" y="200787"/>
                  </a:lnTo>
                  <a:lnTo>
                    <a:pt x="375513" y="0"/>
                  </a:lnTo>
                  <a:lnTo>
                    <a:pt x="375361" y="0"/>
                  </a:lnTo>
                  <a:lnTo>
                    <a:pt x="375361" y="99580"/>
                  </a:lnTo>
                  <a:lnTo>
                    <a:pt x="300456" y="99580"/>
                  </a:lnTo>
                  <a:lnTo>
                    <a:pt x="307949" y="20269"/>
                  </a:lnTo>
                  <a:lnTo>
                    <a:pt x="375259" y="20269"/>
                  </a:lnTo>
                  <a:lnTo>
                    <a:pt x="375361" y="99580"/>
                  </a:lnTo>
                  <a:lnTo>
                    <a:pt x="375361" y="0"/>
                  </a:lnTo>
                  <a:lnTo>
                    <a:pt x="287578" y="0"/>
                  </a:lnTo>
                  <a:lnTo>
                    <a:pt x="287578" y="20269"/>
                  </a:lnTo>
                  <a:lnTo>
                    <a:pt x="280085" y="99580"/>
                  </a:lnTo>
                  <a:lnTo>
                    <a:pt x="278168" y="99580"/>
                  </a:lnTo>
                  <a:lnTo>
                    <a:pt x="278168" y="119849"/>
                  </a:lnTo>
                  <a:lnTo>
                    <a:pt x="270522" y="200787"/>
                  </a:lnTo>
                  <a:lnTo>
                    <a:pt x="268605" y="200787"/>
                  </a:lnTo>
                  <a:lnTo>
                    <a:pt x="268605" y="221056"/>
                  </a:lnTo>
                  <a:lnTo>
                    <a:pt x="260959" y="301993"/>
                  </a:lnTo>
                  <a:lnTo>
                    <a:pt x="259054" y="301993"/>
                  </a:lnTo>
                  <a:lnTo>
                    <a:pt x="259054" y="322262"/>
                  </a:lnTo>
                  <a:lnTo>
                    <a:pt x="251574" y="401574"/>
                  </a:lnTo>
                  <a:lnTo>
                    <a:pt x="147904" y="401574"/>
                  </a:lnTo>
                  <a:lnTo>
                    <a:pt x="162991" y="322262"/>
                  </a:lnTo>
                  <a:lnTo>
                    <a:pt x="259054" y="322262"/>
                  </a:lnTo>
                  <a:lnTo>
                    <a:pt x="259054" y="301993"/>
                  </a:lnTo>
                  <a:lnTo>
                    <a:pt x="166839" y="301993"/>
                  </a:lnTo>
                  <a:lnTo>
                    <a:pt x="182245" y="221056"/>
                  </a:lnTo>
                  <a:lnTo>
                    <a:pt x="268605" y="221056"/>
                  </a:lnTo>
                  <a:lnTo>
                    <a:pt x="268605" y="200787"/>
                  </a:lnTo>
                  <a:lnTo>
                    <a:pt x="186105" y="200787"/>
                  </a:lnTo>
                  <a:lnTo>
                    <a:pt x="201510" y="119849"/>
                  </a:lnTo>
                  <a:lnTo>
                    <a:pt x="278168" y="119849"/>
                  </a:lnTo>
                  <a:lnTo>
                    <a:pt x="278168" y="99580"/>
                  </a:lnTo>
                  <a:lnTo>
                    <a:pt x="205359" y="99580"/>
                  </a:lnTo>
                  <a:lnTo>
                    <a:pt x="220459" y="20269"/>
                  </a:lnTo>
                  <a:lnTo>
                    <a:pt x="287578" y="20269"/>
                  </a:lnTo>
                  <a:lnTo>
                    <a:pt x="287578" y="0"/>
                  </a:lnTo>
                  <a:lnTo>
                    <a:pt x="199821" y="0"/>
                  </a:lnTo>
                  <a:lnTo>
                    <a:pt x="199821" y="20269"/>
                  </a:lnTo>
                  <a:lnTo>
                    <a:pt x="184721" y="99580"/>
                  </a:lnTo>
                  <a:lnTo>
                    <a:pt x="180873" y="99580"/>
                  </a:lnTo>
                  <a:lnTo>
                    <a:pt x="180873" y="119849"/>
                  </a:lnTo>
                  <a:lnTo>
                    <a:pt x="165468" y="200787"/>
                  </a:lnTo>
                  <a:lnTo>
                    <a:pt x="161620" y="200787"/>
                  </a:lnTo>
                  <a:lnTo>
                    <a:pt x="161620" y="221056"/>
                  </a:lnTo>
                  <a:lnTo>
                    <a:pt x="146215" y="301993"/>
                  </a:lnTo>
                  <a:lnTo>
                    <a:pt x="142367" y="301993"/>
                  </a:lnTo>
                  <a:lnTo>
                    <a:pt x="142367" y="322262"/>
                  </a:lnTo>
                  <a:lnTo>
                    <a:pt x="127279" y="401574"/>
                  </a:lnTo>
                  <a:lnTo>
                    <a:pt x="24053" y="401574"/>
                  </a:lnTo>
                  <a:lnTo>
                    <a:pt x="46723" y="322262"/>
                  </a:lnTo>
                  <a:lnTo>
                    <a:pt x="142367" y="322262"/>
                  </a:lnTo>
                  <a:lnTo>
                    <a:pt x="142367" y="301993"/>
                  </a:lnTo>
                  <a:lnTo>
                    <a:pt x="52527" y="301993"/>
                  </a:lnTo>
                  <a:lnTo>
                    <a:pt x="75679" y="221056"/>
                  </a:lnTo>
                  <a:lnTo>
                    <a:pt x="161620" y="221056"/>
                  </a:lnTo>
                  <a:lnTo>
                    <a:pt x="161620" y="200787"/>
                  </a:lnTo>
                  <a:lnTo>
                    <a:pt x="81483" y="200787"/>
                  </a:lnTo>
                  <a:lnTo>
                    <a:pt x="104635" y="119849"/>
                  </a:lnTo>
                  <a:lnTo>
                    <a:pt x="180873" y="119849"/>
                  </a:lnTo>
                  <a:lnTo>
                    <a:pt x="180873" y="99580"/>
                  </a:lnTo>
                  <a:lnTo>
                    <a:pt x="110426" y="99580"/>
                  </a:lnTo>
                  <a:lnTo>
                    <a:pt x="133121" y="20269"/>
                  </a:lnTo>
                  <a:lnTo>
                    <a:pt x="199821" y="20269"/>
                  </a:lnTo>
                  <a:lnTo>
                    <a:pt x="199821" y="0"/>
                  </a:lnTo>
                  <a:lnTo>
                    <a:pt x="120954" y="0"/>
                  </a:lnTo>
                  <a:lnTo>
                    <a:pt x="116979" y="2997"/>
                  </a:lnTo>
                  <a:lnTo>
                    <a:pt x="88201" y="103606"/>
                  </a:lnTo>
                  <a:lnTo>
                    <a:pt x="87693" y="104114"/>
                  </a:lnTo>
                  <a:lnTo>
                    <a:pt x="87693" y="105397"/>
                  </a:lnTo>
                  <a:lnTo>
                    <a:pt x="59220" y="204927"/>
                  </a:lnTo>
                  <a:lnTo>
                    <a:pt x="58826" y="205320"/>
                  </a:lnTo>
                  <a:lnTo>
                    <a:pt x="58826" y="206324"/>
                  </a:lnTo>
                  <a:lnTo>
                    <a:pt x="30238" y="306247"/>
                  </a:lnTo>
                  <a:lnTo>
                    <a:pt x="29959" y="306527"/>
                  </a:lnTo>
                  <a:lnTo>
                    <a:pt x="29959" y="307251"/>
                  </a:lnTo>
                  <a:lnTo>
                    <a:pt x="0" y="411975"/>
                  </a:lnTo>
                  <a:lnTo>
                    <a:pt x="609" y="415264"/>
                  </a:lnTo>
                  <a:lnTo>
                    <a:pt x="4432" y="420344"/>
                  </a:lnTo>
                  <a:lnTo>
                    <a:pt x="7429" y="421843"/>
                  </a:lnTo>
                  <a:lnTo>
                    <a:pt x="766914" y="421843"/>
                  </a:lnTo>
                  <a:lnTo>
                    <a:pt x="771448" y="417309"/>
                  </a:lnTo>
                  <a:lnTo>
                    <a:pt x="771448" y="410502"/>
                  </a:lnTo>
                  <a:close/>
                </a:path>
              </a:pathLst>
            </a:custGeom>
            <a:solidFill>
              <a:srgbClr val="FFD100"/>
            </a:solidFill>
          </p:spPr>
          <p:txBody>
            <a:bodyPr wrap="square" lIns="0" tIns="0" rIns="0" bIns="0" rtlCol="0"/>
            <a:lstStyle/>
            <a:p>
              <a:endParaRPr sz="1588"/>
            </a:p>
          </p:txBody>
        </p:sp>
        <p:pic>
          <p:nvPicPr>
            <p:cNvPr id="131" name="object 93">
              <a:extLst>
                <a:ext uri="{FF2B5EF4-FFF2-40B4-BE49-F238E27FC236}">
                  <a16:creationId xmlns:a16="http://schemas.microsoft.com/office/drawing/2014/main" id="{DA7A7B25-003B-18D0-6361-C028B6779198}"/>
                </a:ext>
              </a:extLst>
            </p:cNvPr>
            <p:cNvPicPr/>
            <p:nvPr/>
          </p:nvPicPr>
          <p:blipFill>
            <a:blip r:embed="rId11" cstate="print"/>
            <a:stretch>
              <a:fillRect/>
            </a:stretch>
          </p:blipFill>
          <p:spPr>
            <a:xfrm>
              <a:off x="2774268" y="4377292"/>
              <a:ext cx="69227" cy="152996"/>
            </a:xfrm>
            <a:prstGeom prst="rect">
              <a:avLst/>
            </a:prstGeom>
          </p:spPr>
        </p:pic>
        <p:sp>
          <p:nvSpPr>
            <p:cNvPr id="132" name="object 94">
              <a:extLst>
                <a:ext uri="{FF2B5EF4-FFF2-40B4-BE49-F238E27FC236}">
                  <a16:creationId xmlns:a16="http://schemas.microsoft.com/office/drawing/2014/main" id="{6E9F1D41-E097-AFF9-812E-787BB5406C88}"/>
                </a:ext>
              </a:extLst>
            </p:cNvPr>
            <p:cNvSpPr/>
            <p:nvPr/>
          </p:nvSpPr>
          <p:spPr>
            <a:xfrm>
              <a:off x="2554744" y="4436668"/>
              <a:ext cx="508634" cy="141605"/>
            </a:xfrm>
            <a:custGeom>
              <a:avLst/>
              <a:gdLst/>
              <a:ahLst/>
              <a:cxnLst/>
              <a:rect l="l" t="t" r="r" b="b"/>
              <a:pathLst>
                <a:path w="508635" h="141604">
                  <a:moveTo>
                    <a:pt x="237807" y="4533"/>
                  </a:moveTo>
                  <a:lnTo>
                    <a:pt x="233273" y="0"/>
                  </a:lnTo>
                  <a:lnTo>
                    <a:pt x="204025" y="0"/>
                  </a:lnTo>
                  <a:lnTo>
                    <a:pt x="199478" y="4533"/>
                  </a:lnTo>
                  <a:lnTo>
                    <a:pt x="199478" y="15735"/>
                  </a:lnTo>
                  <a:lnTo>
                    <a:pt x="204025" y="20269"/>
                  </a:lnTo>
                  <a:lnTo>
                    <a:pt x="227672" y="20269"/>
                  </a:lnTo>
                  <a:lnTo>
                    <a:pt x="233273" y="20269"/>
                  </a:lnTo>
                  <a:lnTo>
                    <a:pt x="237807" y="15735"/>
                  </a:lnTo>
                  <a:lnTo>
                    <a:pt x="237807" y="4533"/>
                  </a:lnTo>
                  <a:close/>
                </a:path>
                <a:path w="508635" h="141604">
                  <a:moveTo>
                    <a:pt x="508266" y="77901"/>
                  </a:moveTo>
                  <a:lnTo>
                    <a:pt x="503732" y="73367"/>
                  </a:lnTo>
                  <a:lnTo>
                    <a:pt x="487997" y="73367"/>
                  </a:lnTo>
                  <a:lnTo>
                    <a:pt x="487997" y="93637"/>
                  </a:lnTo>
                  <a:lnTo>
                    <a:pt x="487997" y="120713"/>
                  </a:lnTo>
                  <a:lnTo>
                    <a:pt x="20269" y="120713"/>
                  </a:lnTo>
                  <a:lnTo>
                    <a:pt x="20269" y="93637"/>
                  </a:lnTo>
                  <a:lnTo>
                    <a:pt x="487997" y="93637"/>
                  </a:lnTo>
                  <a:lnTo>
                    <a:pt x="487997" y="73367"/>
                  </a:lnTo>
                  <a:lnTo>
                    <a:pt x="4546" y="73367"/>
                  </a:lnTo>
                  <a:lnTo>
                    <a:pt x="0" y="77901"/>
                  </a:lnTo>
                  <a:lnTo>
                    <a:pt x="0" y="136448"/>
                  </a:lnTo>
                  <a:lnTo>
                    <a:pt x="4546" y="140982"/>
                  </a:lnTo>
                  <a:lnTo>
                    <a:pt x="503732" y="140982"/>
                  </a:lnTo>
                  <a:lnTo>
                    <a:pt x="508266" y="136448"/>
                  </a:lnTo>
                  <a:lnTo>
                    <a:pt x="508266" y="120713"/>
                  </a:lnTo>
                  <a:lnTo>
                    <a:pt x="508266" y="93637"/>
                  </a:lnTo>
                  <a:lnTo>
                    <a:pt x="508266" y="77901"/>
                  </a:lnTo>
                  <a:close/>
                </a:path>
              </a:pathLst>
            </a:custGeom>
            <a:solidFill>
              <a:srgbClr val="FFD100"/>
            </a:solidFill>
          </p:spPr>
          <p:txBody>
            <a:bodyPr wrap="square" lIns="0" tIns="0" rIns="0" bIns="0" rtlCol="0"/>
            <a:lstStyle/>
            <a:p>
              <a:endParaRPr sz="1588"/>
            </a:p>
          </p:txBody>
        </p:sp>
        <p:sp>
          <p:nvSpPr>
            <p:cNvPr id="133" name="object 95">
              <a:extLst>
                <a:ext uri="{FF2B5EF4-FFF2-40B4-BE49-F238E27FC236}">
                  <a16:creationId xmlns:a16="http://schemas.microsoft.com/office/drawing/2014/main" id="{505C03FF-9715-80A6-6333-3B54A15E68D2}"/>
                </a:ext>
              </a:extLst>
            </p:cNvPr>
            <p:cNvSpPr/>
            <p:nvPr/>
          </p:nvSpPr>
          <p:spPr>
            <a:xfrm>
              <a:off x="2754233" y="4436662"/>
              <a:ext cx="38735" cy="20320"/>
            </a:xfrm>
            <a:custGeom>
              <a:avLst/>
              <a:gdLst/>
              <a:ahLst/>
              <a:cxnLst/>
              <a:rect l="l" t="t" r="r" b="b"/>
              <a:pathLst>
                <a:path w="38735" h="20320">
                  <a:moveTo>
                    <a:pt x="28193" y="20269"/>
                  </a:moveTo>
                  <a:lnTo>
                    <a:pt x="10134" y="20269"/>
                  </a:lnTo>
                  <a:lnTo>
                    <a:pt x="4546" y="20269"/>
                  </a:lnTo>
                  <a:lnTo>
                    <a:pt x="0" y="15735"/>
                  </a:lnTo>
                  <a:lnTo>
                    <a:pt x="0" y="10134"/>
                  </a:lnTo>
                  <a:lnTo>
                    <a:pt x="0" y="4533"/>
                  </a:lnTo>
                  <a:lnTo>
                    <a:pt x="4546" y="0"/>
                  </a:lnTo>
                  <a:lnTo>
                    <a:pt x="10134" y="0"/>
                  </a:lnTo>
                  <a:lnTo>
                    <a:pt x="28193" y="0"/>
                  </a:lnTo>
                  <a:lnTo>
                    <a:pt x="33794" y="0"/>
                  </a:lnTo>
                  <a:lnTo>
                    <a:pt x="38328" y="4533"/>
                  </a:lnTo>
                  <a:lnTo>
                    <a:pt x="38328" y="10134"/>
                  </a:lnTo>
                  <a:lnTo>
                    <a:pt x="38328" y="15735"/>
                  </a:lnTo>
                  <a:lnTo>
                    <a:pt x="33794" y="20269"/>
                  </a:lnTo>
                  <a:lnTo>
                    <a:pt x="28193" y="20269"/>
                  </a:lnTo>
                  <a:close/>
                </a:path>
              </a:pathLst>
            </a:custGeom>
            <a:ln w="12699">
              <a:solidFill>
                <a:srgbClr val="FFD100"/>
              </a:solidFill>
            </a:ln>
          </p:spPr>
          <p:txBody>
            <a:bodyPr wrap="square" lIns="0" tIns="0" rIns="0" bIns="0" rtlCol="0"/>
            <a:lstStyle/>
            <a:p>
              <a:endParaRPr sz="1588"/>
            </a:p>
          </p:txBody>
        </p:sp>
        <p:sp>
          <p:nvSpPr>
            <p:cNvPr id="134" name="object 96">
              <a:extLst>
                <a:ext uri="{FF2B5EF4-FFF2-40B4-BE49-F238E27FC236}">
                  <a16:creationId xmlns:a16="http://schemas.microsoft.com/office/drawing/2014/main" id="{B5567FDD-456C-CA10-3326-8EA90D2C2B5E}"/>
                </a:ext>
              </a:extLst>
            </p:cNvPr>
            <p:cNvSpPr/>
            <p:nvPr/>
          </p:nvSpPr>
          <p:spPr>
            <a:xfrm>
              <a:off x="2825193" y="4436662"/>
              <a:ext cx="38735" cy="20320"/>
            </a:xfrm>
            <a:custGeom>
              <a:avLst/>
              <a:gdLst/>
              <a:ahLst/>
              <a:cxnLst/>
              <a:rect l="l" t="t" r="r" b="b"/>
              <a:pathLst>
                <a:path w="38735" h="20320">
                  <a:moveTo>
                    <a:pt x="33794" y="0"/>
                  </a:moveTo>
                  <a:lnTo>
                    <a:pt x="4546" y="0"/>
                  </a:lnTo>
                  <a:lnTo>
                    <a:pt x="0" y="4533"/>
                  </a:lnTo>
                  <a:lnTo>
                    <a:pt x="0" y="15735"/>
                  </a:lnTo>
                  <a:lnTo>
                    <a:pt x="4546" y="20269"/>
                  </a:lnTo>
                  <a:lnTo>
                    <a:pt x="28193" y="20269"/>
                  </a:lnTo>
                  <a:lnTo>
                    <a:pt x="33794" y="20269"/>
                  </a:lnTo>
                  <a:lnTo>
                    <a:pt x="38328" y="15735"/>
                  </a:lnTo>
                  <a:lnTo>
                    <a:pt x="38328" y="4533"/>
                  </a:lnTo>
                  <a:lnTo>
                    <a:pt x="33794" y="0"/>
                  </a:lnTo>
                  <a:close/>
                </a:path>
              </a:pathLst>
            </a:custGeom>
            <a:solidFill>
              <a:srgbClr val="FFD100"/>
            </a:solidFill>
          </p:spPr>
          <p:txBody>
            <a:bodyPr wrap="square" lIns="0" tIns="0" rIns="0" bIns="0" rtlCol="0"/>
            <a:lstStyle/>
            <a:p>
              <a:endParaRPr sz="1588"/>
            </a:p>
          </p:txBody>
        </p:sp>
        <p:sp>
          <p:nvSpPr>
            <p:cNvPr id="135" name="object 97">
              <a:extLst>
                <a:ext uri="{FF2B5EF4-FFF2-40B4-BE49-F238E27FC236}">
                  <a16:creationId xmlns:a16="http://schemas.microsoft.com/office/drawing/2014/main" id="{DF453DF6-BF6E-8984-53E3-407B11782A2D}"/>
                </a:ext>
              </a:extLst>
            </p:cNvPr>
            <p:cNvSpPr/>
            <p:nvPr/>
          </p:nvSpPr>
          <p:spPr>
            <a:xfrm>
              <a:off x="2825193" y="4436662"/>
              <a:ext cx="38735" cy="20320"/>
            </a:xfrm>
            <a:custGeom>
              <a:avLst/>
              <a:gdLst/>
              <a:ahLst/>
              <a:cxnLst/>
              <a:rect l="l" t="t" r="r" b="b"/>
              <a:pathLst>
                <a:path w="38735" h="20320">
                  <a:moveTo>
                    <a:pt x="28193" y="20269"/>
                  </a:moveTo>
                  <a:lnTo>
                    <a:pt x="10134" y="20269"/>
                  </a:lnTo>
                  <a:lnTo>
                    <a:pt x="4546" y="20269"/>
                  </a:lnTo>
                  <a:lnTo>
                    <a:pt x="0" y="15735"/>
                  </a:lnTo>
                  <a:lnTo>
                    <a:pt x="0" y="10134"/>
                  </a:lnTo>
                  <a:lnTo>
                    <a:pt x="0" y="4533"/>
                  </a:lnTo>
                  <a:lnTo>
                    <a:pt x="4546" y="0"/>
                  </a:lnTo>
                  <a:lnTo>
                    <a:pt x="10134" y="0"/>
                  </a:lnTo>
                  <a:lnTo>
                    <a:pt x="28193" y="0"/>
                  </a:lnTo>
                  <a:lnTo>
                    <a:pt x="33794" y="0"/>
                  </a:lnTo>
                  <a:lnTo>
                    <a:pt x="38328" y="4533"/>
                  </a:lnTo>
                  <a:lnTo>
                    <a:pt x="38328" y="10134"/>
                  </a:lnTo>
                  <a:lnTo>
                    <a:pt x="38328" y="15735"/>
                  </a:lnTo>
                  <a:lnTo>
                    <a:pt x="33794" y="20269"/>
                  </a:lnTo>
                  <a:lnTo>
                    <a:pt x="28193" y="20269"/>
                  </a:lnTo>
                  <a:close/>
                </a:path>
              </a:pathLst>
            </a:custGeom>
            <a:ln w="12699">
              <a:solidFill>
                <a:srgbClr val="FFD100"/>
              </a:solidFill>
            </a:ln>
          </p:spPr>
          <p:txBody>
            <a:bodyPr wrap="square" lIns="0" tIns="0" rIns="0" bIns="0" rtlCol="0"/>
            <a:lstStyle/>
            <a:p>
              <a:endParaRPr sz="1588"/>
            </a:p>
          </p:txBody>
        </p:sp>
      </p:grpSp>
      <p:grpSp>
        <p:nvGrpSpPr>
          <p:cNvPr id="136" name="object 111">
            <a:extLst>
              <a:ext uri="{FF2B5EF4-FFF2-40B4-BE49-F238E27FC236}">
                <a16:creationId xmlns:a16="http://schemas.microsoft.com/office/drawing/2014/main" id="{4AE2E5E5-8039-23FC-28BF-8BDB84EE22EB}"/>
              </a:ext>
            </a:extLst>
          </p:cNvPr>
          <p:cNvGrpSpPr/>
          <p:nvPr/>
        </p:nvGrpSpPr>
        <p:grpSpPr>
          <a:xfrm>
            <a:off x="1612122" y="4374747"/>
            <a:ext cx="609948" cy="702921"/>
            <a:chOff x="2290030" y="4967992"/>
            <a:chExt cx="1021715" cy="852169"/>
          </a:xfrm>
        </p:grpSpPr>
        <p:sp>
          <p:nvSpPr>
            <p:cNvPr id="137" name="object 112">
              <a:extLst>
                <a:ext uri="{FF2B5EF4-FFF2-40B4-BE49-F238E27FC236}">
                  <a16:creationId xmlns:a16="http://schemas.microsoft.com/office/drawing/2014/main" id="{A3626029-FCF2-3C03-D8D7-1F39D9EE989E}"/>
                </a:ext>
              </a:extLst>
            </p:cNvPr>
            <p:cNvSpPr/>
            <p:nvPr/>
          </p:nvSpPr>
          <p:spPr>
            <a:xfrm>
              <a:off x="2320188" y="5115890"/>
              <a:ext cx="955675" cy="681990"/>
            </a:xfrm>
            <a:custGeom>
              <a:avLst/>
              <a:gdLst/>
              <a:ahLst/>
              <a:cxnLst/>
              <a:rect l="l" t="t" r="r" b="b"/>
              <a:pathLst>
                <a:path w="955675" h="681989">
                  <a:moveTo>
                    <a:pt x="0" y="0"/>
                  </a:moveTo>
                  <a:lnTo>
                    <a:pt x="955548" y="0"/>
                  </a:lnTo>
                  <a:lnTo>
                    <a:pt x="955548" y="681735"/>
                  </a:lnTo>
                  <a:lnTo>
                    <a:pt x="0" y="681735"/>
                  </a:lnTo>
                  <a:lnTo>
                    <a:pt x="0" y="0"/>
                  </a:lnTo>
                  <a:close/>
                </a:path>
              </a:pathLst>
            </a:custGeom>
            <a:ln w="11175">
              <a:solidFill>
                <a:srgbClr val="FF8200"/>
              </a:solidFill>
            </a:ln>
          </p:spPr>
          <p:txBody>
            <a:bodyPr wrap="square" lIns="0" tIns="0" rIns="0" bIns="0" rtlCol="0"/>
            <a:lstStyle/>
            <a:p>
              <a:endParaRPr sz="1588"/>
            </a:p>
          </p:txBody>
        </p:sp>
        <p:sp>
          <p:nvSpPr>
            <p:cNvPr id="138" name="object 113">
              <a:extLst>
                <a:ext uri="{FF2B5EF4-FFF2-40B4-BE49-F238E27FC236}">
                  <a16:creationId xmlns:a16="http://schemas.microsoft.com/office/drawing/2014/main" id="{CC6CE77E-6E41-64FC-7BBC-74F89D4FCB6C}"/>
                </a:ext>
              </a:extLst>
            </p:cNvPr>
            <p:cNvSpPr/>
            <p:nvPr/>
          </p:nvSpPr>
          <p:spPr>
            <a:xfrm>
              <a:off x="2320188" y="5683999"/>
              <a:ext cx="955675" cy="0"/>
            </a:xfrm>
            <a:custGeom>
              <a:avLst/>
              <a:gdLst/>
              <a:ahLst/>
              <a:cxnLst/>
              <a:rect l="l" t="t" r="r" b="b"/>
              <a:pathLst>
                <a:path w="955675">
                  <a:moveTo>
                    <a:pt x="0" y="0"/>
                  </a:moveTo>
                  <a:lnTo>
                    <a:pt x="324307" y="0"/>
                  </a:lnTo>
                </a:path>
                <a:path w="955675">
                  <a:moveTo>
                    <a:pt x="636816" y="0"/>
                  </a:moveTo>
                  <a:lnTo>
                    <a:pt x="955548" y="0"/>
                  </a:lnTo>
                </a:path>
              </a:pathLst>
            </a:custGeom>
            <a:ln w="11175">
              <a:solidFill>
                <a:srgbClr val="FF8200"/>
              </a:solidFill>
            </a:ln>
          </p:spPr>
          <p:txBody>
            <a:bodyPr wrap="square" lIns="0" tIns="0" rIns="0" bIns="0" rtlCol="0"/>
            <a:lstStyle/>
            <a:p>
              <a:endParaRPr sz="1588"/>
            </a:p>
          </p:txBody>
        </p:sp>
        <p:sp>
          <p:nvSpPr>
            <p:cNvPr id="139" name="object 114">
              <a:extLst>
                <a:ext uri="{FF2B5EF4-FFF2-40B4-BE49-F238E27FC236}">
                  <a16:creationId xmlns:a16="http://schemas.microsoft.com/office/drawing/2014/main" id="{78C11BE5-9E50-E470-CC31-08172C3A6356}"/>
                </a:ext>
              </a:extLst>
            </p:cNvPr>
            <p:cNvSpPr/>
            <p:nvPr/>
          </p:nvSpPr>
          <p:spPr>
            <a:xfrm>
              <a:off x="2320188" y="5115890"/>
              <a:ext cx="955675" cy="681990"/>
            </a:xfrm>
            <a:custGeom>
              <a:avLst/>
              <a:gdLst/>
              <a:ahLst/>
              <a:cxnLst/>
              <a:rect l="l" t="t" r="r" b="b"/>
              <a:pathLst>
                <a:path w="955675" h="681989">
                  <a:moveTo>
                    <a:pt x="0" y="454482"/>
                  </a:moveTo>
                  <a:lnTo>
                    <a:pt x="955548" y="454482"/>
                  </a:lnTo>
                </a:path>
                <a:path w="955675" h="681989">
                  <a:moveTo>
                    <a:pt x="0" y="340855"/>
                  </a:moveTo>
                  <a:lnTo>
                    <a:pt x="955548" y="340855"/>
                  </a:lnTo>
                </a:path>
                <a:path w="955675" h="681989">
                  <a:moveTo>
                    <a:pt x="0" y="227241"/>
                  </a:moveTo>
                  <a:lnTo>
                    <a:pt x="955548" y="227241"/>
                  </a:lnTo>
                </a:path>
                <a:path w="955675" h="681989">
                  <a:moveTo>
                    <a:pt x="0" y="113614"/>
                  </a:moveTo>
                  <a:lnTo>
                    <a:pt x="955548" y="113614"/>
                  </a:lnTo>
                </a:path>
                <a:path w="955675" h="681989">
                  <a:moveTo>
                    <a:pt x="796289" y="0"/>
                  </a:moveTo>
                  <a:lnTo>
                    <a:pt x="796289" y="681735"/>
                  </a:lnTo>
                </a:path>
                <a:path w="955675" h="681989">
                  <a:moveTo>
                    <a:pt x="637032" y="0"/>
                  </a:moveTo>
                  <a:lnTo>
                    <a:pt x="637032" y="681735"/>
                  </a:lnTo>
                </a:path>
              </a:pathLst>
            </a:custGeom>
            <a:ln w="11176">
              <a:solidFill>
                <a:srgbClr val="FF8200"/>
              </a:solidFill>
            </a:ln>
          </p:spPr>
          <p:txBody>
            <a:bodyPr wrap="square" lIns="0" tIns="0" rIns="0" bIns="0" rtlCol="0"/>
            <a:lstStyle/>
            <a:p>
              <a:endParaRPr sz="1588"/>
            </a:p>
          </p:txBody>
        </p:sp>
        <p:sp>
          <p:nvSpPr>
            <p:cNvPr id="140" name="object 115">
              <a:extLst>
                <a:ext uri="{FF2B5EF4-FFF2-40B4-BE49-F238E27FC236}">
                  <a16:creationId xmlns:a16="http://schemas.microsoft.com/office/drawing/2014/main" id="{F74853A7-AF49-81A4-3A3D-CAB05DBDAA1D}"/>
                </a:ext>
              </a:extLst>
            </p:cNvPr>
            <p:cNvSpPr/>
            <p:nvPr/>
          </p:nvSpPr>
          <p:spPr>
            <a:xfrm>
              <a:off x="2797962" y="5115890"/>
              <a:ext cx="0" cy="469900"/>
            </a:xfrm>
            <a:custGeom>
              <a:avLst/>
              <a:gdLst/>
              <a:ahLst/>
              <a:cxnLst/>
              <a:rect l="l" t="t" r="r" b="b"/>
              <a:pathLst>
                <a:path h="469900">
                  <a:moveTo>
                    <a:pt x="0" y="0"/>
                  </a:moveTo>
                  <a:lnTo>
                    <a:pt x="0" y="469430"/>
                  </a:lnTo>
                </a:path>
              </a:pathLst>
            </a:custGeom>
            <a:ln w="11175">
              <a:solidFill>
                <a:srgbClr val="FF8200"/>
              </a:solidFill>
            </a:ln>
          </p:spPr>
          <p:txBody>
            <a:bodyPr wrap="square" lIns="0" tIns="0" rIns="0" bIns="0" rtlCol="0"/>
            <a:lstStyle/>
            <a:p>
              <a:endParaRPr sz="1588"/>
            </a:p>
          </p:txBody>
        </p:sp>
        <p:sp>
          <p:nvSpPr>
            <p:cNvPr id="141" name="object 116">
              <a:extLst>
                <a:ext uri="{FF2B5EF4-FFF2-40B4-BE49-F238E27FC236}">
                  <a16:creationId xmlns:a16="http://schemas.microsoft.com/office/drawing/2014/main" id="{550F822A-85B1-6B7B-BCBF-7814D56B73A6}"/>
                </a:ext>
              </a:extLst>
            </p:cNvPr>
            <p:cNvSpPr/>
            <p:nvPr/>
          </p:nvSpPr>
          <p:spPr>
            <a:xfrm>
              <a:off x="2479446" y="5115890"/>
              <a:ext cx="159385" cy="681990"/>
            </a:xfrm>
            <a:custGeom>
              <a:avLst/>
              <a:gdLst/>
              <a:ahLst/>
              <a:cxnLst/>
              <a:rect l="l" t="t" r="r" b="b"/>
              <a:pathLst>
                <a:path w="159385" h="681989">
                  <a:moveTo>
                    <a:pt x="159257" y="0"/>
                  </a:moveTo>
                  <a:lnTo>
                    <a:pt x="159257" y="681735"/>
                  </a:lnTo>
                </a:path>
                <a:path w="159385" h="681989">
                  <a:moveTo>
                    <a:pt x="0" y="0"/>
                  </a:moveTo>
                  <a:lnTo>
                    <a:pt x="0" y="681735"/>
                  </a:lnTo>
                </a:path>
              </a:pathLst>
            </a:custGeom>
            <a:ln w="11176">
              <a:solidFill>
                <a:srgbClr val="FF8200"/>
              </a:solidFill>
            </a:ln>
          </p:spPr>
          <p:txBody>
            <a:bodyPr wrap="square" lIns="0" tIns="0" rIns="0" bIns="0" rtlCol="0"/>
            <a:lstStyle/>
            <a:p>
              <a:endParaRPr sz="1588"/>
            </a:p>
          </p:txBody>
        </p:sp>
        <p:sp>
          <p:nvSpPr>
            <p:cNvPr id="142" name="object 117">
              <a:extLst>
                <a:ext uri="{FF2B5EF4-FFF2-40B4-BE49-F238E27FC236}">
                  <a16:creationId xmlns:a16="http://schemas.microsoft.com/office/drawing/2014/main" id="{B8F80673-62BC-5C13-15AD-7CC6326518F2}"/>
                </a:ext>
              </a:extLst>
            </p:cNvPr>
            <p:cNvSpPr/>
            <p:nvPr/>
          </p:nvSpPr>
          <p:spPr>
            <a:xfrm>
              <a:off x="2644495" y="5585320"/>
              <a:ext cx="313055" cy="217804"/>
            </a:xfrm>
            <a:custGeom>
              <a:avLst/>
              <a:gdLst/>
              <a:ahLst/>
              <a:cxnLst/>
              <a:rect l="l" t="t" r="r" b="b"/>
              <a:pathLst>
                <a:path w="313055" h="217804">
                  <a:moveTo>
                    <a:pt x="312508" y="0"/>
                  </a:moveTo>
                  <a:lnTo>
                    <a:pt x="0" y="0"/>
                  </a:lnTo>
                  <a:lnTo>
                    <a:pt x="0" y="217665"/>
                  </a:lnTo>
                  <a:lnTo>
                    <a:pt x="312508" y="217665"/>
                  </a:lnTo>
                  <a:lnTo>
                    <a:pt x="312508" y="0"/>
                  </a:lnTo>
                  <a:close/>
                </a:path>
              </a:pathLst>
            </a:custGeom>
            <a:solidFill>
              <a:srgbClr val="FFFFFF"/>
            </a:solidFill>
          </p:spPr>
          <p:txBody>
            <a:bodyPr wrap="square" lIns="0" tIns="0" rIns="0" bIns="0" rtlCol="0"/>
            <a:lstStyle/>
            <a:p>
              <a:endParaRPr sz="1588"/>
            </a:p>
          </p:txBody>
        </p:sp>
        <p:sp>
          <p:nvSpPr>
            <p:cNvPr id="143" name="object 118">
              <a:extLst>
                <a:ext uri="{FF2B5EF4-FFF2-40B4-BE49-F238E27FC236}">
                  <a16:creationId xmlns:a16="http://schemas.microsoft.com/office/drawing/2014/main" id="{6077CC7C-425B-8097-A371-72FD8B78896E}"/>
                </a:ext>
              </a:extLst>
            </p:cNvPr>
            <p:cNvSpPr/>
            <p:nvPr/>
          </p:nvSpPr>
          <p:spPr>
            <a:xfrm>
              <a:off x="2644495" y="5585320"/>
              <a:ext cx="313055" cy="217804"/>
            </a:xfrm>
            <a:custGeom>
              <a:avLst/>
              <a:gdLst/>
              <a:ahLst/>
              <a:cxnLst/>
              <a:rect l="l" t="t" r="r" b="b"/>
              <a:pathLst>
                <a:path w="313055" h="217804">
                  <a:moveTo>
                    <a:pt x="312508" y="217665"/>
                  </a:moveTo>
                  <a:lnTo>
                    <a:pt x="0" y="217665"/>
                  </a:lnTo>
                  <a:lnTo>
                    <a:pt x="0" y="0"/>
                  </a:lnTo>
                  <a:lnTo>
                    <a:pt x="312508" y="0"/>
                  </a:lnTo>
                  <a:lnTo>
                    <a:pt x="312508" y="217665"/>
                  </a:lnTo>
                  <a:close/>
                </a:path>
              </a:pathLst>
            </a:custGeom>
            <a:ln w="25400">
              <a:solidFill>
                <a:srgbClr val="FF8200"/>
              </a:solidFill>
            </a:ln>
          </p:spPr>
          <p:txBody>
            <a:bodyPr wrap="square" lIns="0" tIns="0" rIns="0" bIns="0" rtlCol="0"/>
            <a:lstStyle/>
            <a:p>
              <a:endParaRPr sz="1588"/>
            </a:p>
          </p:txBody>
        </p:sp>
        <p:sp>
          <p:nvSpPr>
            <p:cNvPr id="144" name="object 119">
              <a:extLst>
                <a:ext uri="{FF2B5EF4-FFF2-40B4-BE49-F238E27FC236}">
                  <a16:creationId xmlns:a16="http://schemas.microsoft.com/office/drawing/2014/main" id="{E1D1A436-5318-7939-7404-235FE20FB637}"/>
                </a:ext>
              </a:extLst>
            </p:cNvPr>
            <p:cNvSpPr/>
            <p:nvPr/>
          </p:nvSpPr>
          <p:spPr>
            <a:xfrm>
              <a:off x="2303423" y="5111028"/>
              <a:ext cx="989330" cy="5080"/>
            </a:xfrm>
            <a:custGeom>
              <a:avLst/>
              <a:gdLst/>
              <a:ahLst/>
              <a:cxnLst/>
              <a:rect l="l" t="t" r="r" b="b"/>
              <a:pathLst>
                <a:path w="989329" h="5079">
                  <a:moveTo>
                    <a:pt x="0" y="0"/>
                  </a:moveTo>
                  <a:lnTo>
                    <a:pt x="938263" y="4470"/>
                  </a:lnTo>
                  <a:lnTo>
                    <a:pt x="989076" y="4711"/>
                  </a:lnTo>
                </a:path>
              </a:pathLst>
            </a:custGeom>
            <a:ln w="22352">
              <a:solidFill>
                <a:srgbClr val="FF8200"/>
              </a:solidFill>
            </a:ln>
          </p:spPr>
          <p:txBody>
            <a:bodyPr wrap="square" lIns="0" tIns="0" rIns="0" bIns="0" rtlCol="0"/>
            <a:lstStyle/>
            <a:p>
              <a:endParaRPr sz="1588"/>
            </a:p>
          </p:txBody>
        </p:sp>
        <p:sp>
          <p:nvSpPr>
            <p:cNvPr id="145" name="object 120">
              <a:extLst>
                <a:ext uri="{FF2B5EF4-FFF2-40B4-BE49-F238E27FC236}">
                  <a16:creationId xmlns:a16="http://schemas.microsoft.com/office/drawing/2014/main" id="{4C3F2EA4-2E20-5DEA-3EEE-AFCA3E551C96}"/>
                </a:ext>
              </a:extLst>
            </p:cNvPr>
            <p:cNvSpPr/>
            <p:nvPr/>
          </p:nvSpPr>
          <p:spPr>
            <a:xfrm>
              <a:off x="3279844" y="5115497"/>
              <a:ext cx="5080" cy="693420"/>
            </a:xfrm>
            <a:custGeom>
              <a:avLst/>
              <a:gdLst/>
              <a:ahLst/>
              <a:cxnLst/>
              <a:rect l="l" t="t" r="r" b="b"/>
              <a:pathLst>
                <a:path w="5079" h="693420">
                  <a:moveTo>
                    <a:pt x="4711" y="693331"/>
                  </a:moveTo>
                  <a:lnTo>
                    <a:pt x="0" y="0"/>
                  </a:lnTo>
                </a:path>
              </a:pathLst>
            </a:custGeom>
            <a:ln w="22352">
              <a:solidFill>
                <a:srgbClr val="FF8200"/>
              </a:solidFill>
            </a:ln>
          </p:spPr>
          <p:txBody>
            <a:bodyPr wrap="square" lIns="0" tIns="0" rIns="0" bIns="0" rtlCol="0"/>
            <a:lstStyle/>
            <a:p>
              <a:endParaRPr sz="1588"/>
            </a:p>
          </p:txBody>
        </p:sp>
        <p:sp>
          <p:nvSpPr>
            <p:cNvPr id="146" name="object 121">
              <a:extLst>
                <a:ext uri="{FF2B5EF4-FFF2-40B4-BE49-F238E27FC236}">
                  <a16:creationId xmlns:a16="http://schemas.microsoft.com/office/drawing/2014/main" id="{24EDDD58-019D-0520-CDA4-45B8D6E1C0AE}"/>
                </a:ext>
              </a:extLst>
            </p:cNvPr>
            <p:cNvSpPr/>
            <p:nvPr/>
          </p:nvSpPr>
          <p:spPr>
            <a:xfrm>
              <a:off x="2314422" y="5118101"/>
              <a:ext cx="2540" cy="681355"/>
            </a:xfrm>
            <a:custGeom>
              <a:avLst/>
              <a:gdLst/>
              <a:ahLst/>
              <a:cxnLst/>
              <a:rect l="l" t="t" r="r" b="b"/>
              <a:pathLst>
                <a:path w="2539" h="681354">
                  <a:moveTo>
                    <a:pt x="2362" y="0"/>
                  </a:moveTo>
                  <a:lnTo>
                    <a:pt x="0" y="681304"/>
                  </a:lnTo>
                </a:path>
              </a:pathLst>
            </a:custGeom>
            <a:ln w="22352">
              <a:solidFill>
                <a:srgbClr val="FF8200"/>
              </a:solidFill>
            </a:ln>
          </p:spPr>
          <p:txBody>
            <a:bodyPr wrap="square" lIns="0" tIns="0" rIns="0" bIns="0" rtlCol="0"/>
            <a:lstStyle/>
            <a:p>
              <a:endParaRPr sz="1588"/>
            </a:p>
          </p:txBody>
        </p:sp>
        <p:sp>
          <p:nvSpPr>
            <p:cNvPr id="147" name="object 122">
              <a:extLst>
                <a:ext uri="{FF2B5EF4-FFF2-40B4-BE49-F238E27FC236}">
                  <a16:creationId xmlns:a16="http://schemas.microsoft.com/office/drawing/2014/main" id="{3E21D10C-4410-9BE3-F8C0-BDEFFAFE5D48}"/>
                </a:ext>
              </a:extLst>
            </p:cNvPr>
            <p:cNvSpPr/>
            <p:nvPr/>
          </p:nvSpPr>
          <p:spPr>
            <a:xfrm>
              <a:off x="2303423" y="5802565"/>
              <a:ext cx="995044" cy="1905"/>
            </a:xfrm>
            <a:custGeom>
              <a:avLst/>
              <a:gdLst/>
              <a:ahLst/>
              <a:cxnLst/>
              <a:rect l="l" t="t" r="r" b="b"/>
              <a:pathLst>
                <a:path w="995045" h="1904">
                  <a:moveTo>
                    <a:pt x="0" y="1549"/>
                  </a:moveTo>
                  <a:lnTo>
                    <a:pt x="994663" y="0"/>
                  </a:lnTo>
                </a:path>
              </a:pathLst>
            </a:custGeom>
            <a:ln w="26784">
              <a:solidFill>
                <a:srgbClr val="FF8200"/>
              </a:solidFill>
            </a:ln>
          </p:spPr>
          <p:txBody>
            <a:bodyPr wrap="square" lIns="0" tIns="0" rIns="0" bIns="0" rtlCol="0"/>
            <a:lstStyle/>
            <a:p>
              <a:endParaRPr sz="1588"/>
            </a:p>
          </p:txBody>
        </p:sp>
        <p:sp>
          <p:nvSpPr>
            <p:cNvPr id="148" name="object 123">
              <a:extLst>
                <a:ext uri="{FF2B5EF4-FFF2-40B4-BE49-F238E27FC236}">
                  <a16:creationId xmlns:a16="http://schemas.microsoft.com/office/drawing/2014/main" id="{436B26F2-B50A-2820-0A1E-6C2936F1B7D8}"/>
                </a:ext>
              </a:extLst>
            </p:cNvPr>
            <p:cNvSpPr/>
            <p:nvPr/>
          </p:nvSpPr>
          <p:spPr>
            <a:xfrm>
              <a:off x="2633385" y="4971345"/>
              <a:ext cx="515620" cy="111760"/>
            </a:xfrm>
            <a:custGeom>
              <a:avLst/>
              <a:gdLst/>
              <a:ahLst/>
              <a:cxnLst/>
              <a:rect l="l" t="t" r="r" b="b"/>
              <a:pathLst>
                <a:path w="515619" h="111760">
                  <a:moveTo>
                    <a:pt x="86829" y="37134"/>
                  </a:moveTo>
                  <a:lnTo>
                    <a:pt x="129387" y="37134"/>
                  </a:lnTo>
                  <a:lnTo>
                    <a:pt x="151498" y="0"/>
                  </a:lnTo>
                  <a:lnTo>
                    <a:pt x="108953" y="0"/>
                  </a:lnTo>
                  <a:lnTo>
                    <a:pt x="86829" y="37134"/>
                  </a:lnTo>
                  <a:close/>
                </a:path>
                <a:path w="515619" h="111760">
                  <a:moveTo>
                    <a:pt x="25615" y="111442"/>
                  </a:moveTo>
                  <a:lnTo>
                    <a:pt x="0" y="111442"/>
                  </a:lnTo>
                  <a:lnTo>
                    <a:pt x="22123" y="74307"/>
                  </a:lnTo>
                  <a:lnTo>
                    <a:pt x="44234" y="37134"/>
                  </a:lnTo>
                  <a:lnTo>
                    <a:pt x="66395" y="0"/>
                  </a:lnTo>
                  <a:lnTo>
                    <a:pt x="108953" y="0"/>
                  </a:lnTo>
                </a:path>
                <a:path w="515619" h="111760">
                  <a:moveTo>
                    <a:pt x="25615" y="111442"/>
                  </a:moveTo>
                  <a:lnTo>
                    <a:pt x="42544" y="111442"/>
                  </a:lnTo>
                  <a:lnTo>
                    <a:pt x="64668" y="74307"/>
                  </a:lnTo>
                  <a:lnTo>
                    <a:pt x="22123" y="74307"/>
                  </a:lnTo>
                </a:path>
                <a:path w="515619" h="111760">
                  <a:moveTo>
                    <a:pt x="194094" y="0"/>
                  </a:moveTo>
                  <a:lnTo>
                    <a:pt x="171970" y="37134"/>
                  </a:lnTo>
                  <a:lnTo>
                    <a:pt x="149809" y="74307"/>
                  </a:lnTo>
                  <a:lnTo>
                    <a:pt x="127698" y="111442"/>
                  </a:lnTo>
                  <a:lnTo>
                    <a:pt x="85102" y="111442"/>
                  </a:lnTo>
                  <a:lnTo>
                    <a:pt x="42544" y="111442"/>
                  </a:lnTo>
                </a:path>
                <a:path w="515619" h="111760">
                  <a:moveTo>
                    <a:pt x="85102" y="111442"/>
                  </a:moveTo>
                  <a:lnTo>
                    <a:pt x="107264" y="74307"/>
                  </a:lnTo>
                  <a:lnTo>
                    <a:pt x="64668" y="74307"/>
                  </a:lnTo>
                  <a:lnTo>
                    <a:pt x="86829" y="37134"/>
                  </a:lnTo>
                  <a:lnTo>
                    <a:pt x="44234" y="37134"/>
                  </a:lnTo>
                </a:path>
                <a:path w="515619" h="111760">
                  <a:moveTo>
                    <a:pt x="171970" y="37134"/>
                  </a:moveTo>
                  <a:lnTo>
                    <a:pt x="129387" y="37134"/>
                  </a:lnTo>
                  <a:lnTo>
                    <a:pt x="107264" y="74307"/>
                  </a:lnTo>
                  <a:lnTo>
                    <a:pt x="149809" y="74307"/>
                  </a:lnTo>
                </a:path>
                <a:path w="515619" h="111760">
                  <a:moveTo>
                    <a:pt x="151498" y="0"/>
                  </a:moveTo>
                  <a:lnTo>
                    <a:pt x="194094" y="0"/>
                  </a:lnTo>
                </a:path>
                <a:path w="515619" h="111760">
                  <a:moveTo>
                    <a:pt x="247383" y="37134"/>
                  </a:moveTo>
                  <a:lnTo>
                    <a:pt x="289928" y="37134"/>
                  </a:lnTo>
                  <a:lnTo>
                    <a:pt x="312051" y="0"/>
                  </a:lnTo>
                  <a:lnTo>
                    <a:pt x="269506" y="0"/>
                  </a:lnTo>
                  <a:lnTo>
                    <a:pt x="247383" y="37134"/>
                  </a:lnTo>
                  <a:close/>
                </a:path>
                <a:path w="515619" h="111760">
                  <a:moveTo>
                    <a:pt x="186169" y="111442"/>
                  </a:moveTo>
                  <a:lnTo>
                    <a:pt x="160553" y="111442"/>
                  </a:lnTo>
                  <a:lnTo>
                    <a:pt x="182676" y="74307"/>
                  </a:lnTo>
                  <a:lnTo>
                    <a:pt x="204787" y="37134"/>
                  </a:lnTo>
                  <a:lnTo>
                    <a:pt x="226948" y="0"/>
                  </a:lnTo>
                  <a:lnTo>
                    <a:pt x="269506" y="0"/>
                  </a:lnTo>
                </a:path>
                <a:path w="515619" h="111760">
                  <a:moveTo>
                    <a:pt x="186169" y="111442"/>
                  </a:moveTo>
                  <a:lnTo>
                    <a:pt x="203098" y="111442"/>
                  </a:lnTo>
                  <a:lnTo>
                    <a:pt x="225221" y="74307"/>
                  </a:lnTo>
                  <a:lnTo>
                    <a:pt x="182676" y="74307"/>
                  </a:lnTo>
                </a:path>
                <a:path w="515619" h="111760">
                  <a:moveTo>
                    <a:pt x="354647" y="0"/>
                  </a:moveTo>
                  <a:lnTo>
                    <a:pt x="332524" y="37134"/>
                  </a:lnTo>
                  <a:lnTo>
                    <a:pt x="310362" y="74307"/>
                  </a:lnTo>
                  <a:lnTo>
                    <a:pt x="288239" y="111442"/>
                  </a:lnTo>
                  <a:lnTo>
                    <a:pt x="245656" y="111442"/>
                  </a:lnTo>
                  <a:lnTo>
                    <a:pt x="203098" y="111442"/>
                  </a:lnTo>
                </a:path>
                <a:path w="515619" h="111760">
                  <a:moveTo>
                    <a:pt x="245656" y="111442"/>
                  </a:moveTo>
                  <a:lnTo>
                    <a:pt x="267817" y="74307"/>
                  </a:lnTo>
                  <a:lnTo>
                    <a:pt x="225221" y="74307"/>
                  </a:lnTo>
                  <a:lnTo>
                    <a:pt x="247383" y="37134"/>
                  </a:lnTo>
                  <a:lnTo>
                    <a:pt x="204787" y="37134"/>
                  </a:lnTo>
                </a:path>
                <a:path w="515619" h="111760">
                  <a:moveTo>
                    <a:pt x="332524" y="37134"/>
                  </a:moveTo>
                  <a:lnTo>
                    <a:pt x="289928" y="37134"/>
                  </a:lnTo>
                  <a:lnTo>
                    <a:pt x="267817" y="74307"/>
                  </a:lnTo>
                  <a:lnTo>
                    <a:pt x="310362" y="74307"/>
                  </a:lnTo>
                </a:path>
                <a:path w="515619" h="111760">
                  <a:moveTo>
                    <a:pt x="312051" y="0"/>
                  </a:moveTo>
                  <a:lnTo>
                    <a:pt x="354647" y="0"/>
                  </a:lnTo>
                </a:path>
                <a:path w="515619" h="111760">
                  <a:moveTo>
                    <a:pt x="407936" y="37134"/>
                  </a:moveTo>
                  <a:lnTo>
                    <a:pt x="450481" y="37134"/>
                  </a:lnTo>
                  <a:lnTo>
                    <a:pt x="472605" y="0"/>
                  </a:lnTo>
                  <a:lnTo>
                    <a:pt x="430060" y="0"/>
                  </a:lnTo>
                  <a:lnTo>
                    <a:pt x="407936" y="37134"/>
                  </a:lnTo>
                  <a:close/>
                </a:path>
                <a:path w="515619" h="111760">
                  <a:moveTo>
                    <a:pt x="346722" y="111442"/>
                  </a:moveTo>
                  <a:lnTo>
                    <a:pt x="321106" y="111442"/>
                  </a:lnTo>
                  <a:lnTo>
                    <a:pt x="343217" y="74307"/>
                  </a:lnTo>
                  <a:lnTo>
                    <a:pt x="365340" y="37134"/>
                  </a:lnTo>
                  <a:lnTo>
                    <a:pt x="387502" y="0"/>
                  </a:lnTo>
                  <a:lnTo>
                    <a:pt x="430060" y="0"/>
                  </a:lnTo>
                </a:path>
                <a:path w="515619" h="111760">
                  <a:moveTo>
                    <a:pt x="346722" y="111442"/>
                  </a:moveTo>
                  <a:lnTo>
                    <a:pt x="363651" y="111442"/>
                  </a:lnTo>
                  <a:lnTo>
                    <a:pt x="385775" y="74307"/>
                  </a:lnTo>
                  <a:lnTo>
                    <a:pt x="343217" y="74307"/>
                  </a:lnTo>
                </a:path>
                <a:path w="515619" h="111760">
                  <a:moveTo>
                    <a:pt x="515200" y="0"/>
                  </a:moveTo>
                  <a:lnTo>
                    <a:pt x="493077" y="37134"/>
                  </a:lnTo>
                  <a:lnTo>
                    <a:pt x="470915" y="74307"/>
                  </a:lnTo>
                  <a:lnTo>
                    <a:pt x="448792" y="111442"/>
                  </a:lnTo>
                  <a:lnTo>
                    <a:pt x="406209" y="111442"/>
                  </a:lnTo>
                  <a:lnTo>
                    <a:pt x="363651" y="111442"/>
                  </a:lnTo>
                </a:path>
                <a:path w="515619" h="111760">
                  <a:moveTo>
                    <a:pt x="406209" y="111442"/>
                  </a:moveTo>
                  <a:lnTo>
                    <a:pt x="428370" y="74307"/>
                  </a:lnTo>
                  <a:lnTo>
                    <a:pt x="385775" y="74307"/>
                  </a:lnTo>
                  <a:lnTo>
                    <a:pt x="407936" y="37134"/>
                  </a:lnTo>
                  <a:lnTo>
                    <a:pt x="365340" y="37134"/>
                  </a:lnTo>
                </a:path>
                <a:path w="515619" h="111760">
                  <a:moveTo>
                    <a:pt x="493077" y="37134"/>
                  </a:moveTo>
                  <a:lnTo>
                    <a:pt x="450481" y="37134"/>
                  </a:lnTo>
                  <a:lnTo>
                    <a:pt x="428370" y="74307"/>
                  </a:lnTo>
                  <a:lnTo>
                    <a:pt x="470915" y="74307"/>
                  </a:lnTo>
                </a:path>
                <a:path w="515619" h="111760">
                  <a:moveTo>
                    <a:pt x="472605" y="0"/>
                  </a:moveTo>
                  <a:lnTo>
                    <a:pt x="515200" y="0"/>
                  </a:lnTo>
                </a:path>
              </a:pathLst>
            </a:custGeom>
            <a:ln w="6705">
              <a:solidFill>
                <a:srgbClr val="FF8200"/>
              </a:solidFill>
            </a:ln>
          </p:spPr>
          <p:txBody>
            <a:bodyPr wrap="square" lIns="0" tIns="0" rIns="0" bIns="0" rtlCol="0"/>
            <a:lstStyle/>
            <a:p>
              <a:endParaRPr sz="1588"/>
            </a:p>
          </p:txBody>
        </p:sp>
        <p:sp>
          <p:nvSpPr>
            <p:cNvPr id="149" name="object 124">
              <a:extLst>
                <a:ext uri="{FF2B5EF4-FFF2-40B4-BE49-F238E27FC236}">
                  <a16:creationId xmlns:a16="http://schemas.microsoft.com/office/drawing/2014/main" id="{5906ADC1-DE72-13AD-DD28-9FF4D21FDB78}"/>
                </a:ext>
              </a:extLst>
            </p:cNvPr>
            <p:cNvSpPr/>
            <p:nvPr/>
          </p:nvSpPr>
          <p:spPr>
            <a:xfrm>
              <a:off x="3115045" y="4971346"/>
              <a:ext cx="183515" cy="114935"/>
            </a:xfrm>
            <a:custGeom>
              <a:avLst/>
              <a:gdLst/>
              <a:ahLst/>
              <a:cxnLst/>
              <a:rect l="l" t="t" r="r" b="b"/>
              <a:pathLst>
                <a:path w="183514" h="114935">
                  <a:moveTo>
                    <a:pt x="82080" y="38112"/>
                  </a:moveTo>
                  <a:lnTo>
                    <a:pt x="122300" y="38112"/>
                  </a:lnTo>
                  <a:lnTo>
                    <a:pt x="143217" y="0"/>
                  </a:lnTo>
                  <a:lnTo>
                    <a:pt x="102996" y="0"/>
                  </a:lnTo>
                  <a:lnTo>
                    <a:pt x="82080" y="38112"/>
                  </a:lnTo>
                  <a:close/>
                </a:path>
                <a:path w="183514" h="114935">
                  <a:moveTo>
                    <a:pt x="24206" y="114376"/>
                  </a:moveTo>
                  <a:lnTo>
                    <a:pt x="0" y="114376"/>
                  </a:lnTo>
                  <a:lnTo>
                    <a:pt x="20904" y="76263"/>
                  </a:lnTo>
                  <a:lnTo>
                    <a:pt x="41821" y="38112"/>
                  </a:lnTo>
                  <a:lnTo>
                    <a:pt x="62763" y="0"/>
                  </a:lnTo>
                  <a:lnTo>
                    <a:pt x="102996" y="0"/>
                  </a:lnTo>
                </a:path>
                <a:path w="183514" h="114935">
                  <a:moveTo>
                    <a:pt x="24206" y="114376"/>
                  </a:moveTo>
                  <a:lnTo>
                    <a:pt x="40220" y="114376"/>
                  </a:lnTo>
                  <a:lnTo>
                    <a:pt x="61137" y="76263"/>
                  </a:lnTo>
                  <a:lnTo>
                    <a:pt x="20904" y="76263"/>
                  </a:lnTo>
                </a:path>
                <a:path w="183514" h="114935">
                  <a:moveTo>
                    <a:pt x="183476" y="0"/>
                  </a:moveTo>
                  <a:lnTo>
                    <a:pt x="162572" y="38112"/>
                  </a:lnTo>
                  <a:lnTo>
                    <a:pt x="141617" y="76263"/>
                  </a:lnTo>
                  <a:lnTo>
                    <a:pt x="120713" y="114376"/>
                  </a:lnTo>
                  <a:lnTo>
                    <a:pt x="80441" y="114376"/>
                  </a:lnTo>
                  <a:lnTo>
                    <a:pt x="40220" y="114376"/>
                  </a:lnTo>
                </a:path>
                <a:path w="183514" h="114935">
                  <a:moveTo>
                    <a:pt x="80441" y="114376"/>
                  </a:moveTo>
                  <a:lnTo>
                    <a:pt x="101396" y="76263"/>
                  </a:lnTo>
                  <a:lnTo>
                    <a:pt x="61137" y="76263"/>
                  </a:lnTo>
                  <a:lnTo>
                    <a:pt x="82080" y="38112"/>
                  </a:lnTo>
                  <a:lnTo>
                    <a:pt x="41821" y="38112"/>
                  </a:lnTo>
                </a:path>
                <a:path w="183514" h="114935">
                  <a:moveTo>
                    <a:pt x="162572" y="38112"/>
                  </a:moveTo>
                  <a:lnTo>
                    <a:pt x="122300" y="38112"/>
                  </a:lnTo>
                  <a:lnTo>
                    <a:pt x="101396" y="76263"/>
                  </a:lnTo>
                  <a:lnTo>
                    <a:pt x="141617" y="76263"/>
                  </a:lnTo>
                </a:path>
                <a:path w="183514" h="114935">
                  <a:moveTo>
                    <a:pt x="143217" y="0"/>
                  </a:moveTo>
                  <a:lnTo>
                    <a:pt x="183476" y="0"/>
                  </a:lnTo>
                </a:path>
              </a:pathLst>
            </a:custGeom>
            <a:ln w="6604">
              <a:solidFill>
                <a:srgbClr val="FF8200"/>
              </a:solidFill>
            </a:ln>
          </p:spPr>
          <p:txBody>
            <a:bodyPr wrap="square" lIns="0" tIns="0" rIns="0" bIns="0" rtlCol="0"/>
            <a:lstStyle/>
            <a:p>
              <a:endParaRPr sz="1588"/>
            </a:p>
          </p:txBody>
        </p:sp>
        <p:sp>
          <p:nvSpPr>
            <p:cNvPr id="150" name="object 125">
              <a:extLst>
                <a:ext uri="{FF2B5EF4-FFF2-40B4-BE49-F238E27FC236}">
                  <a16:creationId xmlns:a16="http://schemas.microsoft.com/office/drawing/2014/main" id="{5436540A-EFDC-8CCD-3AC5-40E34E23D461}"/>
                </a:ext>
              </a:extLst>
            </p:cNvPr>
            <p:cNvSpPr/>
            <p:nvPr/>
          </p:nvSpPr>
          <p:spPr>
            <a:xfrm>
              <a:off x="2312282" y="4971345"/>
              <a:ext cx="354965" cy="111760"/>
            </a:xfrm>
            <a:custGeom>
              <a:avLst/>
              <a:gdLst/>
              <a:ahLst/>
              <a:cxnLst/>
              <a:rect l="l" t="t" r="r" b="b"/>
              <a:pathLst>
                <a:path w="354964" h="111760">
                  <a:moveTo>
                    <a:pt x="86829" y="37134"/>
                  </a:moveTo>
                  <a:lnTo>
                    <a:pt x="129387" y="37134"/>
                  </a:lnTo>
                  <a:lnTo>
                    <a:pt x="151498" y="0"/>
                  </a:lnTo>
                  <a:lnTo>
                    <a:pt x="108953" y="0"/>
                  </a:lnTo>
                  <a:lnTo>
                    <a:pt x="86829" y="37134"/>
                  </a:lnTo>
                  <a:close/>
                </a:path>
                <a:path w="354964" h="111760">
                  <a:moveTo>
                    <a:pt x="25615" y="111442"/>
                  </a:moveTo>
                  <a:lnTo>
                    <a:pt x="0" y="111442"/>
                  </a:lnTo>
                  <a:lnTo>
                    <a:pt x="22123" y="74307"/>
                  </a:lnTo>
                  <a:lnTo>
                    <a:pt x="44234" y="37134"/>
                  </a:lnTo>
                  <a:lnTo>
                    <a:pt x="66395" y="0"/>
                  </a:lnTo>
                  <a:lnTo>
                    <a:pt x="108953" y="0"/>
                  </a:lnTo>
                </a:path>
                <a:path w="354964" h="111760">
                  <a:moveTo>
                    <a:pt x="25615" y="111442"/>
                  </a:moveTo>
                  <a:lnTo>
                    <a:pt x="42544" y="111442"/>
                  </a:lnTo>
                  <a:lnTo>
                    <a:pt x="64668" y="74307"/>
                  </a:lnTo>
                  <a:lnTo>
                    <a:pt x="22123" y="74307"/>
                  </a:lnTo>
                </a:path>
                <a:path w="354964" h="111760">
                  <a:moveTo>
                    <a:pt x="194094" y="0"/>
                  </a:moveTo>
                  <a:lnTo>
                    <a:pt x="171970" y="37134"/>
                  </a:lnTo>
                  <a:lnTo>
                    <a:pt x="149809" y="74307"/>
                  </a:lnTo>
                  <a:lnTo>
                    <a:pt x="127685" y="111442"/>
                  </a:lnTo>
                  <a:lnTo>
                    <a:pt x="85102" y="111442"/>
                  </a:lnTo>
                  <a:lnTo>
                    <a:pt x="42544" y="111442"/>
                  </a:lnTo>
                </a:path>
                <a:path w="354964" h="111760">
                  <a:moveTo>
                    <a:pt x="85102" y="111442"/>
                  </a:moveTo>
                  <a:lnTo>
                    <a:pt x="107264" y="74307"/>
                  </a:lnTo>
                  <a:lnTo>
                    <a:pt x="64668" y="74307"/>
                  </a:lnTo>
                  <a:lnTo>
                    <a:pt x="86829" y="37134"/>
                  </a:lnTo>
                  <a:lnTo>
                    <a:pt x="44234" y="37134"/>
                  </a:lnTo>
                </a:path>
                <a:path w="354964" h="111760">
                  <a:moveTo>
                    <a:pt x="171970" y="37134"/>
                  </a:moveTo>
                  <a:lnTo>
                    <a:pt x="129387" y="37134"/>
                  </a:lnTo>
                  <a:lnTo>
                    <a:pt x="107264" y="74307"/>
                  </a:lnTo>
                  <a:lnTo>
                    <a:pt x="149809" y="74307"/>
                  </a:lnTo>
                </a:path>
                <a:path w="354964" h="111760">
                  <a:moveTo>
                    <a:pt x="151498" y="0"/>
                  </a:moveTo>
                  <a:lnTo>
                    <a:pt x="194094" y="0"/>
                  </a:lnTo>
                </a:path>
                <a:path w="354964" h="111760">
                  <a:moveTo>
                    <a:pt x="247383" y="37134"/>
                  </a:moveTo>
                  <a:lnTo>
                    <a:pt x="289928" y="37134"/>
                  </a:lnTo>
                  <a:lnTo>
                    <a:pt x="312051" y="0"/>
                  </a:lnTo>
                  <a:lnTo>
                    <a:pt x="269506" y="0"/>
                  </a:lnTo>
                  <a:lnTo>
                    <a:pt x="247383" y="37134"/>
                  </a:lnTo>
                  <a:close/>
                </a:path>
                <a:path w="354964" h="111760">
                  <a:moveTo>
                    <a:pt x="186169" y="111442"/>
                  </a:moveTo>
                  <a:lnTo>
                    <a:pt x="160553" y="111442"/>
                  </a:lnTo>
                  <a:lnTo>
                    <a:pt x="182676" y="74307"/>
                  </a:lnTo>
                  <a:lnTo>
                    <a:pt x="204787" y="37134"/>
                  </a:lnTo>
                  <a:lnTo>
                    <a:pt x="226948" y="0"/>
                  </a:lnTo>
                  <a:lnTo>
                    <a:pt x="269506" y="0"/>
                  </a:lnTo>
                </a:path>
                <a:path w="354964" h="111760">
                  <a:moveTo>
                    <a:pt x="186169" y="111442"/>
                  </a:moveTo>
                  <a:lnTo>
                    <a:pt x="203098" y="111442"/>
                  </a:lnTo>
                  <a:lnTo>
                    <a:pt x="225221" y="74307"/>
                  </a:lnTo>
                  <a:lnTo>
                    <a:pt x="182676" y="74307"/>
                  </a:lnTo>
                </a:path>
                <a:path w="354964" h="111760">
                  <a:moveTo>
                    <a:pt x="354647" y="0"/>
                  </a:moveTo>
                  <a:lnTo>
                    <a:pt x="332524" y="37134"/>
                  </a:lnTo>
                  <a:lnTo>
                    <a:pt x="310362" y="74307"/>
                  </a:lnTo>
                  <a:lnTo>
                    <a:pt x="288239" y="111442"/>
                  </a:lnTo>
                  <a:lnTo>
                    <a:pt x="245656" y="111442"/>
                  </a:lnTo>
                  <a:lnTo>
                    <a:pt x="203098" y="111442"/>
                  </a:lnTo>
                </a:path>
                <a:path w="354964" h="111760">
                  <a:moveTo>
                    <a:pt x="245656" y="111442"/>
                  </a:moveTo>
                  <a:lnTo>
                    <a:pt x="267817" y="74307"/>
                  </a:lnTo>
                  <a:lnTo>
                    <a:pt x="225221" y="74307"/>
                  </a:lnTo>
                  <a:lnTo>
                    <a:pt x="247383" y="37134"/>
                  </a:lnTo>
                  <a:lnTo>
                    <a:pt x="204787" y="37134"/>
                  </a:lnTo>
                </a:path>
                <a:path w="354964" h="111760">
                  <a:moveTo>
                    <a:pt x="332524" y="37134"/>
                  </a:moveTo>
                  <a:lnTo>
                    <a:pt x="289928" y="37134"/>
                  </a:lnTo>
                  <a:lnTo>
                    <a:pt x="267817" y="74307"/>
                  </a:lnTo>
                  <a:lnTo>
                    <a:pt x="310362" y="74307"/>
                  </a:lnTo>
                </a:path>
                <a:path w="354964" h="111760">
                  <a:moveTo>
                    <a:pt x="312051" y="0"/>
                  </a:moveTo>
                  <a:lnTo>
                    <a:pt x="354647" y="0"/>
                  </a:lnTo>
                </a:path>
              </a:pathLst>
            </a:custGeom>
            <a:ln w="6705">
              <a:solidFill>
                <a:srgbClr val="FF8200"/>
              </a:solidFill>
            </a:ln>
          </p:spPr>
          <p:txBody>
            <a:bodyPr wrap="square" lIns="0" tIns="0" rIns="0" bIns="0" rtlCol="0"/>
            <a:lstStyle/>
            <a:p>
              <a:endParaRPr sz="1588"/>
            </a:p>
          </p:txBody>
        </p:sp>
      </p:grpSp>
      <p:sp>
        <p:nvSpPr>
          <p:cNvPr id="151" name="object 98">
            <a:extLst>
              <a:ext uri="{FF2B5EF4-FFF2-40B4-BE49-F238E27FC236}">
                <a16:creationId xmlns:a16="http://schemas.microsoft.com/office/drawing/2014/main" id="{F6CF68FC-5E5E-C891-930F-E3A21E1A6C0D}"/>
              </a:ext>
            </a:extLst>
          </p:cNvPr>
          <p:cNvSpPr txBox="1"/>
          <p:nvPr/>
        </p:nvSpPr>
        <p:spPr>
          <a:xfrm>
            <a:off x="1537109" y="4097749"/>
            <a:ext cx="875648" cy="147058"/>
          </a:xfrm>
          <a:prstGeom prst="rect">
            <a:avLst/>
          </a:prstGeom>
        </p:spPr>
        <p:txBody>
          <a:bodyPr vert="horz" wrap="square" lIns="0" tIns="11206" rIns="0" bIns="0" rtlCol="0">
            <a:spAutoFit/>
          </a:bodyPr>
          <a:lstStyle/>
          <a:p>
            <a:pPr marL="11206">
              <a:spcBef>
                <a:spcPts val="88"/>
              </a:spcBef>
            </a:pPr>
            <a:r>
              <a:rPr sz="882" spc="-22" dirty="0">
                <a:solidFill>
                  <a:srgbClr val="5B676F"/>
                </a:solidFill>
                <a:latin typeface="Trebuchet MS"/>
                <a:cs typeface="Trebuchet MS"/>
              </a:rPr>
              <a:t>Utility-</a:t>
            </a:r>
            <a:r>
              <a:rPr sz="882" spc="-9" dirty="0">
                <a:solidFill>
                  <a:srgbClr val="5B676F"/>
                </a:solidFill>
                <a:latin typeface="Trebuchet MS"/>
                <a:cs typeface="Trebuchet MS"/>
              </a:rPr>
              <a:t>scale</a:t>
            </a:r>
            <a:r>
              <a:rPr sz="882" spc="26" dirty="0">
                <a:solidFill>
                  <a:srgbClr val="5B676F"/>
                </a:solidFill>
                <a:latin typeface="Trebuchet MS"/>
                <a:cs typeface="Trebuchet MS"/>
              </a:rPr>
              <a:t> </a:t>
            </a:r>
            <a:r>
              <a:rPr sz="882" spc="-18" dirty="0">
                <a:solidFill>
                  <a:srgbClr val="5B676F"/>
                </a:solidFill>
                <a:latin typeface="Trebuchet MS"/>
                <a:cs typeface="Trebuchet MS"/>
              </a:rPr>
              <a:t>solar</a:t>
            </a:r>
            <a:endParaRPr sz="882" dirty="0">
              <a:latin typeface="Trebuchet MS"/>
              <a:cs typeface="Trebuchet MS"/>
            </a:endParaRPr>
          </a:p>
        </p:txBody>
      </p:sp>
      <p:sp>
        <p:nvSpPr>
          <p:cNvPr id="152" name="object 110">
            <a:extLst>
              <a:ext uri="{FF2B5EF4-FFF2-40B4-BE49-F238E27FC236}">
                <a16:creationId xmlns:a16="http://schemas.microsoft.com/office/drawing/2014/main" id="{528F437F-63C4-22D0-1841-DDE8DD6DE775}"/>
              </a:ext>
            </a:extLst>
          </p:cNvPr>
          <p:cNvSpPr txBox="1"/>
          <p:nvPr/>
        </p:nvSpPr>
        <p:spPr>
          <a:xfrm>
            <a:off x="1542266" y="5129106"/>
            <a:ext cx="892000" cy="147058"/>
          </a:xfrm>
          <a:prstGeom prst="rect">
            <a:avLst/>
          </a:prstGeom>
        </p:spPr>
        <p:txBody>
          <a:bodyPr vert="horz" wrap="square" lIns="0" tIns="11206" rIns="0" bIns="0" rtlCol="0">
            <a:spAutoFit/>
          </a:bodyPr>
          <a:lstStyle/>
          <a:p>
            <a:pPr marL="11206">
              <a:spcBef>
                <a:spcPts val="88"/>
              </a:spcBef>
            </a:pPr>
            <a:r>
              <a:rPr sz="882" spc="-18" dirty="0">
                <a:solidFill>
                  <a:srgbClr val="5B676F"/>
                </a:solidFill>
                <a:latin typeface="Trebuchet MS"/>
                <a:cs typeface="Trebuchet MS"/>
              </a:rPr>
              <a:t>Commercial</a:t>
            </a:r>
            <a:r>
              <a:rPr sz="882" spc="-13" dirty="0">
                <a:solidFill>
                  <a:srgbClr val="5B676F"/>
                </a:solidFill>
                <a:latin typeface="Trebuchet MS"/>
                <a:cs typeface="Trebuchet MS"/>
              </a:rPr>
              <a:t> </a:t>
            </a:r>
            <a:r>
              <a:rPr sz="882" spc="-9" dirty="0">
                <a:solidFill>
                  <a:srgbClr val="5B676F"/>
                </a:solidFill>
                <a:latin typeface="Trebuchet MS"/>
                <a:cs typeface="Trebuchet MS"/>
              </a:rPr>
              <a:t>solar</a:t>
            </a:r>
            <a:endParaRPr sz="882" dirty="0">
              <a:latin typeface="Trebuchet MS"/>
              <a:cs typeface="Trebuchet MS"/>
            </a:endParaRPr>
          </a:p>
        </p:txBody>
      </p:sp>
      <p:grpSp>
        <p:nvGrpSpPr>
          <p:cNvPr id="153" name="object 99">
            <a:extLst>
              <a:ext uri="{FF2B5EF4-FFF2-40B4-BE49-F238E27FC236}">
                <a16:creationId xmlns:a16="http://schemas.microsoft.com/office/drawing/2014/main" id="{B2A6D036-2F1B-0D96-97B6-8C54297ADFF7}"/>
              </a:ext>
            </a:extLst>
          </p:cNvPr>
          <p:cNvGrpSpPr/>
          <p:nvPr/>
        </p:nvGrpSpPr>
        <p:grpSpPr>
          <a:xfrm>
            <a:off x="1659782" y="5299074"/>
            <a:ext cx="605592" cy="563653"/>
            <a:chOff x="2343689" y="6188951"/>
            <a:chExt cx="918210" cy="750570"/>
          </a:xfrm>
        </p:grpSpPr>
        <p:sp>
          <p:nvSpPr>
            <p:cNvPr id="154" name="object 100">
              <a:extLst>
                <a:ext uri="{FF2B5EF4-FFF2-40B4-BE49-F238E27FC236}">
                  <a16:creationId xmlns:a16="http://schemas.microsoft.com/office/drawing/2014/main" id="{E942AD23-C159-0170-3130-662E3A85B61B}"/>
                </a:ext>
              </a:extLst>
            </p:cNvPr>
            <p:cNvSpPr/>
            <p:nvPr/>
          </p:nvSpPr>
          <p:spPr>
            <a:xfrm>
              <a:off x="2858110" y="6877860"/>
              <a:ext cx="85725" cy="20955"/>
            </a:xfrm>
            <a:custGeom>
              <a:avLst/>
              <a:gdLst/>
              <a:ahLst/>
              <a:cxnLst/>
              <a:rect l="l" t="t" r="r" b="b"/>
              <a:pathLst>
                <a:path w="85725" h="20954">
                  <a:moveTo>
                    <a:pt x="80784" y="0"/>
                  </a:moveTo>
                  <a:lnTo>
                    <a:pt x="4622" y="0"/>
                  </a:lnTo>
                  <a:lnTo>
                    <a:pt x="0" y="4610"/>
                  </a:lnTo>
                  <a:lnTo>
                    <a:pt x="0" y="16014"/>
                  </a:lnTo>
                  <a:lnTo>
                    <a:pt x="4622" y="20637"/>
                  </a:lnTo>
                  <a:lnTo>
                    <a:pt x="75082" y="20637"/>
                  </a:lnTo>
                  <a:lnTo>
                    <a:pt x="80784" y="20637"/>
                  </a:lnTo>
                  <a:lnTo>
                    <a:pt x="85407" y="16014"/>
                  </a:lnTo>
                  <a:lnTo>
                    <a:pt x="85407" y="4610"/>
                  </a:lnTo>
                  <a:lnTo>
                    <a:pt x="80784" y="0"/>
                  </a:lnTo>
                  <a:close/>
                </a:path>
              </a:pathLst>
            </a:custGeom>
            <a:solidFill>
              <a:srgbClr val="003864"/>
            </a:solidFill>
          </p:spPr>
          <p:txBody>
            <a:bodyPr wrap="square" lIns="0" tIns="0" rIns="0" bIns="0" rtlCol="0"/>
            <a:lstStyle/>
            <a:p>
              <a:endParaRPr sz="1588"/>
            </a:p>
          </p:txBody>
        </p:sp>
        <p:pic>
          <p:nvPicPr>
            <p:cNvPr id="155" name="object 101">
              <a:extLst>
                <a:ext uri="{FF2B5EF4-FFF2-40B4-BE49-F238E27FC236}">
                  <a16:creationId xmlns:a16="http://schemas.microsoft.com/office/drawing/2014/main" id="{E617D2C2-B2A4-1697-3C81-FA7731F89D71}"/>
                </a:ext>
              </a:extLst>
            </p:cNvPr>
            <p:cNvPicPr/>
            <p:nvPr/>
          </p:nvPicPr>
          <p:blipFill>
            <a:blip r:embed="rId4" cstate="print"/>
            <a:stretch>
              <a:fillRect/>
            </a:stretch>
          </p:blipFill>
          <p:spPr>
            <a:xfrm>
              <a:off x="2856864" y="6489631"/>
              <a:ext cx="84937" cy="95008"/>
            </a:xfrm>
            <a:prstGeom prst="rect">
              <a:avLst/>
            </a:prstGeom>
          </p:spPr>
        </p:pic>
        <p:sp>
          <p:nvSpPr>
            <p:cNvPr id="156" name="object 102">
              <a:extLst>
                <a:ext uri="{FF2B5EF4-FFF2-40B4-BE49-F238E27FC236}">
                  <a16:creationId xmlns:a16="http://schemas.microsoft.com/office/drawing/2014/main" id="{81F9C121-66F5-EB3F-A8AD-66429A74F28E}"/>
                </a:ext>
              </a:extLst>
            </p:cNvPr>
            <p:cNvSpPr/>
            <p:nvPr/>
          </p:nvSpPr>
          <p:spPr>
            <a:xfrm>
              <a:off x="2569438" y="6489598"/>
              <a:ext cx="374650" cy="408940"/>
            </a:xfrm>
            <a:custGeom>
              <a:avLst/>
              <a:gdLst/>
              <a:ahLst/>
              <a:cxnLst/>
              <a:rect l="l" t="t" r="r" b="b"/>
              <a:pathLst>
                <a:path w="374650" h="408940">
                  <a:moveTo>
                    <a:pt x="310591" y="13677"/>
                  </a:moveTo>
                  <a:lnTo>
                    <a:pt x="306933" y="2882"/>
                  </a:lnTo>
                  <a:lnTo>
                    <a:pt x="301066" y="0"/>
                  </a:lnTo>
                  <a:lnTo>
                    <a:pt x="259308" y="14173"/>
                  </a:lnTo>
                  <a:lnTo>
                    <a:pt x="256413" y="20027"/>
                  </a:lnTo>
                  <a:lnTo>
                    <a:pt x="259702" y="29730"/>
                  </a:lnTo>
                  <a:lnTo>
                    <a:pt x="263715" y="32435"/>
                  </a:lnTo>
                  <a:lnTo>
                    <a:pt x="268020" y="32435"/>
                  </a:lnTo>
                  <a:lnTo>
                    <a:pt x="269125" y="32435"/>
                  </a:lnTo>
                  <a:lnTo>
                    <a:pt x="270243" y="32258"/>
                  </a:lnTo>
                  <a:lnTo>
                    <a:pt x="307708" y="19545"/>
                  </a:lnTo>
                  <a:lnTo>
                    <a:pt x="310591" y="13677"/>
                  </a:lnTo>
                  <a:close/>
                </a:path>
                <a:path w="374650" h="408940">
                  <a:moveTo>
                    <a:pt x="374078" y="392874"/>
                  </a:moveTo>
                  <a:lnTo>
                    <a:pt x="369455" y="388264"/>
                  </a:lnTo>
                  <a:lnTo>
                    <a:pt x="304685" y="388264"/>
                  </a:lnTo>
                  <a:lnTo>
                    <a:pt x="83553" y="388264"/>
                  </a:lnTo>
                  <a:lnTo>
                    <a:pt x="83553" y="163144"/>
                  </a:lnTo>
                  <a:lnTo>
                    <a:pt x="295681" y="91135"/>
                  </a:lnTo>
                  <a:lnTo>
                    <a:pt x="355841" y="161467"/>
                  </a:lnTo>
                  <a:lnTo>
                    <a:pt x="362356" y="161975"/>
                  </a:lnTo>
                  <a:lnTo>
                    <a:pt x="371017" y="154559"/>
                  </a:lnTo>
                  <a:lnTo>
                    <a:pt x="371525" y="148043"/>
                  </a:lnTo>
                  <a:lnTo>
                    <a:pt x="304076" y="69202"/>
                  </a:lnTo>
                  <a:lnTo>
                    <a:pt x="299656" y="67995"/>
                  </a:lnTo>
                  <a:lnTo>
                    <a:pt x="83553" y="141351"/>
                  </a:lnTo>
                  <a:lnTo>
                    <a:pt x="83553" y="95618"/>
                  </a:lnTo>
                  <a:lnTo>
                    <a:pt x="172034" y="65582"/>
                  </a:lnTo>
                  <a:lnTo>
                    <a:pt x="174929" y="59715"/>
                  </a:lnTo>
                  <a:lnTo>
                    <a:pt x="171259" y="48920"/>
                  </a:lnTo>
                  <a:lnTo>
                    <a:pt x="165404" y="46037"/>
                  </a:lnTo>
                  <a:lnTo>
                    <a:pt x="65722" y="79870"/>
                  </a:lnTo>
                  <a:lnTo>
                    <a:pt x="62915" y="83794"/>
                  </a:lnTo>
                  <a:lnTo>
                    <a:pt x="62915" y="151041"/>
                  </a:lnTo>
                  <a:lnTo>
                    <a:pt x="61620" y="153657"/>
                  </a:lnTo>
                  <a:lnTo>
                    <a:pt x="62915" y="157480"/>
                  </a:lnTo>
                  <a:lnTo>
                    <a:pt x="62915" y="388264"/>
                  </a:lnTo>
                  <a:lnTo>
                    <a:pt x="4622" y="388264"/>
                  </a:lnTo>
                  <a:lnTo>
                    <a:pt x="0" y="392874"/>
                  </a:lnTo>
                  <a:lnTo>
                    <a:pt x="0" y="404279"/>
                  </a:lnTo>
                  <a:lnTo>
                    <a:pt x="4622" y="408901"/>
                  </a:lnTo>
                  <a:lnTo>
                    <a:pt x="67525" y="408901"/>
                  </a:lnTo>
                  <a:lnTo>
                    <a:pt x="67538" y="408901"/>
                  </a:lnTo>
                  <a:lnTo>
                    <a:pt x="369455" y="408901"/>
                  </a:lnTo>
                  <a:lnTo>
                    <a:pt x="374078" y="404279"/>
                  </a:lnTo>
                  <a:lnTo>
                    <a:pt x="374078" y="392874"/>
                  </a:lnTo>
                  <a:close/>
                </a:path>
              </a:pathLst>
            </a:custGeom>
            <a:solidFill>
              <a:srgbClr val="003864"/>
            </a:solidFill>
          </p:spPr>
          <p:txBody>
            <a:bodyPr wrap="square" lIns="0" tIns="0" rIns="0" bIns="0" rtlCol="0"/>
            <a:lstStyle/>
            <a:p>
              <a:endParaRPr sz="1588"/>
            </a:p>
          </p:txBody>
        </p:sp>
        <p:pic>
          <p:nvPicPr>
            <p:cNvPr id="157" name="object 103">
              <a:extLst>
                <a:ext uri="{FF2B5EF4-FFF2-40B4-BE49-F238E27FC236}">
                  <a16:creationId xmlns:a16="http://schemas.microsoft.com/office/drawing/2014/main" id="{2B6A8ADC-8265-DFE0-8A07-18047B144B55}"/>
                </a:ext>
              </a:extLst>
            </p:cNvPr>
            <p:cNvPicPr/>
            <p:nvPr/>
          </p:nvPicPr>
          <p:blipFill>
            <a:blip r:embed="rId12" cstate="print"/>
            <a:stretch>
              <a:fillRect/>
            </a:stretch>
          </p:blipFill>
          <p:spPr>
            <a:xfrm>
              <a:off x="2568199" y="6489619"/>
              <a:ext cx="87896" cy="98513"/>
            </a:xfrm>
            <a:prstGeom prst="rect">
              <a:avLst/>
            </a:prstGeom>
          </p:spPr>
        </p:pic>
        <p:sp>
          <p:nvSpPr>
            <p:cNvPr id="158" name="object 104">
              <a:extLst>
                <a:ext uri="{FF2B5EF4-FFF2-40B4-BE49-F238E27FC236}">
                  <a16:creationId xmlns:a16="http://schemas.microsoft.com/office/drawing/2014/main" id="{67F81DC5-039F-683A-72FC-B8B017E7EEF2}"/>
                </a:ext>
              </a:extLst>
            </p:cNvPr>
            <p:cNvSpPr/>
            <p:nvPr/>
          </p:nvSpPr>
          <p:spPr>
            <a:xfrm>
              <a:off x="2343683" y="6188951"/>
              <a:ext cx="918210" cy="709930"/>
            </a:xfrm>
            <a:custGeom>
              <a:avLst/>
              <a:gdLst/>
              <a:ahLst/>
              <a:cxnLst/>
              <a:rect l="l" t="t" r="r" b="b"/>
              <a:pathLst>
                <a:path w="918210" h="709929">
                  <a:moveTo>
                    <a:pt x="247675" y="314312"/>
                  </a:moveTo>
                  <a:lnTo>
                    <a:pt x="244005" y="303517"/>
                  </a:lnTo>
                  <a:lnTo>
                    <a:pt x="238150" y="300634"/>
                  </a:lnTo>
                  <a:lnTo>
                    <a:pt x="186969" y="318008"/>
                  </a:lnTo>
                  <a:lnTo>
                    <a:pt x="184073" y="323862"/>
                  </a:lnTo>
                  <a:lnTo>
                    <a:pt x="187363" y="333565"/>
                  </a:lnTo>
                  <a:lnTo>
                    <a:pt x="191376" y="336270"/>
                  </a:lnTo>
                  <a:lnTo>
                    <a:pt x="195681" y="336270"/>
                  </a:lnTo>
                  <a:lnTo>
                    <a:pt x="196786" y="336270"/>
                  </a:lnTo>
                  <a:lnTo>
                    <a:pt x="197904" y="336092"/>
                  </a:lnTo>
                  <a:lnTo>
                    <a:pt x="244779" y="320179"/>
                  </a:lnTo>
                  <a:lnTo>
                    <a:pt x="247675" y="314312"/>
                  </a:lnTo>
                  <a:close/>
                </a:path>
                <a:path w="918210" h="709929">
                  <a:moveTo>
                    <a:pt x="312407" y="454075"/>
                  </a:moveTo>
                  <a:lnTo>
                    <a:pt x="241223" y="369862"/>
                  </a:lnTo>
                  <a:lnTo>
                    <a:pt x="236778" y="368630"/>
                  </a:lnTo>
                  <a:lnTo>
                    <a:pt x="20637" y="442010"/>
                  </a:lnTo>
                  <a:lnTo>
                    <a:pt x="20637" y="396265"/>
                  </a:lnTo>
                  <a:lnTo>
                    <a:pt x="103797" y="368033"/>
                  </a:lnTo>
                  <a:lnTo>
                    <a:pt x="106692" y="362178"/>
                  </a:lnTo>
                  <a:lnTo>
                    <a:pt x="103022" y="351383"/>
                  </a:lnTo>
                  <a:lnTo>
                    <a:pt x="97167" y="348488"/>
                  </a:lnTo>
                  <a:lnTo>
                    <a:pt x="2819" y="380517"/>
                  </a:lnTo>
                  <a:lnTo>
                    <a:pt x="0" y="384441"/>
                  </a:lnTo>
                  <a:lnTo>
                    <a:pt x="0" y="704926"/>
                  </a:lnTo>
                  <a:lnTo>
                    <a:pt x="4622" y="709549"/>
                  </a:lnTo>
                  <a:lnTo>
                    <a:pt x="236067" y="709549"/>
                  </a:lnTo>
                  <a:lnTo>
                    <a:pt x="241769" y="709549"/>
                  </a:lnTo>
                  <a:lnTo>
                    <a:pt x="300850" y="709549"/>
                  </a:lnTo>
                  <a:lnTo>
                    <a:pt x="306552" y="709549"/>
                  </a:lnTo>
                  <a:lnTo>
                    <a:pt x="311175" y="704926"/>
                  </a:lnTo>
                  <a:lnTo>
                    <a:pt x="311175" y="693521"/>
                  </a:lnTo>
                  <a:lnTo>
                    <a:pt x="306552" y="688911"/>
                  </a:lnTo>
                  <a:lnTo>
                    <a:pt x="241769" y="688911"/>
                  </a:lnTo>
                  <a:lnTo>
                    <a:pt x="20650" y="688911"/>
                  </a:lnTo>
                  <a:lnTo>
                    <a:pt x="20650" y="463791"/>
                  </a:lnTo>
                  <a:lnTo>
                    <a:pt x="232740" y="391807"/>
                  </a:lnTo>
                  <a:lnTo>
                    <a:pt x="296646" y="467410"/>
                  </a:lnTo>
                  <a:lnTo>
                    <a:pt x="303161" y="467956"/>
                  </a:lnTo>
                  <a:lnTo>
                    <a:pt x="311861" y="460590"/>
                  </a:lnTo>
                  <a:lnTo>
                    <a:pt x="312407" y="454075"/>
                  </a:lnTo>
                  <a:close/>
                </a:path>
                <a:path w="918210" h="709929">
                  <a:moveTo>
                    <a:pt x="504113" y="327139"/>
                  </a:moveTo>
                  <a:lnTo>
                    <a:pt x="502551" y="20650"/>
                  </a:lnTo>
                  <a:lnTo>
                    <a:pt x="502462" y="4584"/>
                  </a:lnTo>
                  <a:lnTo>
                    <a:pt x="497852" y="0"/>
                  </a:lnTo>
                  <a:lnTo>
                    <a:pt x="483412" y="0"/>
                  </a:lnTo>
                  <a:lnTo>
                    <a:pt x="483412" y="315366"/>
                  </a:lnTo>
                  <a:lnTo>
                    <a:pt x="399491" y="343852"/>
                  </a:lnTo>
                  <a:lnTo>
                    <a:pt x="401726" y="20650"/>
                  </a:lnTo>
                  <a:lnTo>
                    <a:pt x="481914" y="20650"/>
                  </a:lnTo>
                  <a:lnTo>
                    <a:pt x="483412" y="315366"/>
                  </a:lnTo>
                  <a:lnTo>
                    <a:pt x="483412" y="0"/>
                  </a:lnTo>
                  <a:lnTo>
                    <a:pt x="385800" y="0"/>
                  </a:lnTo>
                  <a:lnTo>
                    <a:pt x="381190" y="4584"/>
                  </a:lnTo>
                  <a:lnTo>
                    <a:pt x="378726" y="361556"/>
                  </a:lnTo>
                  <a:lnTo>
                    <a:pt x="380326" y="364693"/>
                  </a:lnTo>
                  <a:lnTo>
                    <a:pt x="384822" y="367944"/>
                  </a:lnTo>
                  <a:lnTo>
                    <a:pt x="386930" y="368604"/>
                  </a:lnTo>
                  <a:lnTo>
                    <a:pt x="390194" y="368604"/>
                  </a:lnTo>
                  <a:lnTo>
                    <a:pt x="391312" y="368427"/>
                  </a:lnTo>
                  <a:lnTo>
                    <a:pt x="463702" y="343852"/>
                  </a:lnTo>
                  <a:lnTo>
                    <a:pt x="501294" y="331089"/>
                  </a:lnTo>
                  <a:lnTo>
                    <a:pt x="504113" y="327139"/>
                  </a:lnTo>
                  <a:close/>
                </a:path>
                <a:path w="918210" h="709929">
                  <a:moveTo>
                    <a:pt x="917702" y="127114"/>
                  </a:moveTo>
                  <a:lnTo>
                    <a:pt x="913079" y="122491"/>
                  </a:lnTo>
                  <a:lnTo>
                    <a:pt x="897051" y="122491"/>
                  </a:lnTo>
                  <a:lnTo>
                    <a:pt x="897051" y="143141"/>
                  </a:lnTo>
                  <a:lnTo>
                    <a:pt x="897051" y="688911"/>
                  </a:lnTo>
                  <a:lnTo>
                    <a:pt x="852652" y="688911"/>
                  </a:lnTo>
                  <a:lnTo>
                    <a:pt x="852652" y="143141"/>
                  </a:lnTo>
                  <a:lnTo>
                    <a:pt x="897051" y="143141"/>
                  </a:lnTo>
                  <a:lnTo>
                    <a:pt x="897051" y="122491"/>
                  </a:lnTo>
                  <a:lnTo>
                    <a:pt x="848029" y="122491"/>
                  </a:lnTo>
                  <a:lnTo>
                    <a:pt x="836625" y="122491"/>
                  </a:lnTo>
                  <a:lnTo>
                    <a:pt x="832002" y="122491"/>
                  </a:lnTo>
                  <a:lnTo>
                    <a:pt x="832002" y="143141"/>
                  </a:lnTo>
                  <a:lnTo>
                    <a:pt x="832002" y="688911"/>
                  </a:lnTo>
                  <a:lnTo>
                    <a:pt x="790359" y="688911"/>
                  </a:lnTo>
                  <a:lnTo>
                    <a:pt x="790359" y="143141"/>
                  </a:lnTo>
                  <a:lnTo>
                    <a:pt x="832002" y="143141"/>
                  </a:lnTo>
                  <a:lnTo>
                    <a:pt x="832002" y="122491"/>
                  </a:lnTo>
                  <a:lnTo>
                    <a:pt x="785736" y="122491"/>
                  </a:lnTo>
                  <a:lnTo>
                    <a:pt x="774331" y="122491"/>
                  </a:lnTo>
                  <a:lnTo>
                    <a:pt x="769708" y="122491"/>
                  </a:lnTo>
                  <a:lnTo>
                    <a:pt x="769708" y="143141"/>
                  </a:lnTo>
                  <a:lnTo>
                    <a:pt x="769708" y="688911"/>
                  </a:lnTo>
                  <a:lnTo>
                    <a:pt x="728065" y="688911"/>
                  </a:lnTo>
                  <a:lnTo>
                    <a:pt x="728065" y="143141"/>
                  </a:lnTo>
                  <a:lnTo>
                    <a:pt x="769708" y="143141"/>
                  </a:lnTo>
                  <a:lnTo>
                    <a:pt x="769708" y="122491"/>
                  </a:lnTo>
                  <a:lnTo>
                    <a:pt x="723442" y="122491"/>
                  </a:lnTo>
                  <a:lnTo>
                    <a:pt x="712038" y="122491"/>
                  </a:lnTo>
                  <a:lnTo>
                    <a:pt x="707415" y="122491"/>
                  </a:lnTo>
                  <a:lnTo>
                    <a:pt x="707415" y="143141"/>
                  </a:lnTo>
                  <a:lnTo>
                    <a:pt x="707415" y="688911"/>
                  </a:lnTo>
                  <a:lnTo>
                    <a:pt x="665772" y="688911"/>
                  </a:lnTo>
                  <a:lnTo>
                    <a:pt x="665772" y="143141"/>
                  </a:lnTo>
                  <a:lnTo>
                    <a:pt x="707415" y="143141"/>
                  </a:lnTo>
                  <a:lnTo>
                    <a:pt x="707415" y="122491"/>
                  </a:lnTo>
                  <a:lnTo>
                    <a:pt x="661149" y="122491"/>
                  </a:lnTo>
                  <a:lnTo>
                    <a:pt x="649744" y="122491"/>
                  </a:lnTo>
                  <a:lnTo>
                    <a:pt x="645121" y="122491"/>
                  </a:lnTo>
                  <a:lnTo>
                    <a:pt x="645121" y="143141"/>
                  </a:lnTo>
                  <a:lnTo>
                    <a:pt x="645121" y="688911"/>
                  </a:lnTo>
                  <a:lnTo>
                    <a:pt x="598728" y="688911"/>
                  </a:lnTo>
                  <a:lnTo>
                    <a:pt x="598728" y="143141"/>
                  </a:lnTo>
                  <a:lnTo>
                    <a:pt x="645121" y="143141"/>
                  </a:lnTo>
                  <a:lnTo>
                    <a:pt x="645121" y="122491"/>
                  </a:lnTo>
                  <a:lnTo>
                    <a:pt x="582701" y="122491"/>
                  </a:lnTo>
                  <a:lnTo>
                    <a:pt x="578078" y="127114"/>
                  </a:lnTo>
                  <a:lnTo>
                    <a:pt x="578078" y="704926"/>
                  </a:lnTo>
                  <a:lnTo>
                    <a:pt x="582701" y="709549"/>
                  </a:lnTo>
                  <a:lnTo>
                    <a:pt x="649744" y="709549"/>
                  </a:lnTo>
                  <a:lnTo>
                    <a:pt x="655447" y="709549"/>
                  </a:lnTo>
                  <a:lnTo>
                    <a:pt x="913079" y="709549"/>
                  </a:lnTo>
                  <a:lnTo>
                    <a:pt x="917702" y="704926"/>
                  </a:lnTo>
                  <a:lnTo>
                    <a:pt x="917702" y="688911"/>
                  </a:lnTo>
                  <a:lnTo>
                    <a:pt x="917702" y="143141"/>
                  </a:lnTo>
                  <a:lnTo>
                    <a:pt x="917702" y="127114"/>
                  </a:lnTo>
                  <a:close/>
                </a:path>
              </a:pathLst>
            </a:custGeom>
            <a:solidFill>
              <a:srgbClr val="003864"/>
            </a:solidFill>
          </p:spPr>
          <p:txBody>
            <a:bodyPr wrap="square" lIns="0" tIns="0" rIns="0" bIns="0" rtlCol="0"/>
            <a:lstStyle/>
            <a:p>
              <a:endParaRPr sz="1588"/>
            </a:p>
          </p:txBody>
        </p:sp>
        <p:pic>
          <p:nvPicPr>
            <p:cNvPr id="159" name="object 105">
              <a:extLst>
                <a:ext uri="{FF2B5EF4-FFF2-40B4-BE49-F238E27FC236}">
                  <a16:creationId xmlns:a16="http://schemas.microsoft.com/office/drawing/2014/main" id="{1108C914-33BF-A8E6-9E21-C97682056854}"/>
                </a:ext>
              </a:extLst>
            </p:cNvPr>
            <p:cNvPicPr/>
            <p:nvPr/>
          </p:nvPicPr>
          <p:blipFill>
            <a:blip r:embed="rId13" cstate="print"/>
            <a:stretch>
              <a:fillRect/>
            </a:stretch>
          </p:blipFill>
          <p:spPr>
            <a:xfrm>
              <a:off x="2428440" y="6425214"/>
              <a:ext cx="121678" cy="134150"/>
            </a:xfrm>
            <a:prstGeom prst="rect">
              <a:avLst/>
            </a:prstGeom>
          </p:spPr>
        </p:pic>
        <p:pic>
          <p:nvPicPr>
            <p:cNvPr id="160" name="object 106">
              <a:extLst>
                <a:ext uri="{FF2B5EF4-FFF2-40B4-BE49-F238E27FC236}">
                  <a16:creationId xmlns:a16="http://schemas.microsoft.com/office/drawing/2014/main" id="{06704234-BC68-9F0D-F6CF-A4828E6C70B0}"/>
                </a:ext>
              </a:extLst>
            </p:cNvPr>
            <p:cNvPicPr/>
            <p:nvPr/>
          </p:nvPicPr>
          <p:blipFill>
            <a:blip r:embed="rId14" cstate="print"/>
            <a:stretch>
              <a:fillRect/>
            </a:stretch>
          </p:blipFill>
          <p:spPr>
            <a:xfrm>
              <a:off x="2415118" y="6642802"/>
              <a:ext cx="171286" cy="197256"/>
            </a:xfrm>
            <a:prstGeom prst="rect">
              <a:avLst/>
            </a:prstGeom>
          </p:spPr>
        </p:pic>
        <p:pic>
          <p:nvPicPr>
            <p:cNvPr id="161" name="object 107">
              <a:extLst>
                <a:ext uri="{FF2B5EF4-FFF2-40B4-BE49-F238E27FC236}">
                  <a16:creationId xmlns:a16="http://schemas.microsoft.com/office/drawing/2014/main" id="{3A7B5609-9F69-1948-A154-EA96EFD10683}"/>
                </a:ext>
              </a:extLst>
            </p:cNvPr>
            <p:cNvPicPr/>
            <p:nvPr/>
          </p:nvPicPr>
          <p:blipFill>
            <a:blip r:embed="rId15" cstate="print"/>
            <a:stretch>
              <a:fillRect/>
            </a:stretch>
          </p:blipFill>
          <p:spPr>
            <a:xfrm>
              <a:off x="2711198" y="6642802"/>
              <a:ext cx="171286" cy="197256"/>
            </a:xfrm>
            <a:prstGeom prst="rect">
              <a:avLst/>
            </a:prstGeom>
          </p:spPr>
        </p:pic>
        <p:sp>
          <p:nvSpPr>
            <p:cNvPr id="162" name="object 108">
              <a:extLst>
                <a:ext uri="{FF2B5EF4-FFF2-40B4-BE49-F238E27FC236}">
                  <a16:creationId xmlns:a16="http://schemas.microsoft.com/office/drawing/2014/main" id="{9CF6604C-900B-0B1A-8D0B-300F4D2F55A5}"/>
                </a:ext>
              </a:extLst>
            </p:cNvPr>
            <p:cNvSpPr/>
            <p:nvPr/>
          </p:nvSpPr>
          <p:spPr>
            <a:xfrm>
              <a:off x="2343689" y="6877850"/>
              <a:ext cx="918210" cy="61594"/>
            </a:xfrm>
            <a:custGeom>
              <a:avLst/>
              <a:gdLst/>
              <a:ahLst/>
              <a:cxnLst/>
              <a:rect l="l" t="t" r="r" b="b"/>
              <a:pathLst>
                <a:path w="918210" h="61595">
                  <a:moveTo>
                    <a:pt x="913079" y="0"/>
                  </a:moveTo>
                  <a:lnTo>
                    <a:pt x="4622" y="0"/>
                  </a:lnTo>
                  <a:lnTo>
                    <a:pt x="0" y="4622"/>
                  </a:lnTo>
                  <a:lnTo>
                    <a:pt x="0" y="56438"/>
                  </a:lnTo>
                  <a:lnTo>
                    <a:pt x="4622" y="61061"/>
                  </a:lnTo>
                  <a:lnTo>
                    <a:pt x="913079" y="61061"/>
                  </a:lnTo>
                  <a:lnTo>
                    <a:pt x="917702" y="56438"/>
                  </a:lnTo>
                  <a:lnTo>
                    <a:pt x="917702" y="40424"/>
                  </a:lnTo>
                  <a:lnTo>
                    <a:pt x="20650" y="40424"/>
                  </a:lnTo>
                  <a:lnTo>
                    <a:pt x="20650" y="20650"/>
                  </a:lnTo>
                  <a:lnTo>
                    <a:pt x="917702" y="20650"/>
                  </a:lnTo>
                  <a:lnTo>
                    <a:pt x="917702" y="4622"/>
                  </a:lnTo>
                  <a:lnTo>
                    <a:pt x="913079" y="0"/>
                  </a:lnTo>
                  <a:close/>
                </a:path>
                <a:path w="918210" h="61595">
                  <a:moveTo>
                    <a:pt x="917702" y="20650"/>
                  </a:moveTo>
                  <a:lnTo>
                    <a:pt x="897064" y="20650"/>
                  </a:lnTo>
                  <a:lnTo>
                    <a:pt x="897064" y="40424"/>
                  </a:lnTo>
                  <a:lnTo>
                    <a:pt x="917702" y="40424"/>
                  </a:lnTo>
                  <a:lnTo>
                    <a:pt x="917702" y="20650"/>
                  </a:lnTo>
                  <a:close/>
                </a:path>
              </a:pathLst>
            </a:custGeom>
            <a:solidFill>
              <a:srgbClr val="003864"/>
            </a:solidFill>
          </p:spPr>
          <p:txBody>
            <a:bodyPr wrap="square" lIns="0" tIns="0" rIns="0" bIns="0" rtlCol="0"/>
            <a:lstStyle/>
            <a:p>
              <a:endParaRPr sz="1588"/>
            </a:p>
          </p:txBody>
        </p:sp>
      </p:grpSp>
      <p:sp>
        <p:nvSpPr>
          <p:cNvPr id="163" name="object 109">
            <a:extLst>
              <a:ext uri="{FF2B5EF4-FFF2-40B4-BE49-F238E27FC236}">
                <a16:creationId xmlns:a16="http://schemas.microsoft.com/office/drawing/2014/main" id="{6F077E23-8898-0B22-4576-39A8B75930D3}"/>
              </a:ext>
            </a:extLst>
          </p:cNvPr>
          <p:cNvSpPr txBox="1"/>
          <p:nvPr/>
        </p:nvSpPr>
        <p:spPr>
          <a:xfrm>
            <a:off x="1393040" y="5973984"/>
            <a:ext cx="1350160" cy="274416"/>
          </a:xfrm>
          <a:prstGeom prst="rect">
            <a:avLst/>
          </a:prstGeom>
        </p:spPr>
        <p:txBody>
          <a:bodyPr vert="horz" wrap="square" lIns="0" tIns="26334" rIns="0" bIns="0" rtlCol="0">
            <a:spAutoFit/>
          </a:bodyPr>
          <a:lstStyle/>
          <a:p>
            <a:pPr marL="11206" marR="4483" algn="ctr">
              <a:lnSpc>
                <a:spcPts val="953"/>
              </a:lnSpc>
              <a:spcBef>
                <a:spcPts val="207"/>
              </a:spcBef>
            </a:pPr>
            <a:r>
              <a:rPr sz="882" spc="-9" dirty="0">
                <a:solidFill>
                  <a:srgbClr val="5B676F"/>
                </a:solidFill>
                <a:latin typeface="Trebuchet MS"/>
                <a:cs typeface="Trebuchet MS"/>
              </a:rPr>
              <a:t>Fossil-</a:t>
            </a:r>
            <a:r>
              <a:rPr sz="882" dirty="0">
                <a:solidFill>
                  <a:srgbClr val="5B676F"/>
                </a:solidFill>
                <a:latin typeface="Trebuchet MS"/>
                <a:cs typeface="Trebuchet MS"/>
              </a:rPr>
              <a:t>fuel</a:t>
            </a:r>
            <a:r>
              <a:rPr sz="882" spc="-22" dirty="0">
                <a:solidFill>
                  <a:srgbClr val="5B676F"/>
                </a:solidFill>
                <a:latin typeface="Trebuchet MS"/>
                <a:cs typeface="Trebuchet MS"/>
              </a:rPr>
              <a:t> </a:t>
            </a:r>
            <a:r>
              <a:rPr sz="882" spc="-9" dirty="0">
                <a:solidFill>
                  <a:srgbClr val="5B676F"/>
                </a:solidFill>
                <a:latin typeface="Trebuchet MS"/>
                <a:cs typeface="Trebuchet MS"/>
              </a:rPr>
              <a:t>units </a:t>
            </a:r>
            <a:r>
              <a:rPr sz="794" spc="-9" dirty="0">
                <a:solidFill>
                  <a:srgbClr val="5B676F"/>
                </a:solidFill>
                <a:latin typeface="Trebuchet MS"/>
                <a:cs typeface="Trebuchet MS"/>
              </a:rPr>
              <a:t>(Natural</a:t>
            </a:r>
            <a:r>
              <a:rPr sz="794" spc="-26" dirty="0">
                <a:solidFill>
                  <a:srgbClr val="5B676F"/>
                </a:solidFill>
                <a:latin typeface="Trebuchet MS"/>
                <a:cs typeface="Trebuchet MS"/>
              </a:rPr>
              <a:t> gas-</a:t>
            </a:r>
            <a:r>
              <a:rPr sz="794" spc="-18" dirty="0">
                <a:solidFill>
                  <a:srgbClr val="5B676F"/>
                </a:solidFill>
                <a:latin typeface="Trebuchet MS"/>
                <a:cs typeface="Trebuchet MS"/>
              </a:rPr>
              <a:t>fired </a:t>
            </a:r>
            <a:r>
              <a:rPr sz="794" dirty="0">
                <a:solidFill>
                  <a:srgbClr val="5B676F"/>
                </a:solidFill>
                <a:latin typeface="Trebuchet MS"/>
                <a:cs typeface="Trebuchet MS"/>
              </a:rPr>
              <a:t>and</a:t>
            </a:r>
            <a:r>
              <a:rPr sz="794" spc="-26" dirty="0">
                <a:solidFill>
                  <a:srgbClr val="5B676F"/>
                </a:solidFill>
                <a:latin typeface="Trebuchet MS"/>
                <a:cs typeface="Trebuchet MS"/>
              </a:rPr>
              <a:t> </a:t>
            </a:r>
            <a:r>
              <a:rPr sz="794" spc="-9" dirty="0">
                <a:solidFill>
                  <a:srgbClr val="5B676F"/>
                </a:solidFill>
                <a:latin typeface="Trebuchet MS"/>
                <a:cs typeface="Trebuchet MS"/>
              </a:rPr>
              <a:t>diesel)</a:t>
            </a:r>
            <a:endParaRPr sz="794" dirty="0">
              <a:latin typeface="Trebuchet MS"/>
              <a:cs typeface="Trebuchet MS"/>
            </a:endParaRPr>
          </a:p>
        </p:txBody>
      </p:sp>
      <p:sp>
        <p:nvSpPr>
          <p:cNvPr id="3" name="TextBox 2">
            <a:extLst>
              <a:ext uri="{FF2B5EF4-FFF2-40B4-BE49-F238E27FC236}">
                <a16:creationId xmlns:a16="http://schemas.microsoft.com/office/drawing/2014/main" id="{76F99711-5B3A-1FCE-829D-91A79B370008}"/>
              </a:ext>
            </a:extLst>
          </p:cNvPr>
          <p:cNvSpPr txBox="1"/>
          <p:nvPr/>
        </p:nvSpPr>
        <p:spPr>
          <a:xfrm>
            <a:off x="2265374" y="6525570"/>
            <a:ext cx="5181600" cy="246221"/>
          </a:xfrm>
          <a:prstGeom prst="rect">
            <a:avLst/>
          </a:prstGeom>
          <a:noFill/>
        </p:spPr>
        <p:txBody>
          <a:bodyPr wrap="square" rtlCol="0">
            <a:spAutoFit/>
          </a:bodyPr>
          <a:lstStyle/>
          <a:p>
            <a:r>
              <a:rPr lang="en-US" sz="1000" dirty="0">
                <a:effectLst>
                  <a:outerShdw blurRad="38100" dist="38100" dir="2700000" algn="tl">
                    <a:srgbClr val="000000">
                      <a:alpha val="43137"/>
                    </a:srgbClr>
                  </a:outerShdw>
                </a:effectLst>
              </a:rPr>
              <a:t>*</a:t>
            </a:r>
            <a:r>
              <a:rPr lang="en-US" sz="1000" dirty="0"/>
              <a:t>NPRR </a:t>
            </a:r>
            <a:r>
              <a:rPr lang="en-US" sz="1000" dirty="0">
                <a:hlinkClick r:id="rId16">
                  <a:extLst>
                    <a:ext uri="{A12FA001-AC4F-418D-AE19-62706E023703}">
                      <ahyp:hlinkClr xmlns:ahyp="http://schemas.microsoft.com/office/drawing/2018/hyperlinkcolor" val="tx"/>
                    </a:ext>
                  </a:extLst>
                </a:hlinkClick>
              </a:rPr>
              <a:t>1265</a:t>
            </a:r>
            <a:r>
              <a:rPr lang="en-US" sz="1000" dirty="0"/>
              <a:t> Unregistered Distributed Generator </a:t>
            </a:r>
          </a:p>
        </p:txBody>
      </p:sp>
      <p:grpSp>
        <p:nvGrpSpPr>
          <p:cNvPr id="4" name="object 99">
            <a:extLst>
              <a:ext uri="{FF2B5EF4-FFF2-40B4-BE49-F238E27FC236}">
                <a16:creationId xmlns:a16="http://schemas.microsoft.com/office/drawing/2014/main" id="{B573C974-7655-7990-456B-672E08576A3D}"/>
              </a:ext>
            </a:extLst>
          </p:cNvPr>
          <p:cNvGrpSpPr/>
          <p:nvPr/>
        </p:nvGrpSpPr>
        <p:grpSpPr>
          <a:xfrm>
            <a:off x="5593038" y="5354250"/>
            <a:ext cx="810185" cy="662268"/>
            <a:chOff x="2343689" y="6188951"/>
            <a:chExt cx="918210" cy="750570"/>
          </a:xfrm>
        </p:grpSpPr>
        <p:sp>
          <p:nvSpPr>
            <p:cNvPr id="5" name="object 100">
              <a:extLst>
                <a:ext uri="{FF2B5EF4-FFF2-40B4-BE49-F238E27FC236}">
                  <a16:creationId xmlns:a16="http://schemas.microsoft.com/office/drawing/2014/main" id="{81CF6605-FDD6-DEE8-D57B-6A3C7A149BC1}"/>
                </a:ext>
              </a:extLst>
            </p:cNvPr>
            <p:cNvSpPr/>
            <p:nvPr/>
          </p:nvSpPr>
          <p:spPr>
            <a:xfrm>
              <a:off x="2858110" y="6877860"/>
              <a:ext cx="85725" cy="20955"/>
            </a:xfrm>
            <a:custGeom>
              <a:avLst/>
              <a:gdLst/>
              <a:ahLst/>
              <a:cxnLst/>
              <a:rect l="l" t="t" r="r" b="b"/>
              <a:pathLst>
                <a:path w="85725" h="20954">
                  <a:moveTo>
                    <a:pt x="80784" y="0"/>
                  </a:moveTo>
                  <a:lnTo>
                    <a:pt x="4622" y="0"/>
                  </a:lnTo>
                  <a:lnTo>
                    <a:pt x="0" y="4610"/>
                  </a:lnTo>
                  <a:lnTo>
                    <a:pt x="0" y="16014"/>
                  </a:lnTo>
                  <a:lnTo>
                    <a:pt x="4622" y="20637"/>
                  </a:lnTo>
                  <a:lnTo>
                    <a:pt x="75082" y="20637"/>
                  </a:lnTo>
                  <a:lnTo>
                    <a:pt x="80784" y="20637"/>
                  </a:lnTo>
                  <a:lnTo>
                    <a:pt x="85407" y="16014"/>
                  </a:lnTo>
                  <a:lnTo>
                    <a:pt x="85407" y="4610"/>
                  </a:lnTo>
                  <a:lnTo>
                    <a:pt x="80784" y="0"/>
                  </a:lnTo>
                  <a:close/>
                </a:path>
              </a:pathLst>
            </a:custGeom>
            <a:solidFill>
              <a:srgbClr val="003864"/>
            </a:solidFill>
          </p:spPr>
          <p:txBody>
            <a:bodyPr wrap="square" lIns="0" tIns="0" rIns="0" bIns="0" rtlCol="0"/>
            <a:lstStyle/>
            <a:p>
              <a:endParaRPr sz="1588"/>
            </a:p>
          </p:txBody>
        </p:sp>
        <p:pic>
          <p:nvPicPr>
            <p:cNvPr id="6" name="object 101">
              <a:extLst>
                <a:ext uri="{FF2B5EF4-FFF2-40B4-BE49-F238E27FC236}">
                  <a16:creationId xmlns:a16="http://schemas.microsoft.com/office/drawing/2014/main" id="{EE873067-D690-E4EB-A362-14CA93BAD951}"/>
                </a:ext>
              </a:extLst>
            </p:cNvPr>
            <p:cNvPicPr/>
            <p:nvPr/>
          </p:nvPicPr>
          <p:blipFill>
            <a:blip r:embed="rId4" cstate="print"/>
            <a:stretch>
              <a:fillRect/>
            </a:stretch>
          </p:blipFill>
          <p:spPr>
            <a:xfrm>
              <a:off x="2856864" y="6489631"/>
              <a:ext cx="84937" cy="95008"/>
            </a:xfrm>
            <a:prstGeom prst="rect">
              <a:avLst/>
            </a:prstGeom>
          </p:spPr>
        </p:pic>
        <p:sp>
          <p:nvSpPr>
            <p:cNvPr id="7" name="object 102">
              <a:extLst>
                <a:ext uri="{FF2B5EF4-FFF2-40B4-BE49-F238E27FC236}">
                  <a16:creationId xmlns:a16="http://schemas.microsoft.com/office/drawing/2014/main" id="{F2F89CFE-1F6D-72E7-4DD9-77AE6D8E252F}"/>
                </a:ext>
              </a:extLst>
            </p:cNvPr>
            <p:cNvSpPr/>
            <p:nvPr/>
          </p:nvSpPr>
          <p:spPr>
            <a:xfrm>
              <a:off x="2569438" y="6489598"/>
              <a:ext cx="374650" cy="408940"/>
            </a:xfrm>
            <a:custGeom>
              <a:avLst/>
              <a:gdLst/>
              <a:ahLst/>
              <a:cxnLst/>
              <a:rect l="l" t="t" r="r" b="b"/>
              <a:pathLst>
                <a:path w="374650" h="408940">
                  <a:moveTo>
                    <a:pt x="310591" y="13677"/>
                  </a:moveTo>
                  <a:lnTo>
                    <a:pt x="306933" y="2882"/>
                  </a:lnTo>
                  <a:lnTo>
                    <a:pt x="301066" y="0"/>
                  </a:lnTo>
                  <a:lnTo>
                    <a:pt x="259308" y="14173"/>
                  </a:lnTo>
                  <a:lnTo>
                    <a:pt x="256413" y="20027"/>
                  </a:lnTo>
                  <a:lnTo>
                    <a:pt x="259702" y="29730"/>
                  </a:lnTo>
                  <a:lnTo>
                    <a:pt x="263715" y="32435"/>
                  </a:lnTo>
                  <a:lnTo>
                    <a:pt x="268020" y="32435"/>
                  </a:lnTo>
                  <a:lnTo>
                    <a:pt x="269125" y="32435"/>
                  </a:lnTo>
                  <a:lnTo>
                    <a:pt x="270243" y="32258"/>
                  </a:lnTo>
                  <a:lnTo>
                    <a:pt x="307708" y="19545"/>
                  </a:lnTo>
                  <a:lnTo>
                    <a:pt x="310591" y="13677"/>
                  </a:lnTo>
                  <a:close/>
                </a:path>
                <a:path w="374650" h="408940">
                  <a:moveTo>
                    <a:pt x="374078" y="392874"/>
                  </a:moveTo>
                  <a:lnTo>
                    <a:pt x="369455" y="388264"/>
                  </a:lnTo>
                  <a:lnTo>
                    <a:pt x="304685" y="388264"/>
                  </a:lnTo>
                  <a:lnTo>
                    <a:pt x="83553" y="388264"/>
                  </a:lnTo>
                  <a:lnTo>
                    <a:pt x="83553" y="163144"/>
                  </a:lnTo>
                  <a:lnTo>
                    <a:pt x="295681" y="91135"/>
                  </a:lnTo>
                  <a:lnTo>
                    <a:pt x="355841" y="161467"/>
                  </a:lnTo>
                  <a:lnTo>
                    <a:pt x="362356" y="161975"/>
                  </a:lnTo>
                  <a:lnTo>
                    <a:pt x="371017" y="154559"/>
                  </a:lnTo>
                  <a:lnTo>
                    <a:pt x="371525" y="148043"/>
                  </a:lnTo>
                  <a:lnTo>
                    <a:pt x="304076" y="69202"/>
                  </a:lnTo>
                  <a:lnTo>
                    <a:pt x="299656" y="67995"/>
                  </a:lnTo>
                  <a:lnTo>
                    <a:pt x="83553" y="141351"/>
                  </a:lnTo>
                  <a:lnTo>
                    <a:pt x="83553" y="95618"/>
                  </a:lnTo>
                  <a:lnTo>
                    <a:pt x="172034" y="65582"/>
                  </a:lnTo>
                  <a:lnTo>
                    <a:pt x="174929" y="59715"/>
                  </a:lnTo>
                  <a:lnTo>
                    <a:pt x="171259" y="48920"/>
                  </a:lnTo>
                  <a:lnTo>
                    <a:pt x="165404" y="46037"/>
                  </a:lnTo>
                  <a:lnTo>
                    <a:pt x="65722" y="79870"/>
                  </a:lnTo>
                  <a:lnTo>
                    <a:pt x="62915" y="83794"/>
                  </a:lnTo>
                  <a:lnTo>
                    <a:pt x="62915" y="151041"/>
                  </a:lnTo>
                  <a:lnTo>
                    <a:pt x="61620" y="153657"/>
                  </a:lnTo>
                  <a:lnTo>
                    <a:pt x="62915" y="157480"/>
                  </a:lnTo>
                  <a:lnTo>
                    <a:pt x="62915" y="388264"/>
                  </a:lnTo>
                  <a:lnTo>
                    <a:pt x="4622" y="388264"/>
                  </a:lnTo>
                  <a:lnTo>
                    <a:pt x="0" y="392874"/>
                  </a:lnTo>
                  <a:lnTo>
                    <a:pt x="0" y="404279"/>
                  </a:lnTo>
                  <a:lnTo>
                    <a:pt x="4622" y="408901"/>
                  </a:lnTo>
                  <a:lnTo>
                    <a:pt x="67525" y="408901"/>
                  </a:lnTo>
                  <a:lnTo>
                    <a:pt x="67538" y="408901"/>
                  </a:lnTo>
                  <a:lnTo>
                    <a:pt x="369455" y="408901"/>
                  </a:lnTo>
                  <a:lnTo>
                    <a:pt x="374078" y="404279"/>
                  </a:lnTo>
                  <a:lnTo>
                    <a:pt x="374078" y="392874"/>
                  </a:lnTo>
                  <a:close/>
                </a:path>
              </a:pathLst>
            </a:custGeom>
            <a:solidFill>
              <a:srgbClr val="003864"/>
            </a:solidFill>
          </p:spPr>
          <p:txBody>
            <a:bodyPr wrap="square" lIns="0" tIns="0" rIns="0" bIns="0" rtlCol="0"/>
            <a:lstStyle/>
            <a:p>
              <a:endParaRPr sz="1588"/>
            </a:p>
          </p:txBody>
        </p:sp>
        <p:pic>
          <p:nvPicPr>
            <p:cNvPr id="8" name="object 103">
              <a:extLst>
                <a:ext uri="{FF2B5EF4-FFF2-40B4-BE49-F238E27FC236}">
                  <a16:creationId xmlns:a16="http://schemas.microsoft.com/office/drawing/2014/main" id="{2E32A695-75B6-CF8D-7026-7F000B10E4F8}"/>
                </a:ext>
              </a:extLst>
            </p:cNvPr>
            <p:cNvPicPr/>
            <p:nvPr/>
          </p:nvPicPr>
          <p:blipFill>
            <a:blip r:embed="rId12" cstate="print"/>
            <a:stretch>
              <a:fillRect/>
            </a:stretch>
          </p:blipFill>
          <p:spPr>
            <a:xfrm>
              <a:off x="2568199" y="6489619"/>
              <a:ext cx="87896" cy="98513"/>
            </a:xfrm>
            <a:prstGeom prst="rect">
              <a:avLst/>
            </a:prstGeom>
          </p:spPr>
        </p:pic>
        <p:sp>
          <p:nvSpPr>
            <p:cNvPr id="9" name="object 104">
              <a:extLst>
                <a:ext uri="{FF2B5EF4-FFF2-40B4-BE49-F238E27FC236}">
                  <a16:creationId xmlns:a16="http://schemas.microsoft.com/office/drawing/2014/main" id="{D2380A86-E51C-2A39-AAAD-2A5DB10C4940}"/>
                </a:ext>
              </a:extLst>
            </p:cNvPr>
            <p:cNvSpPr/>
            <p:nvPr/>
          </p:nvSpPr>
          <p:spPr>
            <a:xfrm>
              <a:off x="2343683" y="6188951"/>
              <a:ext cx="918210" cy="709930"/>
            </a:xfrm>
            <a:custGeom>
              <a:avLst/>
              <a:gdLst/>
              <a:ahLst/>
              <a:cxnLst/>
              <a:rect l="l" t="t" r="r" b="b"/>
              <a:pathLst>
                <a:path w="918210" h="709929">
                  <a:moveTo>
                    <a:pt x="247675" y="314312"/>
                  </a:moveTo>
                  <a:lnTo>
                    <a:pt x="244005" y="303517"/>
                  </a:lnTo>
                  <a:lnTo>
                    <a:pt x="238150" y="300634"/>
                  </a:lnTo>
                  <a:lnTo>
                    <a:pt x="186969" y="318008"/>
                  </a:lnTo>
                  <a:lnTo>
                    <a:pt x="184073" y="323862"/>
                  </a:lnTo>
                  <a:lnTo>
                    <a:pt x="187363" y="333565"/>
                  </a:lnTo>
                  <a:lnTo>
                    <a:pt x="191376" y="336270"/>
                  </a:lnTo>
                  <a:lnTo>
                    <a:pt x="195681" y="336270"/>
                  </a:lnTo>
                  <a:lnTo>
                    <a:pt x="196786" y="336270"/>
                  </a:lnTo>
                  <a:lnTo>
                    <a:pt x="197904" y="336092"/>
                  </a:lnTo>
                  <a:lnTo>
                    <a:pt x="244779" y="320179"/>
                  </a:lnTo>
                  <a:lnTo>
                    <a:pt x="247675" y="314312"/>
                  </a:lnTo>
                  <a:close/>
                </a:path>
                <a:path w="918210" h="709929">
                  <a:moveTo>
                    <a:pt x="312407" y="454075"/>
                  </a:moveTo>
                  <a:lnTo>
                    <a:pt x="241223" y="369862"/>
                  </a:lnTo>
                  <a:lnTo>
                    <a:pt x="236778" y="368630"/>
                  </a:lnTo>
                  <a:lnTo>
                    <a:pt x="20637" y="442010"/>
                  </a:lnTo>
                  <a:lnTo>
                    <a:pt x="20637" y="396265"/>
                  </a:lnTo>
                  <a:lnTo>
                    <a:pt x="103797" y="368033"/>
                  </a:lnTo>
                  <a:lnTo>
                    <a:pt x="106692" y="362178"/>
                  </a:lnTo>
                  <a:lnTo>
                    <a:pt x="103022" y="351383"/>
                  </a:lnTo>
                  <a:lnTo>
                    <a:pt x="97167" y="348488"/>
                  </a:lnTo>
                  <a:lnTo>
                    <a:pt x="2819" y="380517"/>
                  </a:lnTo>
                  <a:lnTo>
                    <a:pt x="0" y="384441"/>
                  </a:lnTo>
                  <a:lnTo>
                    <a:pt x="0" y="704926"/>
                  </a:lnTo>
                  <a:lnTo>
                    <a:pt x="4622" y="709549"/>
                  </a:lnTo>
                  <a:lnTo>
                    <a:pt x="236067" y="709549"/>
                  </a:lnTo>
                  <a:lnTo>
                    <a:pt x="241769" y="709549"/>
                  </a:lnTo>
                  <a:lnTo>
                    <a:pt x="300850" y="709549"/>
                  </a:lnTo>
                  <a:lnTo>
                    <a:pt x="306552" y="709549"/>
                  </a:lnTo>
                  <a:lnTo>
                    <a:pt x="311175" y="704926"/>
                  </a:lnTo>
                  <a:lnTo>
                    <a:pt x="311175" y="693521"/>
                  </a:lnTo>
                  <a:lnTo>
                    <a:pt x="306552" y="688911"/>
                  </a:lnTo>
                  <a:lnTo>
                    <a:pt x="241769" y="688911"/>
                  </a:lnTo>
                  <a:lnTo>
                    <a:pt x="20650" y="688911"/>
                  </a:lnTo>
                  <a:lnTo>
                    <a:pt x="20650" y="463791"/>
                  </a:lnTo>
                  <a:lnTo>
                    <a:pt x="232740" y="391807"/>
                  </a:lnTo>
                  <a:lnTo>
                    <a:pt x="296646" y="467410"/>
                  </a:lnTo>
                  <a:lnTo>
                    <a:pt x="303161" y="467956"/>
                  </a:lnTo>
                  <a:lnTo>
                    <a:pt x="311861" y="460590"/>
                  </a:lnTo>
                  <a:lnTo>
                    <a:pt x="312407" y="454075"/>
                  </a:lnTo>
                  <a:close/>
                </a:path>
                <a:path w="918210" h="709929">
                  <a:moveTo>
                    <a:pt x="504113" y="327139"/>
                  </a:moveTo>
                  <a:lnTo>
                    <a:pt x="502551" y="20650"/>
                  </a:lnTo>
                  <a:lnTo>
                    <a:pt x="502462" y="4584"/>
                  </a:lnTo>
                  <a:lnTo>
                    <a:pt x="497852" y="0"/>
                  </a:lnTo>
                  <a:lnTo>
                    <a:pt x="483412" y="0"/>
                  </a:lnTo>
                  <a:lnTo>
                    <a:pt x="483412" y="315366"/>
                  </a:lnTo>
                  <a:lnTo>
                    <a:pt x="399491" y="343852"/>
                  </a:lnTo>
                  <a:lnTo>
                    <a:pt x="401726" y="20650"/>
                  </a:lnTo>
                  <a:lnTo>
                    <a:pt x="481914" y="20650"/>
                  </a:lnTo>
                  <a:lnTo>
                    <a:pt x="483412" y="315366"/>
                  </a:lnTo>
                  <a:lnTo>
                    <a:pt x="483412" y="0"/>
                  </a:lnTo>
                  <a:lnTo>
                    <a:pt x="385800" y="0"/>
                  </a:lnTo>
                  <a:lnTo>
                    <a:pt x="381190" y="4584"/>
                  </a:lnTo>
                  <a:lnTo>
                    <a:pt x="378726" y="361556"/>
                  </a:lnTo>
                  <a:lnTo>
                    <a:pt x="380326" y="364693"/>
                  </a:lnTo>
                  <a:lnTo>
                    <a:pt x="384822" y="367944"/>
                  </a:lnTo>
                  <a:lnTo>
                    <a:pt x="386930" y="368604"/>
                  </a:lnTo>
                  <a:lnTo>
                    <a:pt x="390194" y="368604"/>
                  </a:lnTo>
                  <a:lnTo>
                    <a:pt x="391312" y="368427"/>
                  </a:lnTo>
                  <a:lnTo>
                    <a:pt x="463702" y="343852"/>
                  </a:lnTo>
                  <a:lnTo>
                    <a:pt x="501294" y="331089"/>
                  </a:lnTo>
                  <a:lnTo>
                    <a:pt x="504113" y="327139"/>
                  </a:lnTo>
                  <a:close/>
                </a:path>
                <a:path w="918210" h="709929">
                  <a:moveTo>
                    <a:pt x="917702" y="127114"/>
                  </a:moveTo>
                  <a:lnTo>
                    <a:pt x="913079" y="122491"/>
                  </a:lnTo>
                  <a:lnTo>
                    <a:pt x="897051" y="122491"/>
                  </a:lnTo>
                  <a:lnTo>
                    <a:pt x="897051" y="143141"/>
                  </a:lnTo>
                  <a:lnTo>
                    <a:pt x="897051" y="688911"/>
                  </a:lnTo>
                  <a:lnTo>
                    <a:pt x="852652" y="688911"/>
                  </a:lnTo>
                  <a:lnTo>
                    <a:pt x="852652" y="143141"/>
                  </a:lnTo>
                  <a:lnTo>
                    <a:pt x="897051" y="143141"/>
                  </a:lnTo>
                  <a:lnTo>
                    <a:pt x="897051" y="122491"/>
                  </a:lnTo>
                  <a:lnTo>
                    <a:pt x="848029" y="122491"/>
                  </a:lnTo>
                  <a:lnTo>
                    <a:pt x="836625" y="122491"/>
                  </a:lnTo>
                  <a:lnTo>
                    <a:pt x="832002" y="122491"/>
                  </a:lnTo>
                  <a:lnTo>
                    <a:pt x="832002" y="143141"/>
                  </a:lnTo>
                  <a:lnTo>
                    <a:pt x="832002" y="688911"/>
                  </a:lnTo>
                  <a:lnTo>
                    <a:pt x="790359" y="688911"/>
                  </a:lnTo>
                  <a:lnTo>
                    <a:pt x="790359" y="143141"/>
                  </a:lnTo>
                  <a:lnTo>
                    <a:pt x="832002" y="143141"/>
                  </a:lnTo>
                  <a:lnTo>
                    <a:pt x="832002" y="122491"/>
                  </a:lnTo>
                  <a:lnTo>
                    <a:pt x="785736" y="122491"/>
                  </a:lnTo>
                  <a:lnTo>
                    <a:pt x="774331" y="122491"/>
                  </a:lnTo>
                  <a:lnTo>
                    <a:pt x="769708" y="122491"/>
                  </a:lnTo>
                  <a:lnTo>
                    <a:pt x="769708" y="143141"/>
                  </a:lnTo>
                  <a:lnTo>
                    <a:pt x="769708" y="688911"/>
                  </a:lnTo>
                  <a:lnTo>
                    <a:pt x="728065" y="688911"/>
                  </a:lnTo>
                  <a:lnTo>
                    <a:pt x="728065" y="143141"/>
                  </a:lnTo>
                  <a:lnTo>
                    <a:pt x="769708" y="143141"/>
                  </a:lnTo>
                  <a:lnTo>
                    <a:pt x="769708" y="122491"/>
                  </a:lnTo>
                  <a:lnTo>
                    <a:pt x="723442" y="122491"/>
                  </a:lnTo>
                  <a:lnTo>
                    <a:pt x="712038" y="122491"/>
                  </a:lnTo>
                  <a:lnTo>
                    <a:pt x="707415" y="122491"/>
                  </a:lnTo>
                  <a:lnTo>
                    <a:pt x="707415" y="143141"/>
                  </a:lnTo>
                  <a:lnTo>
                    <a:pt x="707415" y="688911"/>
                  </a:lnTo>
                  <a:lnTo>
                    <a:pt x="665772" y="688911"/>
                  </a:lnTo>
                  <a:lnTo>
                    <a:pt x="665772" y="143141"/>
                  </a:lnTo>
                  <a:lnTo>
                    <a:pt x="707415" y="143141"/>
                  </a:lnTo>
                  <a:lnTo>
                    <a:pt x="707415" y="122491"/>
                  </a:lnTo>
                  <a:lnTo>
                    <a:pt x="661149" y="122491"/>
                  </a:lnTo>
                  <a:lnTo>
                    <a:pt x="649744" y="122491"/>
                  </a:lnTo>
                  <a:lnTo>
                    <a:pt x="645121" y="122491"/>
                  </a:lnTo>
                  <a:lnTo>
                    <a:pt x="645121" y="143141"/>
                  </a:lnTo>
                  <a:lnTo>
                    <a:pt x="645121" y="688911"/>
                  </a:lnTo>
                  <a:lnTo>
                    <a:pt x="598728" y="688911"/>
                  </a:lnTo>
                  <a:lnTo>
                    <a:pt x="598728" y="143141"/>
                  </a:lnTo>
                  <a:lnTo>
                    <a:pt x="645121" y="143141"/>
                  </a:lnTo>
                  <a:lnTo>
                    <a:pt x="645121" y="122491"/>
                  </a:lnTo>
                  <a:lnTo>
                    <a:pt x="582701" y="122491"/>
                  </a:lnTo>
                  <a:lnTo>
                    <a:pt x="578078" y="127114"/>
                  </a:lnTo>
                  <a:lnTo>
                    <a:pt x="578078" y="704926"/>
                  </a:lnTo>
                  <a:lnTo>
                    <a:pt x="582701" y="709549"/>
                  </a:lnTo>
                  <a:lnTo>
                    <a:pt x="649744" y="709549"/>
                  </a:lnTo>
                  <a:lnTo>
                    <a:pt x="655447" y="709549"/>
                  </a:lnTo>
                  <a:lnTo>
                    <a:pt x="913079" y="709549"/>
                  </a:lnTo>
                  <a:lnTo>
                    <a:pt x="917702" y="704926"/>
                  </a:lnTo>
                  <a:lnTo>
                    <a:pt x="917702" y="688911"/>
                  </a:lnTo>
                  <a:lnTo>
                    <a:pt x="917702" y="143141"/>
                  </a:lnTo>
                  <a:lnTo>
                    <a:pt x="917702" y="127114"/>
                  </a:lnTo>
                  <a:close/>
                </a:path>
              </a:pathLst>
            </a:custGeom>
            <a:solidFill>
              <a:srgbClr val="003864"/>
            </a:solidFill>
          </p:spPr>
          <p:txBody>
            <a:bodyPr wrap="square" lIns="0" tIns="0" rIns="0" bIns="0" rtlCol="0"/>
            <a:lstStyle/>
            <a:p>
              <a:endParaRPr sz="1588"/>
            </a:p>
          </p:txBody>
        </p:sp>
        <p:pic>
          <p:nvPicPr>
            <p:cNvPr id="10" name="object 105">
              <a:extLst>
                <a:ext uri="{FF2B5EF4-FFF2-40B4-BE49-F238E27FC236}">
                  <a16:creationId xmlns:a16="http://schemas.microsoft.com/office/drawing/2014/main" id="{73EC8EB6-DD8D-DC0A-4535-C1AC0459B34C}"/>
                </a:ext>
              </a:extLst>
            </p:cNvPr>
            <p:cNvPicPr/>
            <p:nvPr/>
          </p:nvPicPr>
          <p:blipFill>
            <a:blip r:embed="rId13" cstate="print"/>
            <a:stretch>
              <a:fillRect/>
            </a:stretch>
          </p:blipFill>
          <p:spPr>
            <a:xfrm>
              <a:off x="2428440" y="6425214"/>
              <a:ext cx="121678" cy="134150"/>
            </a:xfrm>
            <a:prstGeom prst="rect">
              <a:avLst/>
            </a:prstGeom>
          </p:spPr>
        </p:pic>
        <p:pic>
          <p:nvPicPr>
            <p:cNvPr id="11" name="object 106">
              <a:extLst>
                <a:ext uri="{FF2B5EF4-FFF2-40B4-BE49-F238E27FC236}">
                  <a16:creationId xmlns:a16="http://schemas.microsoft.com/office/drawing/2014/main" id="{F6C9CE47-7C75-B7DC-784D-AFDB0FB107A8}"/>
                </a:ext>
              </a:extLst>
            </p:cNvPr>
            <p:cNvPicPr/>
            <p:nvPr/>
          </p:nvPicPr>
          <p:blipFill>
            <a:blip r:embed="rId14" cstate="print"/>
            <a:stretch>
              <a:fillRect/>
            </a:stretch>
          </p:blipFill>
          <p:spPr>
            <a:xfrm>
              <a:off x="2415118" y="6642802"/>
              <a:ext cx="171286" cy="197256"/>
            </a:xfrm>
            <a:prstGeom prst="rect">
              <a:avLst/>
            </a:prstGeom>
          </p:spPr>
        </p:pic>
        <p:pic>
          <p:nvPicPr>
            <p:cNvPr id="12" name="object 107">
              <a:extLst>
                <a:ext uri="{FF2B5EF4-FFF2-40B4-BE49-F238E27FC236}">
                  <a16:creationId xmlns:a16="http://schemas.microsoft.com/office/drawing/2014/main" id="{CC325F97-B2B2-3B05-1A63-797507C70933}"/>
                </a:ext>
              </a:extLst>
            </p:cNvPr>
            <p:cNvPicPr/>
            <p:nvPr/>
          </p:nvPicPr>
          <p:blipFill>
            <a:blip r:embed="rId15" cstate="print"/>
            <a:stretch>
              <a:fillRect/>
            </a:stretch>
          </p:blipFill>
          <p:spPr>
            <a:xfrm>
              <a:off x="2711198" y="6642802"/>
              <a:ext cx="171286" cy="197256"/>
            </a:xfrm>
            <a:prstGeom prst="rect">
              <a:avLst/>
            </a:prstGeom>
          </p:spPr>
        </p:pic>
        <p:sp>
          <p:nvSpPr>
            <p:cNvPr id="13" name="object 108">
              <a:extLst>
                <a:ext uri="{FF2B5EF4-FFF2-40B4-BE49-F238E27FC236}">
                  <a16:creationId xmlns:a16="http://schemas.microsoft.com/office/drawing/2014/main" id="{A979FF49-68AA-D753-253C-05B9D3073279}"/>
                </a:ext>
              </a:extLst>
            </p:cNvPr>
            <p:cNvSpPr/>
            <p:nvPr/>
          </p:nvSpPr>
          <p:spPr>
            <a:xfrm>
              <a:off x="2343689" y="6877850"/>
              <a:ext cx="918210" cy="61594"/>
            </a:xfrm>
            <a:custGeom>
              <a:avLst/>
              <a:gdLst/>
              <a:ahLst/>
              <a:cxnLst/>
              <a:rect l="l" t="t" r="r" b="b"/>
              <a:pathLst>
                <a:path w="918210" h="61595">
                  <a:moveTo>
                    <a:pt x="913079" y="0"/>
                  </a:moveTo>
                  <a:lnTo>
                    <a:pt x="4622" y="0"/>
                  </a:lnTo>
                  <a:lnTo>
                    <a:pt x="0" y="4622"/>
                  </a:lnTo>
                  <a:lnTo>
                    <a:pt x="0" y="56438"/>
                  </a:lnTo>
                  <a:lnTo>
                    <a:pt x="4622" y="61061"/>
                  </a:lnTo>
                  <a:lnTo>
                    <a:pt x="913079" y="61061"/>
                  </a:lnTo>
                  <a:lnTo>
                    <a:pt x="917702" y="56438"/>
                  </a:lnTo>
                  <a:lnTo>
                    <a:pt x="917702" y="40424"/>
                  </a:lnTo>
                  <a:lnTo>
                    <a:pt x="20650" y="40424"/>
                  </a:lnTo>
                  <a:lnTo>
                    <a:pt x="20650" y="20650"/>
                  </a:lnTo>
                  <a:lnTo>
                    <a:pt x="917702" y="20650"/>
                  </a:lnTo>
                  <a:lnTo>
                    <a:pt x="917702" y="4622"/>
                  </a:lnTo>
                  <a:lnTo>
                    <a:pt x="913079" y="0"/>
                  </a:lnTo>
                  <a:close/>
                </a:path>
                <a:path w="918210" h="61595">
                  <a:moveTo>
                    <a:pt x="917702" y="20650"/>
                  </a:moveTo>
                  <a:lnTo>
                    <a:pt x="897064" y="20650"/>
                  </a:lnTo>
                  <a:lnTo>
                    <a:pt x="897064" y="40424"/>
                  </a:lnTo>
                  <a:lnTo>
                    <a:pt x="917702" y="40424"/>
                  </a:lnTo>
                  <a:lnTo>
                    <a:pt x="917702" y="20650"/>
                  </a:lnTo>
                  <a:close/>
                </a:path>
              </a:pathLst>
            </a:custGeom>
            <a:solidFill>
              <a:srgbClr val="003864"/>
            </a:solidFill>
          </p:spPr>
          <p:txBody>
            <a:bodyPr wrap="square" lIns="0" tIns="0" rIns="0" bIns="0" rtlCol="0"/>
            <a:lstStyle/>
            <a:p>
              <a:endParaRPr sz="1588"/>
            </a:p>
          </p:txBody>
        </p:sp>
      </p:grpSp>
      <p:sp>
        <p:nvSpPr>
          <p:cNvPr id="24" name="object 109">
            <a:extLst>
              <a:ext uri="{FF2B5EF4-FFF2-40B4-BE49-F238E27FC236}">
                <a16:creationId xmlns:a16="http://schemas.microsoft.com/office/drawing/2014/main" id="{772DAA44-1169-0688-79AA-BDD2C9781A24}"/>
              </a:ext>
            </a:extLst>
          </p:cNvPr>
          <p:cNvSpPr txBox="1"/>
          <p:nvPr/>
        </p:nvSpPr>
        <p:spPr>
          <a:xfrm>
            <a:off x="6723831" y="5056294"/>
            <a:ext cx="877903" cy="274416"/>
          </a:xfrm>
          <a:prstGeom prst="rect">
            <a:avLst/>
          </a:prstGeom>
        </p:spPr>
        <p:txBody>
          <a:bodyPr vert="horz" wrap="square" lIns="0" tIns="26334" rIns="0" bIns="0" rtlCol="0">
            <a:spAutoFit/>
          </a:bodyPr>
          <a:lstStyle/>
          <a:p>
            <a:pPr marL="11206" marR="4483" algn="ctr">
              <a:lnSpc>
                <a:spcPts val="953"/>
              </a:lnSpc>
              <a:spcBef>
                <a:spcPts val="207"/>
              </a:spcBef>
            </a:pPr>
            <a:r>
              <a:rPr sz="882" spc="-9" dirty="0">
                <a:solidFill>
                  <a:srgbClr val="5B676F"/>
                </a:solidFill>
                <a:latin typeface="Trebuchet MS"/>
                <a:cs typeface="Trebuchet MS"/>
              </a:rPr>
              <a:t>Fossil-</a:t>
            </a:r>
            <a:r>
              <a:rPr sz="882" dirty="0">
                <a:solidFill>
                  <a:srgbClr val="5B676F"/>
                </a:solidFill>
                <a:latin typeface="Trebuchet MS"/>
                <a:cs typeface="Trebuchet MS"/>
              </a:rPr>
              <a:t>fuel</a:t>
            </a:r>
            <a:r>
              <a:rPr sz="882" spc="-22" dirty="0">
                <a:solidFill>
                  <a:srgbClr val="5B676F"/>
                </a:solidFill>
                <a:latin typeface="Trebuchet MS"/>
                <a:cs typeface="Trebuchet MS"/>
              </a:rPr>
              <a:t> </a:t>
            </a:r>
            <a:r>
              <a:rPr sz="882" spc="-9" dirty="0">
                <a:solidFill>
                  <a:srgbClr val="5B676F"/>
                </a:solidFill>
                <a:latin typeface="Trebuchet MS"/>
                <a:cs typeface="Trebuchet MS"/>
              </a:rPr>
              <a:t>units </a:t>
            </a:r>
            <a:r>
              <a:rPr sz="794" spc="-9" dirty="0">
                <a:solidFill>
                  <a:srgbClr val="5B676F"/>
                </a:solidFill>
                <a:latin typeface="Trebuchet MS"/>
                <a:cs typeface="Trebuchet MS"/>
              </a:rPr>
              <a:t>(Natural</a:t>
            </a:r>
            <a:r>
              <a:rPr sz="794" spc="-26" dirty="0">
                <a:solidFill>
                  <a:srgbClr val="5B676F"/>
                </a:solidFill>
                <a:latin typeface="Trebuchet MS"/>
                <a:cs typeface="Trebuchet MS"/>
              </a:rPr>
              <a:t> gas-</a:t>
            </a:r>
            <a:r>
              <a:rPr sz="794" spc="-18" dirty="0">
                <a:solidFill>
                  <a:srgbClr val="5B676F"/>
                </a:solidFill>
                <a:latin typeface="Trebuchet MS"/>
                <a:cs typeface="Trebuchet MS"/>
              </a:rPr>
              <a:t>fired</a:t>
            </a:r>
            <a:r>
              <a:rPr sz="794" spc="-9" dirty="0">
                <a:solidFill>
                  <a:srgbClr val="5B676F"/>
                </a:solidFill>
                <a:latin typeface="Trebuchet MS"/>
                <a:cs typeface="Trebuchet MS"/>
              </a:rPr>
              <a:t>)</a:t>
            </a:r>
            <a:endParaRPr sz="794" dirty="0">
              <a:latin typeface="Trebuchet MS"/>
              <a:cs typeface="Trebuchet MS"/>
            </a:endParaRPr>
          </a:p>
        </p:txBody>
      </p:sp>
      <p:grpSp>
        <p:nvGrpSpPr>
          <p:cNvPr id="164" name="object 78">
            <a:extLst>
              <a:ext uri="{FF2B5EF4-FFF2-40B4-BE49-F238E27FC236}">
                <a16:creationId xmlns:a16="http://schemas.microsoft.com/office/drawing/2014/main" id="{A41043C2-F38B-E51C-1CFB-562DB4239B42}"/>
              </a:ext>
            </a:extLst>
          </p:cNvPr>
          <p:cNvGrpSpPr/>
          <p:nvPr/>
        </p:nvGrpSpPr>
        <p:grpSpPr>
          <a:xfrm>
            <a:off x="1641661" y="2717821"/>
            <a:ext cx="568138" cy="498662"/>
            <a:chOff x="3711452" y="4144615"/>
            <a:chExt cx="643890" cy="565150"/>
          </a:xfrm>
        </p:grpSpPr>
        <p:sp>
          <p:nvSpPr>
            <p:cNvPr id="165" name="object 79">
              <a:extLst>
                <a:ext uri="{FF2B5EF4-FFF2-40B4-BE49-F238E27FC236}">
                  <a16:creationId xmlns:a16="http://schemas.microsoft.com/office/drawing/2014/main" id="{BF3697C4-F463-6BE3-599D-23BA632DCA23}"/>
                </a:ext>
              </a:extLst>
            </p:cNvPr>
            <p:cNvSpPr/>
            <p:nvPr/>
          </p:nvSpPr>
          <p:spPr>
            <a:xfrm>
              <a:off x="3811926" y="4430211"/>
              <a:ext cx="136525" cy="33655"/>
            </a:xfrm>
            <a:custGeom>
              <a:avLst/>
              <a:gdLst/>
              <a:ahLst/>
              <a:cxnLst/>
              <a:rect l="l" t="t" r="r" b="b"/>
              <a:pathLst>
                <a:path w="136525" h="33654">
                  <a:moveTo>
                    <a:pt x="128727" y="0"/>
                  </a:moveTo>
                  <a:lnTo>
                    <a:pt x="7493" y="0"/>
                  </a:lnTo>
                  <a:lnTo>
                    <a:pt x="0" y="7480"/>
                  </a:lnTo>
                  <a:lnTo>
                    <a:pt x="0" y="25946"/>
                  </a:lnTo>
                  <a:lnTo>
                    <a:pt x="7493" y="33439"/>
                  </a:lnTo>
                  <a:lnTo>
                    <a:pt x="16725" y="33439"/>
                  </a:lnTo>
                  <a:lnTo>
                    <a:pt x="128727" y="33439"/>
                  </a:lnTo>
                  <a:lnTo>
                    <a:pt x="136220" y="25946"/>
                  </a:lnTo>
                  <a:lnTo>
                    <a:pt x="136220" y="7480"/>
                  </a:lnTo>
                  <a:lnTo>
                    <a:pt x="128727" y="0"/>
                  </a:lnTo>
                  <a:close/>
                </a:path>
              </a:pathLst>
            </a:custGeom>
            <a:solidFill>
              <a:srgbClr val="00ADC6"/>
            </a:solidFill>
          </p:spPr>
          <p:txBody>
            <a:bodyPr wrap="square" lIns="0" tIns="0" rIns="0" bIns="0" rtlCol="0"/>
            <a:lstStyle/>
            <a:p>
              <a:endParaRPr sz="1588"/>
            </a:p>
          </p:txBody>
        </p:sp>
        <p:pic>
          <p:nvPicPr>
            <p:cNvPr id="166" name="object 80">
              <a:extLst>
                <a:ext uri="{FF2B5EF4-FFF2-40B4-BE49-F238E27FC236}">
                  <a16:creationId xmlns:a16="http://schemas.microsoft.com/office/drawing/2014/main" id="{177C1164-4400-038B-10D0-4838C0536B44}"/>
                </a:ext>
              </a:extLst>
            </p:cNvPr>
            <p:cNvPicPr/>
            <p:nvPr/>
          </p:nvPicPr>
          <p:blipFill>
            <a:blip r:embed="rId10" cstate="print"/>
            <a:stretch>
              <a:fillRect/>
            </a:stretch>
          </p:blipFill>
          <p:spPr>
            <a:xfrm>
              <a:off x="4117610" y="4378815"/>
              <a:ext cx="136207" cy="136232"/>
            </a:xfrm>
            <a:prstGeom prst="rect">
              <a:avLst/>
            </a:prstGeom>
          </p:spPr>
        </p:pic>
        <p:sp>
          <p:nvSpPr>
            <p:cNvPr id="167" name="object 81">
              <a:extLst>
                <a:ext uri="{FF2B5EF4-FFF2-40B4-BE49-F238E27FC236}">
                  <a16:creationId xmlns:a16="http://schemas.microsoft.com/office/drawing/2014/main" id="{10160A3C-7616-73A9-4FD4-BFA91524D807}"/>
                </a:ext>
              </a:extLst>
            </p:cNvPr>
            <p:cNvSpPr/>
            <p:nvPr/>
          </p:nvSpPr>
          <p:spPr>
            <a:xfrm>
              <a:off x="3711452" y="4144615"/>
              <a:ext cx="643890" cy="565150"/>
            </a:xfrm>
            <a:custGeom>
              <a:avLst/>
              <a:gdLst/>
              <a:ahLst/>
              <a:cxnLst/>
              <a:rect l="l" t="t" r="r" b="b"/>
              <a:pathLst>
                <a:path w="643889" h="565150">
                  <a:moveTo>
                    <a:pt x="66878" y="200736"/>
                  </a:moveTo>
                  <a:lnTo>
                    <a:pt x="33439" y="200736"/>
                  </a:lnTo>
                  <a:lnTo>
                    <a:pt x="33439" y="495325"/>
                  </a:lnTo>
                  <a:lnTo>
                    <a:pt x="38900" y="522305"/>
                  </a:lnTo>
                  <a:lnTo>
                    <a:pt x="53786" y="544366"/>
                  </a:lnTo>
                  <a:lnTo>
                    <a:pt x="75846" y="559254"/>
                  </a:lnTo>
                  <a:lnTo>
                    <a:pt x="102831" y="564718"/>
                  </a:lnTo>
                  <a:lnTo>
                    <a:pt x="541019" y="564718"/>
                  </a:lnTo>
                  <a:lnTo>
                    <a:pt x="567998" y="559254"/>
                  </a:lnTo>
                  <a:lnTo>
                    <a:pt x="590054" y="544366"/>
                  </a:lnTo>
                  <a:lnTo>
                    <a:pt x="598893" y="531266"/>
                  </a:lnTo>
                  <a:lnTo>
                    <a:pt x="102831" y="531266"/>
                  </a:lnTo>
                  <a:lnTo>
                    <a:pt x="88850" y="528438"/>
                  </a:lnTo>
                  <a:lnTo>
                    <a:pt x="77420" y="520730"/>
                  </a:lnTo>
                  <a:lnTo>
                    <a:pt x="69708" y="509304"/>
                  </a:lnTo>
                  <a:lnTo>
                    <a:pt x="66878" y="495325"/>
                  </a:lnTo>
                  <a:lnTo>
                    <a:pt x="66878" y="200736"/>
                  </a:lnTo>
                  <a:close/>
                </a:path>
                <a:path w="643889" h="565150">
                  <a:moveTo>
                    <a:pt x="610400" y="200736"/>
                  </a:moveTo>
                  <a:lnTo>
                    <a:pt x="576960" y="200736"/>
                  </a:lnTo>
                  <a:lnTo>
                    <a:pt x="576960" y="495325"/>
                  </a:lnTo>
                  <a:lnTo>
                    <a:pt x="574133" y="509304"/>
                  </a:lnTo>
                  <a:lnTo>
                    <a:pt x="566424" y="520730"/>
                  </a:lnTo>
                  <a:lnTo>
                    <a:pt x="554999" y="528438"/>
                  </a:lnTo>
                  <a:lnTo>
                    <a:pt x="541019" y="531266"/>
                  </a:lnTo>
                  <a:lnTo>
                    <a:pt x="598893" y="531266"/>
                  </a:lnTo>
                  <a:lnTo>
                    <a:pt x="604938" y="522305"/>
                  </a:lnTo>
                  <a:lnTo>
                    <a:pt x="610400" y="495325"/>
                  </a:lnTo>
                  <a:lnTo>
                    <a:pt x="610400" y="200736"/>
                  </a:lnTo>
                  <a:close/>
                </a:path>
                <a:path w="643889" h="565150">
                  <a:moveTo>
                    <a:pt x="636358" y="83642"/>
                  </a:moveTo>
                  <a:lnTo>
                    <a:pt x="7492" y="83642"/>
                  </a:lnTo>
                  <a:lnTo>
                    <a:pt x="0" y="91135"/>
                  </a:lnTo>
                  <a:lnTo>
                    <a:pt x="0" y="193243"/>
                  </a:lnTo>
                  <a:lnTo>
                    <a:pt x="7492" y="200736"/>
                  </a:lnTo>
                  <a:lnTo>
                    <a:pt x="636358" y="200736"/>
                  </a:lnTo>
                  <a:lnTo>
                    <a:pt x="643851" y="193243"/>
                  </a:lnTo>
                  <a:lnTo>
                    <a:pt x="643851" y="167284"/>
                  </a:lnTo>
                  <a:lnTo>
                    <a:pt x="33439" y="167284"/>
                  </a:lnTo>
                  <a:lnTo>
                    <a:pt x="33439" y="117081"/>
                  </a:lnTo>
                  <a:lnTo>
                    <a:pt x="643851" y="117081"/>
                  </a:lnTo>
                  <a:lnTo>
                    <a:pt x="643851" y="91135"/>
                  </a:lnTo>
                  <a:lnTo>
                    <a:pt x="636358" y="83642"/>
                  </a:lnTo>
                  <a:close/>
                </a:path>
                <a:path w="643889" h="565150">
                  <a:moveTo>
                    <a:pt x="643851" y="117081"/>
                  </a:moveTo>
                  <a:lnTo>
                    <a:pt x="610400" y="117081"/>
                  </a:lnTo>
                  <a:lnTo>
                    <a:pt x="610400" y="167284"/>
                  </a:lnTo>
                  <a:lnTo>
                    <a:pt x="643851" y="167284"/>
                  </a:lnTo>
                  <a:lnTo>
                    <a:pt x="643851" y="117081"/>
                  </a:lnTo>
                  <a:close/>
                </a:path>
                <a:path w="643889" h="565150">
                  <a:moveTo>
                    <a:pt x="208775" y="0"/>
                  </a:moveTo>
                  <a:lnTo>
                    <a:pt x="107962" y="0"/>
                  </a:lnTo>
                  <a:lnTo>
                    <a:pt x="100482" y="7480"/>
                  </a:lnTo>
                  <a:lnTo>
                    <a:pt x="100482" y="83642"/>
                  </a:lnTo>
                  <a:lnTo>
                    <a:pt x="133921" y="83642"/>
                  </a:lnTo>
                  <a:lnTo>
                    <a:pt x="133921" y="33439"/>
                  </a:lnTo>
                  <a:lnTo>
                    <a:pt x="216255" y="33439"/>
                  </a:lnTo>
                  <a:lnTo>
                    <a:pt x="216255" y="7480"/>
                  </a:lnTo>
                  <a:lnTo>
                    <a:pt x="208775" y="0"/>
                  </a:lnTo>
                  <a:close/>
                </a:path>
                <a:path w="643889" h="565150">
                  <a:moveTo>
                    <a:pt x="216255" y="33439"/>
                  </a:moveTo>
                  <a:lnTo>
                    <a:pt x="182816" y="33439"/>
                  </a:lnTo>
                  <a:lnTo>
                    <a:pt x="182816" y="83642"/>
                  </a:lnTo>
                  <a:lnTo>
                    <a:pt x="216255" y="83642"/>
                  </a:lnTo>
                  <a:lnTo>
                    <a:pt x="216255" y="33439"/>
                  </a:lnTo>
                  <a:close/>
                </a:path>
                <a:path w="643889" h="565150">
                  <a:moveTo>
                    <a:pt x="534885" y="0"/>
                  </a:moveTo>
                  <a:lnTo>
                    <a:pt x="434060" y="0"/>
                  </a:lnTo>
                  <a:lnTo>
                    <a:pt x="426567" y="7480"/>
                  </a:lnTo>
                  <a:lnTo>
                    <a:pt x="426567" y="83642"/>
                  </a:lnTo>
                  <a:lnTo>
                    <a:pt x="460019" y="83642"/>
                  </a:lnTo>
                  <a:lnTo>
                    <a:pt x="460019" y="33439"/>
                  </a:lnTo>
                  <a:lnTo>
                    <a:pt x="542366" y="33439"/>
                  </a:lnTo>
                  <a:lnTo>
                    <a:pt x="542366" y="7480"/>
                  </a:lnTo>
                  <a:lnTo>
                    <a:pt x="534885" y="0"/>
                  </a:lnTo>
                  <a:close/>
                </a:path>
                <a:path w="643889" h="565150">
                  <a:moveTo>
                    <a:pt x="542366" y="33439"/>
                  </a:moveTo>
                  <a:lnTo>
                    <a:pt x="508927" y="33439"/>
                  </a:lnTo>
                  <a:lnTo>
                    <a:pt x="508927" y="83642"/>
                  </a:lnTo>
                  <a:lnTo>
                    <a:pt x="542366" y="83642"/>
                  </a:lnTo>
                  <a:lnTo>
                    <a:pt x="542366" y="33439"/>
                  </a:lnTo>
                  <a:close/>
                </a:path>
              </a:pathLst>
            </a:custGeom>
            <a:solidFill>
              <a:srgbClr val="00ADC6"/>
            </a:solidFill>
          </p:spPr>
          <p:txBody>
            <a:bodyPr wrap="square" lIns="0" tIns="0" rIns="0" bIns="0" rtlCol="0"/>
            <a:lstStyle/>
            <a:p>
              <a:endParaRPr sz="1588"/>
            </a:p>
          </p:txBody>
        </p:sp>
      </p:grpSp>
      <p:sp>
        <p:nvSpPr>
          <p:cNvPr id="168" name="object 82">
            <a:extLst>
              <a:ext uri="{FF2B5EF4-FFF2-40B4-BE49-F238E27FC236}">
                <a16:creationId xmlns:a16="http://schemas.microsoft.com/office/drawing/2014/main" id="{81E7D836-A9C3-64B5-92F8-FE427A8F9E0C}"/>
              </a:ext>
            </a:extLst>
          </p:cNvPr>
          <p:cNvSpPr txBox="1"/>
          <p:nvPr/>
        </p:nvSpPr>
        <p:spPr>
          <a:xfrm>
            <a:off x="1696667" y="3265682"/>
            <a:ext cx="458321" cy="147058"/>
          </a:xfrm>
          <a:prstGeom prst="rect">
            <a:avLst/>
          </a:prstGeom>
        </p:spPr>
        <p:txBody>
          <a:bodyPr vert="horz" wrap="square" lIns="0" tIns="11206" rIns="0" bIns="0" rtlCol="0">
            <a:spAutoFit/>
          </a:bodyPr>
          <a:lstStyle/>
          <a:p>
            <a:pPr marL="11206">
              <a:spcBef>
                <a:spcPts val="88"/>
              </a:spcBef>
            </a:pPr>
            <a:r>
              <a:rPr sz="882" spc="-18" dirty="0">
                <a:solidFill>
                  <a:srgbClr val="5B676F"/>
                </a:solidFill>
                <a:latin typeface="Trebuchet MS"/>
                <a:cs typeface="Trebuchet MS"/>
              </a:rPr>
              <a:t>Batteries</a:t>
            </a:r>
            <a:endParaRPr sz="882">
              <a:latin typeface="Trebuchet MS"/>
              <a:cs typeface="Trebuchet MS"/>
            </a:endParaRPr>
          </a:p>
        </p:txBody>
      </p:sp>
      <p:cxnSp>
        <p:nvCxnSpPr>
          <p:cNvPr id="15" name="Straight Arrow Connector 14">
            <a:extLst>
              <a:ext uri="{FF2B5EF4-FFF2-40B4-BE49-F238E27FC236}">
                <a16:creationId xmlns:a16="http://schemas.microsoft.com/office/drawing/2014/main" id="{424FEC64-936F-FD07-B013-D91518BC62A3}"/>
              </a:ext>
            </a:extLst>
          </p:cNvPr>
          <p:cNvCxnSpPr>
            <a:cxnSpLocks/>
          </p:cNvCxnSpPr>
          <p:nvPr/>
        </p:nvCxnSpPr>
        <p:spPr>
          <a:xfrm>
            <a:off x="2154988" y="1295400"/>
            <a:ext cx="0" cy="5166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E4669FC0-4AC8-7987-7ED5-AAE028216B27}"/>
              </a:ext>
            </a:extLst>
          </p:cNvPr>
          <p:cNvCxnSpPr>
            <a:cxnSpLocks/>
          </p:cNvCxnSpPr>
          <p:nvPr/>
        </p:nvCxnSpPr>
        <p:spPr>
          <a:xfrm>
            <a:off x="4267200" y="1295400"/>
            <a:ext cx="0" cy="5166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00BFA646-9F0E-0F30-8A52-BD40951338F0}"/>
              </a:ext>
            </a:extLst>
          </p:cNvPr>
          <p:cNvCxnSpPr>
            <a:cxnSpLocks/>
          </p:cNvCxnSpPr>
          <p:nvPr/>
        </p:nvCxnSpPr>
        <p:spPr>
          <a:xfrm>
            <a:off x="5791200" y="1295400"/>
            <a:ext cx="0" cy="5166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763995D1-5929-E139-3625-91FC613ED667}"/>
              </a:ext>
            </a:extLst>
          </p:cNvPr>
          <p:cNvCxnSpPr>
            <a:cxnSpLocks/>
          </p:cNvCxnSpPr>
          <p:nvPr/>
        </p:nvCxnSpPr>
        <p:spPr>
          <a:xfrm>
            <a:off x="7162800" y="1295400"/>
            <a:ext cx="0" cy="5166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2878B1E5-FF1D-4A43-5F9C-83E99B405E21}"/>
              </a:ext>
            </a:extLst>
          </p:cNvPr>
          <p:cNvSpPr txBox="1"/>
          <p:nvPr/>
        </p:nvSpPr>
        <p:spPr>
          <a:xfrm>
            <a:off x="1186240" y="1517689"/>
            <a:ext cx="1828799" cy="276999"/>
          </a:xfrm>
          <a:prstGeom prst="rect">
            <a:avLst/>
          </a:prstGeom>
          <a:noFill/>
        </p:spPr>
        <p:txBody>
          <a:bodyPr wrap="square" rtlCol="0">
            <a:spAutoFit/>
          </a:bodyPr>
          <a:lstStyle/>
          <a:p>
            <a:r>
              <a:rPr lang="en-US" sz="1200" b="1" dirty="0"/>
              <a:t>NPRR 1317</a:t>
            </a:r>
          </a:p>
        </p:txBody>
      </p:sp>
      <p:cxnSp>
        <p:nvCxnSpPr>
          <p:cNvPr id="170" name="Straight Arrow Connector 169">
            <a:extLst>
              <a:ext uri="{FF2B5EF4-FFF2-40B4-BE49-F238E27FC236}">
                <a16:creationId xmlns:a16="http://schemas.microsoft.com/office/drawing/2014/main" id="{31AE511F-FFB4-20BA-4BDC-B13874D2DEF4}"/>
              </a:ext>
            </a:extLst>
          </p:cNvPr>
          <p:cNvCxnSpPr>
            <a:stCxn id="25" idx="2"/>
          </p:cNvCxnSpPr>
          <p:nvPr/>
        </p:nvCxnSpPr>
        <p:spPr>
          <a:xfrm>
            <a:off x="4711138" y="923365"/>
            <a:ext cx="0" cy="35004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0206620"/>
      </p:ext>
    </p:extLst>
  </p:cSld>
  <p:clrMapOvr>
    <a:masterClrMapping/>
  </p:clrMapOvr>
</p:sld>
</file>

<file path=ppt/theme/theme1.xml><?xml version="1.0" encoding="utf-8"?>
<a:theme xmlns:a="http://schemas.openxmlformats.org/drawingml/2006/main" name="Cover Slid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RCOT-Deck4x3" id="{C2B3BEA3-E4A4-40EE-BC60-27E560955644}" vid="{4764B712-AB30-40B0-A894-C11C42DBF297}"/>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ERCOT-Deck4x3" id="{C2B3BEA3-E4A4-40EE-BC60-27E560955644}" vid="{103D82AB-1446-4E83-A5B7-8E2AEB079252}"/>
    </a:ext>
  </a:extLst>
</a:theme>
</file>

<file path=ppt/theme/theme3.xml><?xml version="1.0" encoding="utf-8"?>
<a:theme xmlns:a="http://schemas.openxmlformats.org/drawingml/2006/main" name="Vertic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RCOT-Deck4x3" id="{C2B3BEA3-E4A4-40EE-BC60-27E560955644}" vid="{FAF7D0C8-D5BC-4C91-A928-27C3CB0CE2E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c568f7a-33c4-492e-841c-ba4feaa9f302" xsi:nil="true"/>
    <lcf76f155ced4ddcb4097134ff3c332f xmlns="5401c3e6-00d5-4a5e-bc08-a1c2fb39d50e">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3FA47D5823C5B448AF49A6499B966AF" ma:contentTypeVersion="17" ma:contentTypeDescription="Create a new document." ma:contentTypeScope="" ma:versionID="5449ec04665c44ed5d0b0070ec8302e3">
  <xsd:schema xmlns:xsd="http://www.w3.org/2001/XMLSchema" xmlns:xs="http://www.w3.org/2001/XMLSchema" xmlns:p="http://schemas.microsoft.com/office/2006/metadata/properties" xmlns:ns2="5401c3e6-00d5-4a5e-bc08-a1c2fb39d50e" xmlns:ns3="8c568f7a-33c4-492e-841c-ba4feaa9f302" targetNamespace="http://schemas.microsoft.com/office/2006/metadata/properties" ma:root="true" ma:fieldsID="8a1e33bdc7bb0ec3d72354e6524fd5dd" ns2:_="" ns3:_="">
    <xsd:import namespace="5401c3e6-00d5-4a5e-bc08-a1c2fb39d50e"/>
    <xsd:import namespace="8c568f7a-33c4-492e-841c-ba4feaa9f30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TaxCatchAll" minOccurs="0"/>
                <xsd:element ref="ns2:MediaServiceOCR" minOccurs="0"/>
                <xsd:element ref="ns2:MediaServiceGenerationTime" minOccurs="0"/>
                <xsd:element ref="ns2:MediaServiceEventHashCode" minOccurs="0"/>
                <xsd:element ref="ns2:lcf76f155ced4ddcb4097134ff3c332f" minOccurs="0"/>
                <xsd:element ref="ns2:MediaLengthInSeconds" minOccurs="0"/>
                <xsd:element ref="ns2:MediaServiceDateTaken" minOccurs="0"/>
                <xsd:element ref="ns2:MediaServiceLocation"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01c3e6-00d5-4a5e-bc08-a1c2fb39d5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a102f585-f336-4ab5-8023-668eed9f00b2" ma:termSetId="09814cd3-568e-fe90-9814-8d621ff8fb84" ma:anchorId="fba54fb3-c3e1-fe81-a776-ca4b69148c4d" ma:open="true" ma:isKeyword="false">
      <xsd:complexType>
        <xsd:sequence>
          <xsd:element ref="pc:Terms" minOccurs="0" maxOccurs="1"/>
        </xsd:sequence>
      </xsd:complexType>
    </xsd:element>
    <xsd:element name="MediaLengthInSeconds" ma:index="17" nillable="true" ma:displayName="MediaLengthInSeconds" ma:hidden="true" ma:internalName="MediaLengthInSeconds" ma:readOnly="true">
      <xsd:simpleType>
        <xsd:restriction base="dms:Unknow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568f7a-33c4-492e-841c-ba4feaa9f302" elementFormDefault="qualified">
    <xsd:import namespace="http://schemas.microsoft.com/office/2006/documentManagement/types"/>
    <xsd:import namespace="http://schemas.microsoft.com/office/infopath/2007/PartnerControls"/>
    <xsd:element name="TaxCatchAll" ma:index="11" nillable="true" ma:displayName="Taxonomy Catch All Column" ma:hidden="true" ma:list="{a94446d5-9d23-4bc7-8662-a29e65900e09}" ma:internalName="TaxCatchAll" ma:showField="CatchAllData" ma:web="8c568f7a-33c4-492e-841c-ba4feaa9f302">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A526C54-2038-4DDB-9077-84C80FF069E0}">
  <ds:schemaRefs>
    <ds:schemaRef ds:uri="http://schemas.microsoft.com/office/2006/documentManagement/types"/>
    <ds:schemaRef ds:uri="http://purl.org/dc/terms/"/>
    <ds:schemaRef ds:uri="http://schemas.microsoft.com/office/2006/metadata/properties"/>
    <ds:schemaRef ds:uri="http://purl.org/dc/dcmitype/"/>
    <ds:schemaRef ds:uri="http://schemas.openxmlformats.org/package/2006/metadata/core-properties"/>
    <ds:schemaRef ds:uri="http://schemas.microsoft.com/office/infopath/2007/PartnerControls"/>
    <ds:schemaRef ds:uri="0990b61b-eca2-43eb-bf62-db63f797b908"/>
    <ds:schemaRef ds:uri="f2d15d73-cba3-4daa-9deb-1bc1def57504"/>
    <ds:schemaRef ds:uri="http://www.w3.org/XML/1998/namespace"/>
    <ds:schemaRef ds:uri="http://purl.org/dc/elements/1.1/"/>
    <ds:schemaRef ds:uri="8c568f7a-33c4-492e-841c-ba4feaa9f302"/>
    <ds:schemaRef ds:uri="5401c3e6-00d5-4a5e-bc08-a1c2fb39d50e"/>
  </ds:schemaRefs>
</ds:datastoreItem>
</file>

<file path=customXml/itemProps2.xml><?xml version="1.0" encoding="utf-8"?>
<ds:datastoreItem xmlns:ds="http://schemas.openxmlformats.org/officeDocument/2006/customXml" ds:itemID="{E571FE01-16E6-4419-A01D-1DAD6A4B0DC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401c3e6-00d5-4a5e-bc08-a1c2fb39d50e"/>
    <ds:schemaRef ds:uri="8c568f7a-33c4-492e-841c-ba4feaa9f3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F18ABE5-2C97-4413-ACB0-B3080BAFCA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52581</TotalTime>
  <Words>463</Words>
  <Application>Microsoft Office PowerPoint</Application>
  <PresentationFormat>On-screen Show (4:3)</PresentationFormat>
  <Paragraphs>69</Paragraphs>
  <Slides>6</Slides>
  <Notes>6</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6</vt:i4>
      </vt:variant>
    </vt:vector>
  </HeadingPairs>
  <TitlesOfParts>
    <vt:vector size="13" baseType="lpstr">
      <vt:lpstr>Arial</vt:lpstr>
      <vt:lpstr>Calibri</vt:lpstr>
      <vt:lpstr>Times New Roman</vt:lpstr>
      <vt:lpstr>Trebuchet MS</vt:lpstr>
      <vt:lpstr>Cover Slide</vt:lpstr>
      <vt:lpstr>Horizontal Theme</vt:lpstr>
      <vt:lpstr>Vertical Theme</vt:lpstr>
      <vt:lpstr>PowerPoint Presentation</vt:lpstr>
      <vt:lpstr>NPRR 1317 Creation of Non-Settled Generator (NSG) and Clarification of the Types, Usage, and Registration of Distributed Generation </vt:lpstr>
      <vt:lpstr>RTF-5 Generation Framework</vt:lpstr>
      <vt:lpstr>NSG Definitions </vt:lpstr>
      <vt:lpstr>Douglas.Fohn@ercot.com Thinesh.DevadhasMohanadhas@ercot.com   Thank You </vt:lpstr>
      <vt:lpstr>PowerPoint Presentation</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Devadhas Mohanadhas, Thinesh</cp:lastModifiedBy>
  <cp:revision>831</cp:revision>
  <cp:lastPrinted>2024-11-04T14:56:54Z</cp:lastPrinted>
  <dcterms:created xsi:type="dcterms:W3CDTF">2016-01-21T15:20:31Z</dcterms:created>
  <dcterms:modified xsi:type="dcterms:W3CDTF">2026-01-14T15:49:03Z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0x01010073FA47D5823C5B448AF49A6499B966AF</vt:lpwstr>
  </property>
  <property fmtid="{D5CDD505-2E9C-101B-9397-08002B2CF9AE}" pid="3" name="MSIP_Label_7084cbda-52b8-46fb-a7b7-cb5bd465ed85_Enabled">
    <vt:lpwstr>true</vt:lpwstr>
  </property>
  <property fmtid="{D5CDD505-2E9C-101B-9397-08002B2CF9AE}" pid="4" name="MSIP_Label_7084cbda-52b8-46fb-a7b7-cb5bd465ed85_SetDate">
    <vt:lpwstr>2024-06-14T15:54:49Z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8eabf13e-a45a-4db1-a9f2-344f1ea7df79</vt:lpwstr>
  </property>
  <property fmtid="{D5CDD505-2E9C-101B-9397-08002B2CF9AE}" pid="9" name="MSIP_Label_7084cbda-52b8-46fb-a7b7-cb5bd465ed85_ContentBits">
    <vt:lpwstr>0</vt:lpwstr>
  </property>
</Properties>
</file>