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706" r:id="rId9"/>
    <p:sldId id="713" r:id="rId10"/>
    <p:sldId id="294" r:id="rId11"/>
    <p:sldId id="267" r:id="rId12"/>
    <p:sldId id="712" r:id="rId13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BE3EB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9" d="100"/>
          <a:sy n="119" d="100"/>
        </p:scale>
        <p:origin x="1944" y="3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C08A6-1A06-0923-1C45-4FCC31DB5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DABC6B-0C97-56B6-6887-98B6712D8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49D93B-E78F-8950-2F3D-0BB1EDABA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8EE56-EE29-F4D5-2FA3-0D1840679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39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4C514-8B4B-3F9F-3824-11EB4327D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089516-5BD6-02F3-BBA4-1BE586CA49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7E932B-ADAE-AADF-AA00-011054698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52002-708C-4918-B95F-D3302D8A69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978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January 2026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January 14, 2026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2026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28850" algn="l"/>
                <a:tab pos="2517775" algn="l"/>
              </a:tabLst>
            </a:pPr>
            <a:r>
              <a:rPr lang="en-US" sz="1600" i="1" dirty="0"/>
              <a:t>PGRR127 – Addition of Proposed Generation to the Planning Models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1/22/2026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Prioritization Update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Status Notes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2026 Project Planning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21367" y="647700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878442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4416429"/>
              </p:ext>
            </p:extLst>
          </p:nvPr>
        </p:nvGraphicFramePr>
        <p:xfrm>
          <a:off x="160280" y="3176074"/>
          <a:ext cx="8839200" cy="24170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NOGRR245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NPRR1234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PGRR115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653088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5757677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713625"/>
            <a:ext cx="2864424" cy="406002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47694" y="4254688"/>
            <a:ext cx="2864424" cy="40600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713624"/>
            <a:ext cx="2963416" cy="410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52758" y="4254687"/>
            <a:ext cx="2979176" cy="40600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6084477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1" y="3846445"/>
            <a:ext cx="810217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NPRR1029</a:t>
            </a:r>
            <a:r>
              <a:rPr lang="en-US" sz="600" dirty="0">
                <a:latin typeface="Courier New" pitchFamily="49" charset="0"/>
              </a:rPr>
              <a:t>(a)</a:t>
            </a:r>
            <a:endParaRPr lang="en-US" sz="800" dirty="0">
              <a:latin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  <a:r>
              <a:rPr kumimoji="0" lang="en-US" sz="6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838494"/>
            <a:ext cx="681892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NPRR1270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NPRR1282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NOGRR277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4378" y="5638181"/>
            <a:ext cx="1918744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NPRR1029(a) – Market suspension 	of ESRs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/>
              <a:t>NPRR1216(a) – Invoice workaround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/>
              <a:t>NPRR1234(a) – Section 3.10.7.2, 	paragraphs 14-19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NPRR1234(b) – See market notice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PGRR115(a) – All except Sect. 5.2.10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C15D56-3C72-EC19-1AE0-6DBCE4A6F5E3}"/>
              </a:ext>
            </a:extLst>
          </p:cNvPr>
          <p:cNvSpPr/>
          <p:nvPr/>
        </p:nvSpPr>
        <p:spPr>
          <a:xfrm>
            <a:off x="7471063" y="3678850"/>
            <a:ext cx="1517904" cy="5867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RTC+B Stabilization begins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F02DB8B-12D8-B4C7-E919-2A9F8E346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4798177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D3FD1-C915-2830-ED0F-43A46A33DD34}"/>
              </a:ext>
            </a:extLst>
          </p:cNvPr>
          <p:cNvSpPr txBox="1"/>
          <p:nvPr/>
        </p:nvSpPr>
        <p:spPr>
          <a:xfrm>
            <a:off x="1288890" y="51142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E43BDD-EEC0-33DF-78C6-0CBC8F1E1654}"/>
              </a:ext>
            </a:extLst>
          </p:cNvPr>
          <p:cNvSpPr txBox="1"/>
          <p:nvPr/>
        </p:nvSpPr>
        <p:spPr>
          <a:xfrm>
            <a:off x="5692059" y="513229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6ED6D3-9299-B93E-D997-F79FC026F82D}"/>
              </a:ext>
            </a:extLst>
          </p:cNvPr>
          <p:cNvSpPr txBox="1"/>
          <p:nvPr/>
        </p:nvSpPr>
        <p:spPr>
          <a:xfrm>
            <a:off x="7052584" y="320914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  <a:endParaRPr lang="en-US" sz="1200" b="1" i="1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1CC50A-3EE2-20BA-60DE-4979F138E3B4}"/>
              </a:ext>
            </a:extLst>
          </p:cNvPr>
          <p:cNvSpPr txBox="1"/>
          <p:nvPr/>
        </p:nvSpPr>
        <p:spPr>
          <a:xfrm>
            <a:off x="8620693" y="454212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48EC5F-D3A2-EAEA-165A-54D8CD32D40D}"/>
              </a:ext>
            </a:extLst>
          </p:cNvPr>
          <p:cNvSpPr txBox="1"/>
          <p:nvPr/>
        </p:nvSpPr>
        <p:spPr>
          <a:xfrm>
            <a:off x="8631505" y="4771309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D6E376E-A3A9-6748-68A6-F96CFF33735F}"/>
              </a:ext>
            </a:extLst>
          </p:cNvPr>
          <p:cNvSpPr txBox="1"/>
          <p:nvPr/>
        </p:nvSpPr>
        <p:spPr>
          <a:xfrm>
            <a:off x="8630218" y="499118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DF8260-933F-249F-D503-DED6099CAFB8}"/>
              </a:ext>
            </a:extLst>
          </p:cNvPr>
          <p:cNvSpPr txBox="1"/>
          <p:nvPr/>
        </p:nvSpPr>
        <p:spPr>
          <a:xfrm>
            <a:off x="8630218" y="520865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BFD30-B220-FFDE-2AEA-DCAD31759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423A-29BD-916C-9237-B60CD5C6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2026 Release Targets – Approved NPRRs / SCRs / xGRRs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53389-F64E-2741-F604-DBFAAFEEA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9778076-88D8-AF87-CCD6-0387D3705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C27BF776-BF97-F1A6-B314-C018AEFF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6114491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0B080159-FAE2-6B31-4EFB-7EF37977D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>
            <a:extLst>
              <a:ext uri="{FF2B5EF4-FFF2-40B4-BE49-F238E27FC236}">
                <a16:creationId xmlns:a16="http://schemas.microsoft.com/office/drawing/2014/main" id="{50F9B015-E167-00B6-0126-0DBB2C12F4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680556"/>
              </p:ext>
            </p:extLst>
          </p:nvPr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1/28-1/29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2/25-2/26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3/25-3/26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4/29-4/30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5/27-5/28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6/24-6/25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PGRR131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NPRR1299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>
            <a:extLst>
              <a:ext uri="{FF2B5EF4-FFF2-40B4-BE49-F238E27FC236}">
                <a16:creationId xmlns:a16="http://schemas.microsoft.com/office/drawing/2014/main" id="{3C7337DF-3236-49AF-5B9D-C83E33EF0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0538845A-9179-582C-B878-B358B8FD79A2}"/>
              </a:ext>
            </a:extLst>
          </p:cNvPr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>
            <a:extLst>
              <a:ext uri="{FF2B5EF4-FFF2-40B4-BE49-F238E27FC236}">
                <a16:creationId xmlns:a16="http://schemas.microsoft.com/office/drawing/2014/main" id="{799D2FA0-8B3E-0B45-4694-E50B59D8C24E}"/>
              </a:ext>
            </a:extLst>
          </p:cNvPr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>
            <a:extLst>
              <a:ext uri="{FF2B5EF4-FFF2-40B4-BE49-F238E27FC236}">
                <a16:creationId xmlns:a16="http://schemas.microsoft.com/office/drawing/2014/main" id="{D9F77CFF-462B-9E50-0EFD-A896496F09C9}"/>
              </a:ext>
            </a:extLst>
          </p:cNvPr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>
            <a:extLst>
              <a:ext uri="{FF2B5EF4-FFF2-40B4-BE49-F238E27FC236}">
                <a16:creationId xmlns:a16="http://schemas.microsoft.com/office/drawing/2014/main" id="{2615F467-AD5A-C63E-82B1-922449E3611F}"/>
              </a:ext>
            </a:extLst>
          </p:cNvPr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>
            <a:extLst>
              <a:ext uri="{FF2B5EF4-FFF2-40B4-BE49-F238E27FC236}">
                <a16:creationId xmlns:a16="http://schemas.microsoft.com/office/drawing/2014/main" id="{BE9FE421-EC62-4777-DB6E-65ECAD7DBACE}"/>
              </a:ext>
            </a:extLst>
          </p:cNvPr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A7301701-8070-088C-1EC4-2264AE4F06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670895"/>
              </p:ext>
            </p:extLst>
          </p:nvPr>
        </p:nvGraphicFramePr>
        <p:xfrm>
          <a:off x="160280" y="3176074"/>
          <a:ext cx="8839200" cy="21945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7/29-7/30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8/26-8/27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9/30-10/1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10/28-10/29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12/16-12/17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434DC2E-84B5-4927-5867-59A27A4CC931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4D7BB218-C421-400A-FFA5-416F357C0328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A67252E-F2BF-AD2F-3214-0668956B8DC7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689D3A12-42B6-1E36-4528-366BEFB85334}"/>
              </a:ext>
            </a:extLst>
          </p:cNvPr>
          <p:cNvSpPr/>
          <p:nvPr/>
        </p:nvSpPr>
        <p:spPr>
          <a:xfrm>
            <a:off x="6019800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89B8D338-A09F-0F8E-151A-41361E55AE23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4FB10E2C-D7C4-E2EC-2600-038C479E5386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6ED04-EF36-4BF4-308F-1A60F92DCE85}"/>
              </a:ext>
            </a:extLst>
          </p:cNvPr>
          <p:cNvSpPr txBox="1"/>
          <p:nvPr/>
        </p:nvSpPr>
        <p:spPr>
          <a:xfrm>
            <a:off x="8610600" y="1233923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D59DA059-81CB-17AD-88C6-D5FB51E8F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57" y="2590800"/>
            <a:ext cx="88064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BBE76F-8561-7DFC-255A-BB4B571E46F7}"/>
              </a:ext>
            </a:extLst>
          </p:cNvPr>
          <p:cNvSpPr txBox="1"/>
          <p:nvPr/>
        </p:nvSpPr>
        <p:spPr>
          <a:xfrm>
            <a:off x="1255651" y="1238361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C852E-4F19-D3F5-A000-CCB4F8DAD52B}"/>
              </a:ext>
            </a:extLst>
          </p:cNvPr>
          <p:cNvSpPr txBox="1"/>
          <p:nvPr/>
        </p:nvSpPr>
        <p:spPr>
          <a:xfrm>
            <a:off x="2772741" y="1230882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B078848B-BCDB-88EA-9743-D0EE5028E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5627332"/>
            <a:ext cx="2670126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NPRR1234(c) – RIOO changes for End-Use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	 Industry Classification to Loads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D1CF77-D3E1-9455-0AF7-7662D5A2896E}"/>
              </a:ext>
            </a:extLst>
          </p:cNvPr>
          <p:cNvSpPr/>
          <p:nvPr/>
        </p:nvSpPr>
        <p:spPr>
          <a:xfrm rot="21207155">
            <a:off x="2146016" y="4110276"/>
            <a:ext cx="5052986" cy="707886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Numerous projects are initiating in 2026</a:t>
            </a:r>
          </a:p>
          <a:p>
            <a:pPr algn="ctr"/>
            <a:r>
              <a:rPr lang="en-US" sz="2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and will eventually have go-live targets </a:t>
            </a:r>
          </a:p>
        </p:txBody>
      </p:sp>
    </p:spTree>
    <p:extLst>
      <p:ext uri="{BB962C8B-B14F-4D97-AF65-F5344CB8AC3E}">
        <p14:creationId xmlns:p14="http://schemas.microsoft.com/office/powerpoint/2010/main" val="3349357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20991"/>
              </p:ext>
            </p:extLst>
          </p:nvPr>
        </p:nvGraphicFramePr>
        <p:xfrm>
          <a:off x="89933" y="1078626"/>
          <a:ext cx="8955921" cy="2496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requests a continued table at PRS due to RTC+B resource constraints and design concerns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6560372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PGRR127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 of Proposed Generation to the Planning Models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$20k-$40k, 3-4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System: RIOO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35518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165001"/>
              </p:ext>
            </p:extLst>
          </p:nvPr>
        </p:nvGraphicFramePr>
        <p:xfrm>
          <a:off x="3581400" y="86106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286000" y="5666080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4580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4820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4910	Next Rank in Regulatory 	= 430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12/18/2025: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1/xx/2026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8CAF49-6BC7-828A-4DEE-A118AED61C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399" y="1447800"/>
            <a:ext cx="3979463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AEAF2-81C4-A617-EAAD-EEEE56CFB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486BB-41CA-E4E6-CAEE-127B3BD79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dirty="0"/>
              <a:t>2026 Project Planning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358F5-3828-4B9E-EC40-384313427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63F58A-7732-2C37-15DC-1F1BE0D5E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26766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understands that Market Participants need lead time to implement changes in their systems for many Revision Requests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Approved Revision Request Project Starts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NPRR936 – CRR Account Holder Limits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NPRR1188</a:t>
            </a:r>
            <a:r>
              <a:rPr lang="en-US" sz="1400" dirty="0"/>
              <a:t> – Implement Nodal Dispatch and Energy Settlement for Controllable Load Resources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NPRR1238 </a:t>
            </a:r>
            <a:r>
              <a:rPr lang="en-US" sz="1400" dirty="0"/>
              <a:t>–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1400" dirty="0"/>
              <a:t>Voluntary Registration of Loads with Curtailable Load Capabilities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NPRR1244</a:t>
            </a:r>
            <a:r>
              <a:rPr lang="en-US" sz="1400" dirty="0"/>
              <a:t> – Clarification of CLR Primary Frequency Response Responsibilities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NPRR1277</a:t>
            </a:r>
            <a:r>
              <a:rPr lang="en-US" sz="1400" dirty="0"/>
              <a:t> – Revisions to EAL Formula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NPRR1281</a:t>
            </a:r>
            <a:r>
              <a:rPr lang="en-US" sz="1400" dirty="0"/>
              <a:t> – Improvements to Alternate FFSS Resource Designation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NPRR1288 – Remove Multiple Month Transactions in CRR Auctions</a:t>
            </a:r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Revision Request Projects with Potential for 2026 Implementation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NPRR1198</a:t>
            </a:r>
            <a:r>
              <a:rPr lang="en-US" sz="1400" dirty="0"/>
              <a:t> – Congestion Mitigation Using Topology Reconfigurations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NPRR1201 – Limitations on Resettlement Timeline &amp; Default Uplift Exposure Adj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NPRR1290 Phase 2 – Gap Resolutions and Clarifications for RTC+B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SCR818 Phase 2 – Changes to Incorporate GIC Modeling Data into Existing Modeling Applications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SCR829 – API for the NDCRC Application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SCR831 – Short Circuit Model Integration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Other priority Review Request projects may start in 2026 with a future year Go-Live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DRRS (NPRR1309, NPRR1310), Residential Demand, Firming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011A24-F9C8-DB64-03B1-BBD752A8C332}"/>
              </a:ext>
            </a:extLst>
          </p:cNvPr>
          <p:cNvSpPr txBox="1"/>
          <p:nvPr/>
        </p:nvSpPr>
        <p:spPr>
          <a:xfrm>
            <a:off x="2590800" y="6337319"/>
            <a:ext cx="44132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Green Text: Deemed “High Priority” at Prioritization Workshop </a:t>
            </a:r>
          </a:p>
        </p:txBody>
      </p:sp>
    </p:spTree>
    <p:extLst>
      <p:ext uri="{BB962C8B-B14F-4D97-AF65-F5344CB8AC3E}">
        <p14:creationId xmlns:p14="http://schemas.microsoft.com/office/powerpoint/2010/main" val="9439185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815395</TotalTime>
  <Words>935</Words>
  <Application>Microsoft Office PowerPoint</Application>
  <PresentationFormat>On-screen Show (4:3)</PresentationFormat>
  <Paragraphs>367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2025 Release Targets – Approved NPRRs / SCRs / xGRRs </vt:lpstr>
      <vt:lpstr>2026 Release Targets – Approved NPRRs / SCRs / xGRRs </vt:lpstr>
      <vt:lpstr>Priority / Rank Recommendations for Revision Requests with Impacts</vt:lpstr>
      <vt:lpstr>Technology Working Group (TWG)</vt:lpstr>
      <vt:lpstr>2026 Project Planning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3151</cp:revision>
  <cp:lastPrinted>2024-02-06T15:16:31Z</cp:lastPrinted>
  <dcterms:created xsi:type="dcterms:W3CDTF">2016-01-21T15:20:31Z</dcterms:created>
  <dcterms:modified xsi:type="dcterms:W3CDTF">2026-01-13T14:32:50Z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