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8" r:id="rId8"/>
    <p:sldId id="706" r:id="rId9"/>
    <p:sldId id="713" r:id="rId10"/>
    <p:sldId id="294" r:id="rId11"/>
    <p:sldId id="267" r:id="rId12"/>
    <p:sldId id="712" r:id="rId1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19" d="100"/>
          <a:sy n="119" d="100"/>
        </p:scale>
        <p:origin x="1944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January 14, 2026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2026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PGRR127 – Addition of Proposed Generation to the Planning Models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1/22/2026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Status Notes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21367" y="647700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78442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4416429"/>
              </p:ext>
            </p:extLst>
          </p:nvPr>
        </p:nvGraphicFramePr>
        <p:xfrm>
          <a:off x="160280" y="3176074"/>
          <a:ext cx="8839200" cy="24170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NOGRR245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NPRR1234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PGRR115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653088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5757677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713625"/>
            <a:ext cx="2864424" cy="406002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47694" y="4254688"/>
            <a:ext cx="2864424" cy="406002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713624"/>
            <a:ext cx="2963416" cy="410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52758" y="4254687"/>
            <a:ext cx="2979176" cy="40600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6084477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1" y="3846445"/>
            <a:ext cx="810217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NPRR1029</a:t>
            </a:r>
            <a:r>
              <a:rPr lang="en-US" sz="600" dirty="0">
                <a:latin typeface="Courier New" pitchFamily="49" charset="0"/>
              </a:rPr>
              <a:t>(a)</a:t>
            </a:r>
            <a:endParaRPr lang="en-US" sz="800" dirty="0">
              <a:latin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  <a:r>
              <a:rPr kumimoji="0" lang="en-US" sz="6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838494"/>
            <a:ext cx="68189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NPRR1269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NPRR1270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NPRR1282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NOGRR277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78" y="5638181"/>
            <a:ext cx="1918744" cy="107721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NPRR1029(a) – Market suspension 	of ESRs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NPRR1216(a) – Invoice workaround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NPRR1234(a) – Section 3.10.7.2, 	paragraphs 14-19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NPRR1234(b) – See market notice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PGRR115(a) – All except Sect. 5.2.10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15D56-3C72-EC19-1AE0-6DBCE4A6F5E3}"/>
              </a:ext>
            </a:extLst>
          </p:cNvPr>
          <p:cNvSpPr/>
          <p:nvPr/>
        </p:nvSpPr>
        <p:spPr>
          <a:xfrm>
            <a:off x="7471063" y="3678850"/>
            <a:ext cx="1517904" cy="5867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11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RTC+B Stabilization begins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6F02DB8B-12D8-B4C7-E919-2A9F8E346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4798177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BD3FD1-C915-2830-ED0F-43A46A33DD34}"/>
              </a:ext>
            </a:extLst>
          </p:cNvPr>
          <p:cNvSpPr txBox="1"/>
          <p:nvPr/>
        </p:nvSpPr>
        <p:spPr>
          <a:xfrm>
            <a:off x="1288890" y="511429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7E43BDD-EEC0-33DF-78C6-0CBC8F1E1654}"/>
              </a:ext>
            </a:extLst>
          </p:cNvPr>
          <p:cNvSpPr txBox="1"/>
          <p:nvPr/>
        </p:nvSpPr>
        <p:spPr>
          <a:xfrm>
            <a:off x="5692059" y="513229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6ED6D3-9299-B93E-D997-F79FC026F82D}"/>
              </a:ext>
            </a:extLst>
          </p:cNvPr>
          <p:cNvSpPr txBox="1"/>
          <p:nvPr/>
        </p:nvSpPr>
        <p:spPr>
          <a:xfrm>
            <a:off x="7052584" y="3209145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Wingdings" panose="05000000000000000000" pitchFamily="2" charset="2"/>
              </a:rPr>
              <a:t>ü</a:t>
            </a:r>
            <a:endParaRPr lang="en-US" sz="1200" b="1" i="1" kern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A1CC50A-3EE2-20BA-60DE-4979F138E3B4}"/>
              </a:ext>
            </a:extLst>
          </p:cNvPr>
          <p:cNvSpPr txBox="1"/>
          <p:nvPr/>
        </p:nvSpPr>
        <p:spPr>
          <a:xfrm>
            <a:off x="8620693" y="454212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B48EC5F-D3A2-EAEA-165A-54D8CD32D40D}"/>
              </a:ext>
            </a:extLst>
          </p:cNvPr>
          <p:cNvSpPr txBox="1"/>
          <p:nvPr/>
        </p:nvSpPr>
        <p:spPr>
          <a:xfrm>
            <a:off x="8631505" y="4771309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D6E376E-A3A9-6748-68A6-F96CFF33735F}"/>
              </a:ext>
            </a:extLst>
          </p:cNvPr>
          <p:cNvSpPr txBox="1"/>
          <p:nvPr/>
        </p:nvSpPr>
        <p:spPr>
          <a:xfrm>
            <a:off x="8630218" y="499118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1DF8260-933F-249F-D503-DED6099CAFB8}"/>
              </a:ext>
            </a:extLst>
          </p:cNvPr>
          <p:cNvSpPr txBox="1"/>
          <p:nvPr/>
        </p:nvSpPr>
        <p:spPr>
          <a:xfrm>
            <a:off x="8630218" y="5208656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80556"/>
              </p:ext>
            </p:extLst>
          </p:nvPr>
        </p:nvGraphicFramePr>
        <p:xfrm>
          <a:off x="160280" y="739904"/>
          <a:ext cx="8839200" cy="24325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670895"/>
              </p:ext>
            </p:extLst>
          </p:nvPr>
        </p:nvGraphicFramePr>
        <p:xfrm>
          <a:off x="160280" y="3176074"/>
          <a:ext cx="8839200" cy="219456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6019800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33923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57" y="2590800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BBE76F-8561-7DFC-255A-BB4B571E46F7}"/>
              </a:ext>
            </a:extLst>
          </p:cNvPr>
          <p:cNvSpPr txBox="1"/>
          <p:nvPr/>
        </p:nvSpPr>
        <p:spPr>
          <a:xfrm>
            <a:off x="1255651" y="1238361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C852E-4F19-D3F5-A000-CCB4F8DAD52B}"/>
              </a:ext>
            </a:extLst>
          </p:cNvPr>
          <p:cNvSpPr txBox="1"/>
          <p:nvPr/>
        </p:nvSpPr>
        <p:spPr>
          <a:xfrm>
            <a:off x="2772741" y="123088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D1CF77-D3E1-9455-0AF7-7662D5A2896E}"/>
              </a:ext>
            </a:extLst>
          </p:cNvPr>
          <p:cNvSpPr/>
          <p:nvPr/>
        </p:nvSpPr>
        <p:spPr>
          <a:xfrm rot="21207155">
            <a:off x="2146016" y="4110276"/>
            <a:ext cx="5052986" cy="70788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Numerous projects are initiating in 2026</a:t>
            </a:r>
          </a:p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and will eventually have go-live targets 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920991"/>
              </p:ext>
            </p:extLst>
          </p:nvPr>
        </p:nvGraphicFramePr>
        <p:xfrm>
          <a:off x="89933" y="1078626"/>
          <a:ext cx="8955921" cy="2496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PGRR127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of Proposed Generation to the Planning Models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$20k-$40k, 3-4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System: RIOO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Regulatory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335518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286000" y="5666080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430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12/18/2025: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1/xx/2026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CAF49-6BC7-828A-4DEE-A118AED61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9" y="1447800"/>
            <a:ext cx="3979463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26766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Approved Revision Request Project Starts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</a:t>
            </a:r>
            <a:r>
              <a:rPr lang="en-US" sz="1400" dirty="0"/>
              <a:t>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 </a:t>
            </a:r>
            <a:r>
              <a:rPr lang="en-US" sz="1400" dirty="0"/>
              <a:t>–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400" dirty="0"/>
              <a:t>Voluntary Registration of Loads with Curtailable Load Capabilities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Clarification of CLR Primary Frequency Response Responsibilities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</a:t>
            </a:r>
            <a:r>
              <a:rPr lang="en-US" sz="1400" dirty="0"/>
              <a:t>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</a:t>
            </a:r>
            <a:r>
              <a:rPr lang="en-US" sz="1400" dirty="0"/>
              <a:t>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</a:t>
            </a:r>
            <a:r>
              <a:rPr lang="en-US" sz="1400" dirty="0"/>
              <a:t>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NPRR1201 – Limitations on Resettlement Timeline &amp; Default Uplift Exposure Adj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 (NPRR1309, NPRR1310), Residential Demand,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41325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9439185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815395</TotalTime>
  <Words>935</Words>
  <Application>Microsoft Office PowerPoint</Application>
  <PresentationFormat>On-screen Show (4:3)</PresentationFormat>
  <Paragraphs>367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2026 Release Targets – Approved NPRRs / SCRs / xGRRs </vt:lpstr>
      <vt:lpstr>Priority / Rank Recommendations for Revision Requests with Impacts</vt:lpstr>
      <vt:lpstr>Technology Working Group (TWG)</vt:lpstr>
      <vt:lpstr>2026 Project Planning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Clifton, Suzy</cp:lastModifiedBy>
  <cp:revision>3151</cp:revision>
  <cp:lastPrinted>2024-02-06T15:16:31Z</cp:lastPrinted>
  <dcterms:created xsi:type="dcterms:W3CDTF">2016-01-21T15:20:31Z</dcterms:created>
  <dcterms:modified xsi:type="dcterms:W3CDTF">2026-01-13T14:32:50Z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