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7" d="100"/>
          <a:sy n="97" d="100"/>
        </p:scale>
        <p:origin x="1308" y="30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1/5/2026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1/5/2026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01/05/2026</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01/13/2026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3" name="Table 2">
            <a:extLst>
              <a:ext uri="{FF2B5EF4-FFF2-40B4-BE49-F238E27FC236}">
                <a16:creationId xmlns:a16="http://schemas.microsoft.com/office/drawing/2014/main" id="{3210C719-3DD1-8F66-A43E-24EB2AD17385}"/>
              </a:ext>
            </a:extLst>
          </p:cNvPr>
          <p:cNvGraphicFramePr>
            <a:graphicFrameLocks noGrp="1"/>
          </p:cNvGraphicFramePr>
          <p:nvPr>
            <p:extLst>
              <p:ext uri="{D42A27DB-BD31-4B8C-83A1-F6EECF244321}">
                <p14:modId xmlns:p14="http://schemas.microsoft.com/office/powerpoint/2010/main" val="4056234102"/>
              </p:ext>
            </p:extLst>
          </p:nvPr>
        </p:nvGraphicFramePr>
        <p:xfrm>
          <a:off x="380994" y="990601"/>
          <a:ext cx="8382000" cy="5105394"/>
        </p:xfrm>
        <a:graphic>
          <a:graphicData uri="http://schemas.openxmlformats.org/drawingml/2006/table">
            <a:tbl>
              <a:tblPr/>
              <a:tblGrid>
                <a:gridCol w="698500">
                  <a:extLst>
                    <a:ext uri="{9D8B030D-6E8A-4147-A177-3AD203B41FA5}">
                      <a16:colId xmlns:a16="http://schemas.microsoft.com/office/drawing/2014/main" val="3475739893"/>
                    </a:ext>
                  </a:extLst>
                </a:gridCol>
                <a:gridCol w="698500">
                  <a:extLst>
                    <a:ext uri="{9D8B030D-6E8A-4147-A177-3AD203B41FA5}">
                      <a16:colId xmlns:a16="http://schemas.microsoft.com/office/drawing/2014/main" val="1795773342"/>
                    </a:ext>
                  </a:extLst>
                </a:gridCol>
                <a:gridCol w="698500">
                  <a:extLst>
                    <a:ext uri="{9D8B030D-6E8A-4147-A177-3AD203B41FA5}">
                      <a16:colId xmlns:a16="http://schemas.microsoft.com/office/drawing/2014/main" val="2171396752"/>
                    </a:ext>
                  </a:extLst>
                </a:gridCol>
                <a:gridCol w="698500">
                  <a:extLst>
                    <a:ext uri="{9D8B030D-6E8A-4147-A177-3AD203B41FA5}">
                      <a16:colId xmlns:a16="http://schemas.microsoft.com/office/drawing/2014/main" val="667953975"/>
                    </a:ext>
                  </a:extLst>
                </a:gridCol>
                <a:gridCol w="698500">
                  <a:extLst>
                    <a:ext uri="{9D8B030D-6E8A-4147-A177-3AD203B41FA5}">
                      <a16:colId xmlns:a16="http://schemas.microsoft.com/office/drawing/2014/main" val="1152977338"/>
                    </a:ext>
                  </a:extLst>
                </a:gridCol>
                <a:gridCol w="698500">
                  <a:extLst>
                    <a:ext uri="{9D8B030D-6E8A-4147-A177-3AD203B41FA5}">
                      <a16:colId xmlns:a16="http://schemas.microsoft.com/office/drawing/2014/main" val="3866237240"/>
                    </a:ext>
                  </a:extLst>
                </a:gridCol>
                <a:gridCol w="698500">
                  <a:extLst>
                    <a:ext uri="{9D8B030D-6E8A-4147-A177-3AD203B41FA5}">
                      <a16:colId xmlns:a16="http://schemas.microsoft.com/office/drawing/2014/main" val="1778481524"/>
                    </a:ext>
                  </a:extLst>
                </a:gridCol>
                <a:gridCol w="698500">
                  <a:extLst>
                    <a:ext uri="{9D8B030D-6E8A-4147-A177-3AD203B41FA5}">
                      <a16:colId xmlns:a16="http://schemas.microsoft.com/office/drawing/2014/main" val="2666526283"/>
                    </a:ext>
                  </a:extLst>
                </a:gridCol>
                <a:gridCol w="698500">
                  <a:extLst>
                    <a:ext uri="{9D8B030D-6E8A-4147-A177-3AD203B41FA5}">
                      <a16:colId xmlns:a16="http://schemas.microsoft.com/office/drawing/2014/main" val="1754817659"/>
                    </a:ext>
                  </a:extLst>
                </a:gridCol>
                <a:gridCol w="698500">
                  <a:extLst>
                    <a:ext uri="{9D8B030D-6E8A-4147-A177-3AD203B41FA5}">
                      <a16:colId xmlns:a16="http://schemas.microsoft.com/office/drawing/2014/main" val="1222798539"/>
                    </a:ext>
                  </a:extLst>
                </a:gridCol>
                <a:gridCol w="698500">
                  <a:extLst>
                    <a:ext uri="{9D8B030D-6E8A-4147-A177-3AD203B41FA5}">
                      <a16:colId xmlns:a16="http://schemas.microsoft.com/office/drawing/2014/main" val="2980404159"/>
                    </a:ext>
                  </a:extLst>
                </a:gridCol>
                <a:gridCol w="698500">
                  <a:extLst>
                    <a:ext uri="{9D8B030D-6E8A-4147-A177-3AD203B41FA5}">
                      <a16:colId xmlns:a16="http://schemas.microsoft.com/office/drawing/2014/main" val="768779426"/>
                    </a:ext>
                  </a:extLst>
                </a:gridCol>
              </a:tblGrid>
              <a:tr h="242435">
                <a:tc>
                  <a:txBody>
                    <a:bodyPr/>
                    <a:lstStyle/>
                    <a:p>
                      <a:pPr algn="ctr" fontAlgn="b">
                        <a:buNone/>
                      </a:pPr>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buNone/>
                      </a:pPr>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buNone/>
                      </a:pPr>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buNone/>
                      </a:pPr>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25275829"/>
                  </a:ext>
                </a:extLst>
              </a:tr>
              <a:tr h="499129">
                <a:tc>
                  <a:txBody>
                    <a:bodyPr/>
                    <a:lstStyle/>
                    <a:p>
                      <a:pPr algn="ctr" fontAlgn="b">
                        <a:buNone/>
                      </a:pPr>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4543737"/>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89,974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253,661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343,635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2,371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2584115"/>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106,772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255,906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362,678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7518698"/>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114,296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269,449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383,745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2,255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5,290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4873960"/>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104,312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282,027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386,339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1858299"/>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98,473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262,630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361,103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3,726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7,071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89860758"/>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86,198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270,801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356,999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7301923"/>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69,512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220,829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290,341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1,692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4,102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5330227"/>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2024-12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82,578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213,001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295,579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1,639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6070347"/>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83,765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230,136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313,901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6458013"/>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80,791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220,508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301,299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1,922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9663192"/>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246,258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461,392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0.94%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0007300"/>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115,540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238,444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353,984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2,081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4801096"/>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110,689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250,670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361,359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2,105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60027584"/>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124,872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257,580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382,452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1491269"/>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282,238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403,678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2,162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4962950"/>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150,960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291,138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442,098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8302942"/>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102,183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256,600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358,783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2,023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34096736"/>
                  </a:ext>
                </a:extLst>
              </a:tr>
              <a:tr h="242435">
                <a:tc>
                  <a:txBody>
                    <a:bodyPr/>
                    <a:lstStyle/>
                    <a:p>
                      <a:pPr algn="ctr" fontAlgn="b">
                        <a:buNone/>
                      </a:pPr>
                      <a:r>
                        <a:rPr lang="en-US" sz="800" b="0" i="0" u="none" strike="noStrike">
                          <a:solidFill>
                            <a:srgbClr val="000000"/>
                          </a:solidFill>
                          <a:effectLst/>
                          <a:latin typeface="Calibri" panose="020F0502020204030204" pitchFamily="34" charset="0"/>
                        </a:rPr>
                        <a:t>2025-10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141,210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253,264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394,474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2,524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dirty="0">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417986"/>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October 2025 - IAG/IAL Statistics</a:t>
            </a:r>
          </a:p>
          <a:p>
            <a:r>
              <a:rPr lang="en-US" altLang="en-US" dirty="0"/>
              <a:t>Top 10 – October 2025 -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October 2025 -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graphicFrame>
        <p:nvGraphicFramePr>
          <p:cNvPr id="5" name="Table 4">
            <a:extLst>
              <a:ext uri="{FF2B5EF4-FFF2-40B4-BE49-F238E27FC236}">
                <a16:creationId xmlns:a16="http://schemas.microsoft.com/office/drawing/2014/main" id="{437358C8-2407-31BA-4349-1E5B939253D8}"/>
              </a:ext>
            </a:extLst>
          </p:cNvPr>
          <p:cNvGraphicFramePr>
            <a:graphicFrameLocks noGrp="1"/>
          </p:cNvGraphicFramePr>
          <p:nvPr>
            <p:extLst>
              <p:ext uri="{D42A27DB-BD31-4B8C-83A1-F6EECF244321}">
                <p14:modId xmlns:p14="http://schemas.microsoft.com/office/powerpoint/2010/main" val="1291364250"/>
              </p:ext>
            </p:extLst>
          </p:nvPr>
        </p:nvGraphicFramePr>
        <p:xfrm>
          <a:off x="2120899" y="1103501"/>
          <a:ext cx="4902201" cy="3914775"/>
        </p:xfrm>
        <a:graphic>
          <a:graphicData uri="http://schemas.openxmlformats.org/drawingml/2006/table">
            <a:tbl>
              <a:tblPr/>
              <a:tblGrid>
                <a:gridCol w="1148953">
                  <a:extLst>
                    <a:ext uri="{9D8B030D-6E8A-4147-A177-3AD203B41FA5}">
                      <a16:colId xmlns:a16="http://schemas.microsoft.com/office/drawing/2014/main" val="617180118"/>
                    </a:ext>
                  </a:extLst>
                </a:gridCol>
                <a:gridCol w="938312">
                  <a:extLst>
                    <a:ext uri="{9D8B030D-6E8A-4147-A177-3AD203B41FA5}">
                      <a16:colId xmlns:a16="http://schemas.microsoft.com/office/drawing/2014/main" val="4226500452"/>
                    </a:ext>
                  </a:extLst>
                </a:gridCol>
                <a:gridCol w="938312">
                  <a:extLst>
                    <a:ext uri="{9D8B030D-6E8A-4147-A177-3AD203B41FA5}">
                      <a16:colId xmlns:a16="http://schemas.microsoft.com/office/drawing/2014/main" val="148791870"/>
                    </a:ext>
                  </a:extLst>
                </a:gridCol>
                <a:gridCol w="938312">
                  <a:extLst>
                    <a:ext uri="{9D8B030D-6E8A-4147-A177-3AD203B41FA5}">
                      <a16:colId xmlns:a16="http://schemas.microsoft.com/office/drawing/2014/main" val="1103387277"/>
                    </a:ext>
                  </a:extLst>
                </a:gridCol>
                <a:gridCol w="938312">
                  <a:extLst>
                    <a:ext uri="{9D8B030D-6E8A-4147-A177-3AD203B41FA5}">
                      <a16:colId xmlns:a16="http://schemas.microsoft.com/office/drawing/2014/main" val="579361600"/>
                    </a:ext>
                  </a:extLst>
                </a:gridCol>
              </a:tblGrid>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 of Total Enrollments: 1.12%</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89850864"/>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063193993"/>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11265741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1395788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3,631</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7663089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118957941"/>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949613507"/>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33643896"/>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791</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01028103"/>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735226710"/>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19867922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66245791"/>
                  </a:ext>
                </a:extLst>
              </a:tr>
              <a:tr h="238125">
                <a:tc>
                  <a:txBody>
                    <a:bodyPr/>
                    <a:lstStyle/>
                    <a:p>
                      <a:pPr algn="ctr" fontAlgn="b">
                        <a:buNone/>
                      </a:pPr>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buNone/>
                      </a:pPr>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8063402"/>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792382406"/>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31594118"/>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1430742891"/>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901909709"/>
                  </a:ext>
                </a:extLst>
              </a:tr>
            </a:tbl>
          </a:graphicData>
        </a:graphic>
      </p:graphicFrame>
      <p:graphicFrame>
        <p:nvGraphicFramePr>
          <p:cNvPr id="7" name="Object 6">
            <a:extLst>
              <a:ext uri="{FF2B5EF4-FFF2-40B4-BE49-F238E27FC236}">
                <a16:creationId xmlns:a16="http://schemas.microsoft.com/office/drawing/2014/main" id="{8B66AD03-90BA-3F8E-6D10-8349843CD997}"/>
              </a:ext>
            </a:extLst>
          </p:cNvPr>
          <p:cNvGraphicFramePr>
            <a:graphicFrameLocks noChangeAspect="1"/>
          </p:cNvGraphicFramePr>
          <p:nvPr>
            <p:extLst>
              <p:ext uri="{D42A27DB-BD31-4B8C-83A1-F6EECF244321}">
                <p14:modId xmlns:p14="http://schemas.microsoft.com/office/powerpoint/2010/main" val="2289848511"/>
              </p:ext>
            </p:extLst>
          </p:nvPr>
        </p:nvGraphicFramePr>
        <p:xfrm>
          <a:off x="4152900" y="5283577"/>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52900" y="5283577"/>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October 2025 -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sp>
        <p:nvSpPr>
          <p:cNvPr id="14" name="TextBox 13">
            <a:extLst>
              <a:ext uri="{FF2B5EF4-FFF2-40B4-BE49-F238E27FC236}">
                <a16:creationId xmlns:a16="http://schemas.microsoft.com/office/drawing/2014/main" id="{AC7B71A8-0DF1-E7EA-B774-798BA09A390D}"/>
              </a:ext>
            </a:extLst>
          </p:cNvPr>
          <p:cNvSpPr txBox="1"/>
          <p:nvPr/>
        </p:nvSpPr>
        <p:spPr>
          <a:xfrm>
            <a:off x="8077200" y="2613127"/>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8</a:t>
            </a:r>
          </a:p>
        </p:txBody>
      </p:sp>
      <p:sp>
        <p:nvSpPr>
          <p:cNvPr id="7" name="TextBox 6">
            <a:extLst>
              <a:ext uri="{FF2B5EF4-FFF2-40B4-BE49-F238E27FC236}">
                <a16:creationId xmlns:a16="http://schemas.microsoft.com/office/drawing/2014/main" id="{87CACA1D-4D8C-7A37-8A2E-159DD88D520C}"/>
              </a:ext>
            </a:extLst>
          </p:cNvPr>
          <p:cNvSpPr txBox="1"/>
          <p:nvPr/>
        </p:nvSpPr>
        <p:spPr>
          <a:xfrm>
            <a:off x="4724400" y="927314"/>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1</a:t>
            </a:r>
          </a:p>
        </p:txBody>
      </p:sp>
      <p:pic>
        <p:nvPicPr>
          <p:cNvPr id="5" name="Picture 4" descr="Chart, box and whisker chart&#10;&#10;AI-generated content may be incorrect.">
            <a:extLst>
              <a:ext uri="{FF2B5EF4-FFF2-40B4-BE49-F238E27FC236}">
                <a16:creationId xmlns:a16="http://schemas.microsoft.com/office/drawing/2014/main" id="{1E89AB55-EB42-E2D0-C8D4-1F7EB983A5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58" y="1058863"/>
            <a:ext cx="9144000" cy="1524000"/>
          </a:xfrm>
          <a:prstGeom prst="rect">
            <a:avLst/>
          </a:prstGeom>
        </p:spPr>
      </p:pic>
      <p:pic>
        <p:nvPicPr>
          <p:cNvPr id="10" name="Picture 9" descr="Chart, bar chart, box and whisker chart&#10;&#10;AI-generated content may be incorrect.">
            <a:extLst>
              <a:ext uri="{FF2B5EF4-FFF2-40B4-BE49-F238E27FC236}">
                <a16:creationId xmlns:a16="http://schemas.microsoft.com/office/drawing/2014/main" id="{F084E917-43A8-253D-A176-9EC25F34A6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5" name="Picture 14" descr="Chart, waterfall chart&#10;&#10;AI-generated content may be incorrect.">
            <a:extLst>
              <a:ext uri="{FF2B5EF4-FFF2-40B4-BE49-F238E27FC236}">
                <a16:creationId xmlns:a16="http://schemas.microsoft.com/office/drawing/2014/main" id="{83386054-B29F-B463-A38D-0F36732134F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58" y="4275137"/>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October 2025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pic>
        <p:nvPicPr>
          <p:cNvPr id="5" name="Picture 4" descr="Chart&#10;&#10;AI-generated content may be incorrect.">
            <a:extLst>
              <a:ext uri="{FF2B5EF4-FFF2-40B4-BE49-F238E27FC236}">
                <a16:creationId xmlns:a16="http://schemas.microsoft.com/office/drawing/2014/main" id="{5836D913-F41A-4EC8-368C-E7FAF20532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3220"/>
            <a:ext cx="9144000" cy="1524000"/>
          </a:xfrm>
          <a:prstGeom prst="rect">
            <a:avLst/>
          </a:prstGeom>
        </p:spPr>
      </p:pic>
      <p:pic>
        <p:nvPicPr>
          <p:cNvPr id="9" name="Picture 8" descr="Chart, bar chart, box and whisker chart&#10;&#10;AI-generated content may be incorrect.">
            <a:extLst>
              <a:ext uri="{FF2B5EF4-FFF2-40B4-BE49-F238E27FC236}">
                <a16:creationId xmlns:a16="http://schemas.microsoft.com/office/drawing/2014/main" id="{64FC9742-A171-0A2A-59EF-F290B47174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1" name="Picture 10" descr="Chart&#10;&#10;AI-generated content may be incorrect.">
            <a:extLst>
              <a:ext uri="{FF2B5EF4-FFF2-40B4-BE49-F238E27FC236}">
                <a16:creationId xmlns:a16="http://schemas.microsoft.com/office/drawing/2014/main" id="{C27BBB1A-1793-C54C-725C-9C10FE186D3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20780"/>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October 2025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pic>
        <p:nvPicPr>
          <p:cNvPr id="5" name="Picture 4" descr="Chart, bar chart, waterfall chart&#10;&#10;AI-generated content may be incorrect.">
            <a:extLst>
              <a:ext uri="{FF2B5EF4-FFF2-40B4-BE49-F238E27FC236}">
                <a16:creationId xmlns:a16="http://schemas.microsoft.com/office/drawing/2014/main" id="{391B336B-C74E-4E40-D277-381526C97F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01/13/26</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23450</TotalTime>
  <Words>1168</Words>
  <Application>Microsoft Office PowerPoint</Application>
  <PresentationFormat>On-screen Show (4:3)</PresentationFormat>
  <Paragraphs>359</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October 2025 - IAG/IAL Statistics</vt:lpstr>
      <vt:lpstr>Top 10 - October 2025 - IAG/IAL % Greater Than 1% of Enrollments With number of months Greater Than 1%  </vt:lpstr>
      <vt:lpstr>Top 10 - 12 Month Average IAG/IAL % Greater Than 1% of Enrollments thru October 2025 With number of months Greater Than 1% </vt:lpstr>
      <vt:lpstr>Explanation of IAG/IAL Slides Data</vt:lpstr>
      <vt:lpstr>Explanation of IAG/IAL Slides Data (Cont)</vt:lpstr>
      <vt:lpstr>Top - 12 Month Average Rescission % Greater Than 1% of Switches thru October 2025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482</cp:revision>
  <cp:lastPrinted>2016-01-21T20:53:15Z</cp:lastPrinted>
  <dcterms:created xsi:type="dcterms:W3CDTF">2016-01-21T15:20:31Z</dcterms:created>
  <dcterms:modified xsi:type="dcterms:W3CDTF">2026-01-05T20:34:03Z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