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68" r:id="rId3"/>
    <p:sldId id="273" r:id="rId4"/>
    <p:sldId id="27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FF6600"/>
    <a:srgbClr val="FF0000"/>
    <a:srgbClr val="0000FF"/>
    <a:srgbClr val="FF9900"/>
    <a:srgbClr val="99CCFF"/>
    <a:srgbClr val="00091A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C2A87-A8A4-4AC5-8CBC-FD1B89A07056}" v="11" dt="2026-01-07T19:52:21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17" d="100"/>
          <a:sy n="117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, Kyle" userId="b5a7facb-1e7c-4a78-a821-20330eb41179" providerId="ADAL" clId="{B45B026F-318C-462F-A724-594BC152D2DE}"/>
    <pc:docChg chg="custSel modSld">
      <pc:chgData name="Patrick, Kyle" userId="b5a7facb-1e7c-4a78-a821-20330eb41179" providerId="ADAL" clId="{B45B026F-318C-462F-A724-594BC152D2DE}" dt="2026-01-08T14:30:24.475" v="112" actId="20577"/>
      <pc:docMkLst>
        <pc:docMk/>
      </pc:docMkLst>
      <pc:sldChg chg="modSp mod">
        <pc:chgData name="Patrick, Kyle" userId="b5a7facb-1e7c-4a78-a821-20330eb41179" providerId="ADAL" clId="{B45B026F-318C-462F-A724-594BC152D2DE}" dt="2026-01-08T14:30:24.475" v="112" actId="20577"/>
        <pc:sldMkLst>
          <pc:docMk/>
          <pc:sldMk cId="80713368" sldId="268"/>
        </pc:sldMkLst>
        <pc:spChg chg="mod">
          <ac:chgData name="Patrick, Kyle" userId="b5a7facb-1e7c-4a78-a821-20330eb41179" providerId="ADAL" clId="{B45B026F-318C-462F-A724-594BC152D2DE}" dt="2026-01-08T14:30:24.475" v="112" actId="20577"/>
          <ac:spMkLst>
            <pc:docMk/>
            <pc:sldMk cId="80713368" sldId="268"/>
            <ac:spMk id="5" creationId="{F12D723C-28B0-4F08-031F-D72C9D307C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815DA-6878-42E1-9CCA-8BF1112152E7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DF8E-9A9F-4B81-9561-34F6552D1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7DF8E-9A9F-4B81-9561-34F6552D1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0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1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1D28865-DAC3-4EAC-B42B-184C35CF4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A802D-C53C-D772-464F-1CB67D4057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3495"/>
          <a:stretch>
            <a:fillRect/>
          </a:stretch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145BC3-9603-4ECC-912F-3BF8A009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>
                <a:ln w="1270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Retail Market Subcommittee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ln w="6350">
                  <a:solidFill>
                    <a:schemeClr val="tx1"/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Medium" panose="02040604050005020304" pitchFamily="18" charset="0"/>
                <a:ea typeface="+mj-ea"/>
                <a:cs typeface="72 Black" panose="020B0A04030603020204" pitchFamily="34" charset="0"/>
              </a:rPr>
              <a:t>January 13, 2026</a:t>
            </a:r>
          </a:p>
        </p:txBody>
      </p:sp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1034B51-D3B1-4C80-B6BF-4A9281E64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65C005F-EAF5-2936-FFAC-8B393295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830" y="24384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38C09-A8E4-02C5-5A58-4FD986E5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96" t="120" r="34151" b="-12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2D723C-28B0-4F08-031F-D72C9D307CBF}"/>
              </a:ext>
            </a:extLst>
          </p:cNvPr>
          <p:cNvSpPr txBox="1"/>
          <p:nvPr/>
        </p:nvSpPr>
        <p:spPr>
          <a:xfrm>
            <a:off x="4170785" y="1334278"/>
            <a:ext cx="6964060" cy="4761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ERCOT Updates: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Flight 0226 Update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ERCOT sent out a market notice regarding Flight 0226 on 12/03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Flight 0226 signup deadline is 01/28/26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Flight 0226 is scheduled to complete on 03/06/26 with a contingency period concluding on 03/13/26</a:t>
            </a: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TEXAS SET, PWG, and TDTMS Coordinated Meeting Dates</a:t>
            </a: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TMTP Revisions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Final Edits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SET Chair did final review</a:t>
            </a:r>
          </a:p>
          <a:p>
            <a:pPr marL="1017270" lvl="2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Requested ERCOT assistance on a final red line</a:t>
            </a: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56007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FF6600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masis MT Pro Medium" panose="02040604050005020304" pitchFamily="18" charset="0"/>
              </a:rPr>
              <a:t>CNP shared updates they are making to improve experiences for market participants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B82C82-5CD1-4F5F-9401-9B1BAE32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9FA5C9F-5CAA-AF11-76C7-683E4BD0B51B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1809D-06BB-3974-A741-67C42893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5F86E95-42D1-446F-9187-CFC01F7D9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F9A2ED4-117A-4D1B-5DF4-E0D41671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41" y="24384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Preview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18425-FFD0-C178-A212-26ADCA887C73}"/>
              </a:ext>
            </a:extLst>
          </p:cNvPr>
          <p:cNvSpPr txBox="1"/>
          <p:nvPr/>
        </p:nvSpPr>
        <p:spPr>
          <a:xfrm>
            <a:off x="209756" y="1307063"/>
            <a:ext cx="63200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0574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</a:pPr>
            <a:endParaRPr lang="en-US" dirty="0">
              <a:solidFill>
                <a:schemeClr val="bg1"/>
              </a:solidFill>
            </a:endParaRPr>
          </a:p>
          <a:p>
            <a:pPr marL="594360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Elections</a:t>
            </a:r>
          </a:p>
          <a:p>
            <a:pPr marL="594360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TMTP</a:t>
            </a:r>
          </a:p>
          <a:p>
            <a:pPr marL="594360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Change Control Call</a:t>
            </a:r>
          </a:p>
          <a:p>
            <a:pPr marL="1051560" lvl="1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TXSETCC856: Update the 814_09 and 814_13 Guides to remove the ZIP reject code. </a:t>
            </a:r>
          </a:p>
          <a:p>
            <a:pPr marL="1051560" lvl="1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1051560" lvl="1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TXSETCC857: Clarifications to the TX SET Implementation Guides T-Series that supports Section 4.11 for Outage and Service Reporting as documented in the TDSP’s Tariff</a:t>
            </a:r>
          </a:p>
          <a:p>
            <a:pPr marL="1051560" lvl="1" indent="-285750" defTabSz="914400">
              <a:lnSpc>
                <a:spcPct val="90000"/>
              </a:lnSpc>
              <a:spcAft>
                <a:spcPts val="600"/>
              </a:spcAft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49149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76581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  <a:p>
            <a:pPr marL="38862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66CB1-552F-1638-5405-F46E961B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2" b="2"/>
          <a:stretch/>
        </p:blipFill>
        <p:spPr>
          <a:xfrm>
            <a:off x="6593306" y="243840"/>
            <a:ext cx="5354918" cy="63779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3BA6363-1B19-49E0-A5CE-CCB212D8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6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5D49E-8705-DDC8-7DB2-30000F75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0817" r="1" b="1"/>
          <a:stretch>
            <a:fillRect/>
          </a:stretch>
        </p:blipFill>
        <p:spPr>
          <a:xfrm>
            <a:off x="223519" y="231648"/>
            <a:ext cx="11732261" cy="638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DDB5A-1F85-BC35-E891-804DC891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b="1" cap="all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masis MT Pro Black" panose="02040A04050005020304" pitchFamily="18" charset="0"/>
                <a:cs typeface="72 Black" panose="020B0A04030603020204" pitchFamily="34" charset="0"/>
              </a:rPr>
              <a:t>NEXT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437D8-CDCA-F0FF-E48F-BDF250FE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" y="196596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1440180">
              <a:buClr>
                <a:schemeClr val="bg1"/>
              </a:buClr>
            </a:pPr>
            <a:r>
              <a:rPr lang="en-US" sz="4400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January 20th, 2026</a:t>
            </a:r>
          </a:p>
          <a:p>
            <a:pPr marL="1440180">
              <a:buClr>
                <a:schemeClr val="bg1"/>
              </a:buClr>
            </a:pPr>
            <a:r>
              <a:rPr lang="en-US" sz="4400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9:30 am</a:t>
            </a:r>
          </a:p>
          <a:p>
            <a:pPr marL="1440180">
              <a:buClr>
                <a:schemeClr val="bg1"/>
              </a:buClr>
            </a:pPr>
            <a:r>
              <a:rPr lang="en-US" sz="4400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Webex Only</a:t>
            </a:r>
          </a:p>
        </p:txBody>
      </p:sp>
    </p:spTree>
    <p:extLst>
      <p:ext uri="{BB962C8B-B14F-4D97-AF65-F5344CB8AC3E}">
        <p14:creationId xmlns:p14="http://schemas.microsoft.com/office/powerpoint/2010/main" val="35582935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26493</TotalTime>
  <Words>145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Amasis MT Pro Black</vt:lpstr>
      <vt:lpstr>Amasis MT Pro Medium</vt:lpstr>
      <vt:lpstr>Arial</vt:lpstr>
      <vt:lpstr>Calibri</vt:lpstr>
      <vt:lpstr>Corbel</vt:lpstr>
      <vt:lpstr>Basis</vt:lpstr>
      <vt:lpstr>TEXAS SET UPDATE</vt:lpstr>
      <vt:lpstr>UPDATE</vt:lpstr>
      <vt:lpstr>Preview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207</cp:revision>
  <dcterms:created xsi:type="dcterms:W3CDTF">2023-01-06T15:32:23Z</dcterms:created>
  <dcterms:modified xsi:type="dcterms:W3CDTF">2026-01-08T14:30:34Z</dcterms:modified>
</cp:coreProperties>
</file>