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7"/>
  </p:notesMasterIdLst>
  <p:sldIdLst>
    <p:sldId id="256" r:id="rId4"/>
    <p:sldId id="282" r:id="rId5"/>
    <p:sldId id="285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0013" autoAdjust="0"/>
  </p:normalViewPr>
  <p:slideViewPr>
    <p:cSldViewPr snapToGrid="0">
      <p:cViewPr varScale="1">
        <p:scale>
          <a:sx n="66" d="100"/>
          <a:sy n="66" d="100"/>
        </p:scale>
        <p:origin x="644" y="3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tableStyles" Target="tableStyles.xml"/><Relationship Id="rId5" Type="http://schemas.openxmlformats.org/officeDocument/2006/relationships/slide" Target="slides/slide2.xml"/><Relationship Id="rId10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1443C-CE44-4172-AB8B-E82421BDF7A4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C0B8DF-3FAF-497E-9097-12EEE8788EF7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3247321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3136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11162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4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5C0B8DF-3FAF-497E-9097-12EEE8788EF7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247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20024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2454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82361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01813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51853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321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1342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4772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10483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65047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0567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3D0D46-40A3-4597-A497-A5F10193839D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80FE78-2EBE-4BD9-AA1E-946C24E9D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9677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396393"/>
          </a:xfrm>
        </p:spPr>
        <p:txBody>
          <a:bodyPr/>
          <a:lstStyle/>
          <a:p>
            <a:r>
              <a:rPr lang="en-US" dirty="0"/>
              <a:t>Operations Working Group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94503" y="3611870"/>
            <a:ext cx="9144000" cy="1655762"/>
          </a:xfrm>
        </p:spPr>
        <p:txBody>
          <a:bodyPr>
            <a:normAutofit/>
          </a:bodyPr>
          <a:lstStyle/>
          <a:p>
            <a:r>
              <a:rPr lang="en-US" dirty="0"/>
              <a:t>Chair- Rickey Floyd</a:t>
            </a:r>
          </a:p>
          <a:p>
            <a:r>
              <a:rPr lang="en-US" dirty="0"/>
              <a:t>Vice-Chair- Tyler Springer</a:t>
            </a:r>
          </a:p>
          <a:p>
            <a:r>
              <a:rPr lang="en-US"/>
              <a:t>01/08/2026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35655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8BB829-9057-41D5-9389-6CCE4C4E04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b="1" dirty="0"/>
              <a:t>NPRR 1307 – Revised definition of Mitigation Plan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A1F668E-F004-4A4C-BB88-2F7D46A965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241041"/>
            <a:ext cx="10515600" cy="3948113"/>
          </a:xfrm>
        </p:spPr>
        <p:txBody>
          <a:bodyPr>
            <a:normAutofit/>
          </a:bodyPr>
          <a:lstStyle/>
          <a:p>
            <a:r>
              <a:rPr lang="en-US" dirty="0"/>
              <a:t>Filed on 11/14/25.  Formally send to OWG for discussion. Formalize how pre-contingency load shed plans are documented. </a:t>
            </a:r>
          </a:p>
          <a:p>
            <a:r>
              <a:rPr lang="en-US" dirty="0"/>
              <a:t>Discussion on </a:t>
            </a:r>
            <a:r>
              <a:rPr lang="en-US" dirty="0" err="1"/>
              <a:t>Vistra</a:t>
            </a:r>
            <a:r>
              <a:rPr lang="en-US" dirty="0"/>
              <a:t> comments, mostly on market side.  ERCOT plans to discuss with market operations internally and at WMS.</a:t>
            </a:r>
          </a:p>
          <a:p>
            <a:r>
              <a:rPr lang="en-US" dirty="0"/>
              <a:t>OWG has reached consensus to endorse original ERCOT comments.  Looking for ROS to determine path on </a:t>
            </a:r>
            <a:r>
              <a:rPr lang="en-US" dirty="0" err="1"/>
              <a:t>Vistra</a:t>
            </a:r>
            <a:r>
              <a:rPr lang="en-US" dirty="0"/>
              <a:t> comments.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440612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861310-B892-43C7-86ED-0522745090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/>
              <a:t>NOGRR281 Revised definition of Mitigation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9555DAD-12EA-4350-A554-44DD2BE6A97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Filed on 11/13/25.  Formally sent to OWG for discussion.  </a:t>
            </a:r>
          </a:p>
          <a:p>
            <a:r>
              <a:rPr lang="en-US" dirty="0"/>
              <a:t>OWG has reached consensus to endorse ERCOT comments. </a:t>
            </a:r>
          </a:p>
        </p:txBody>
      </p:sp>
    </p:spTree>
    <p:extLst>
      <p:ext uri="{BB962C8B-B14F-4D97-AF65-F5344CB8AC3E}">
        <p14:creationId xmlns:p14="http://schemas.microsoft.com/office/powerpoint/2010/main" val="33351369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WrappedLabelHistory xmlns:xsd="http://www.w3.org/2001/XMLSchema" xmlns:xsi="http://www.w3.org/2001/XMLSchema-instance" xmlns="http://www.boldonjames.com/2016/02/Classifier/internal/wrappedLabelHistory">
  <Value>PD94bWwgdmVyc2lvbj0iMS4wIiBlbmNvZGluZz0idXMtYXNjaWkiPz48bGFiZWxIaXN0b3J5IHhtbG5zOnhzZD0iaHR0cDovL3d3dy53My5vcmcvMjAwMS9YTUxTY2hlbWEiIHhtbG5zOnhzaT0iaHR0cDovL3d3dy53My5vcmcvMjAwMS9YTUxTY2hlbWEtaW5zdGFuY2UiIHhtbG5zPSJodHRwOi8vd3d3LmJvbGRvbmphbWVzLmNvbS8yMDE2LzAyL0NsYXNzaWZpZXIvaW50ZXJuYWwvbGFiZWxIaXN0b3J5Ij48aXRlbT48c2lzbCBzaXNsVmVyc2lvbj0iMCIgcG9saWN5PSJlOWMwYjhkNy1iZGI0LTRmZDMtYjYyYS1mNTAzMjdhYWVmY2UiIG9yaWdpbj0idXNlclNlbGVjdGVkIj48ZWxlbWVudCB1aWQ9ImM1ZjhlYjEyLTViMjctNDM5ZC1hYWE2LTM0MDJhZjYyNmZhMyIgdmFsdWU9IiIgeG1sbnM9Imh0dHA6Ly93d3cuYm9sZG9uamFtZXMuY29tLzIwMDgvMDEvc2llL2ludGVybmFsL2xhYmVsIiAvPjxlbGVtZW50IHVpZD0iZDE0ZjVjMzYtZjQ0YS00MzE1LWI0MzgtMDA1Y2ZlOGYwNjlmIiB2YWx1ZT0iIiB4bWxucz0iaHR0cDovL3d3dy5ib2xkb25qYW1lcy5jb20vMjAwOC8wMS9zaWUvaW50ZXJuYWwvbGFiZWwiIC8+PC9zaXNsPjxVc2VyTmFtZT5DT1JQXHMyMTU5ODU8L1VzZXJOYW1lPjxEYXRlVGltZT4zLzEzLzIwMjQgNDo0MTowOSBQTTwvRGF0ZVRpbWU+PExhYmVsU3RyaW5nPkFFUCBQdWJsaWM8L0xhYmVsU3RyaW5nPjwvaXRlbT48L2xhYmVsSGlzdG9yeT4=</Value>
</WrappedLabelHistory>
</file>

<file path=customXml/item2.xml><?xml version="1.0" encoding="utf-8"?>
<sisl xmlns:xsd="http://www.w3.org/2001/XMLSchema" xmlns:xsi="http://www.w3.org/2001/XMLSchema-instance" xmlns="http://www.boldonjames.com/2008/01/sie/internal/label" sislVersion="0" policy="e9c0b8d7-bdb4-4fd3-b62a-f50327aaefce" origin="userSelected">
  <element uid="c5f8eb12-5b27-439d-aaa6-3402af626fa3" value=""/>
  <element uid="d14f5c36-f44a-4315-b438-005cfe8f069f" value=""/>
</sisl>
</file>

<file path=customXml/itemProps1.xml><?xml version="1.0" encoding="utf-8"?>
<ds:datastoreItem xmlns:ds="http://schemas.openxmlformats.org/officeDocument/2006/customXml" ds:itemID="{646B5928-8F0E-4F6E-B076-5F58C8BAAEA7}">
  <ds:schemaRefs>
    <ds:schemaRef ds:uri="http://www.w3.org/2001/XMLSchema"/>
    <ds:schemaRef ds:uri="http://www.boldonjames.com/2016/02/Classifier/internal/wrappedLabelHistory"/>
  </ds:schemaRefs>
</ds:datastoreItem>
</file>

<file path=customXml/itemProps2.xml><?xml version="1.0" encoding="utf-8"?>
<ds:datastoreItem xmlns:ds="http://schemas.openxmlformats.org/officeDocument/2006/customXml" ds:itemID="{9A0C8BA5-5482-40D6-99BC-57C1D53304C1}">
  <ds:schemaRefs>
    <ds:schemaRef ds:uri="http://www.w3.org/2001/XMLSchema"/>
    <ds:schemaRef ds:uri="http://www.boldonjames.com/2008/01/sie/internal/label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5126</TotalTime>
  <Words>109</Words>
  <Application>Microsoft Office PowerPoint</Application>
  <PresentationFormat>Widescreen</PresentationFormat>
  <Paragraphs>15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Operations Working Group</vt:lpstr>
      <vt:lpstr>NPRR 1307 – Revised definition of Mitigation Plan</vt:lpstr>
      <vt:lpstr>NOGRR281 Revised definition of Mitigation Plan</vt:lpstr>
    </vt:vector>
  </TitlesOfParts>
  <Company>Garland Power &amp; Light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Operations Working Group</dc:title>
  <dc:creator>Floyd</dc:creator>
  <cp:lastModifiedBy>Floyd, Rickey</cp:lastModifiedBy>
  <cp:revision>102</cp:revision>
  <dcterms:created xsi:type="dcterms:W3CDTF">2017-05-03T20:12:06Z</dcterms:created>
  <dcterms:modified xsi:type="dcterms:W3CDTF">2026-01-06T20:05:45Z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722B413E-14ED-44AB-BA37-C0F7103B7B0E</vt:lpwstr>
  </property>
  <property fmtid="{D5CDD505-2E9C-101B-9397-08002B2CF9AE}" pid="3" name="ArticulatePath">
    <vt:lpwstr>Presentation1</vt:lpwstr>
  </property>
  <property fmtid="{D5CDD505-2E9C-101B-9397-08002B2CF9AE}" pid="4" name="docIndexRef">
    <vt:lpwstr>3522d50a-dc74-4174-8493-254139260d77</vt:lpwstr>
  </property>
  <property fmtid="{D5CDD505-2E9C-101B-9397-08002B2CF9AE}" pid="5" name="bjClsUserRVM">
    <vt:lpwstr>[]</vt:lpwstr>
  </property>
  <property fmtid="{D5CDD505-2E9C-101B-9397-08002B2CF9AE}" pid="6" name="bjSaver">
    <vt:lpwstr>eKjbB4XF/I3lnhLAvyEhKj6Lb8jcG+mE</vt:lpwstr>
  </property>
  <property fmtid="{D5CDD505-2E9C-101B-9397-08002B2CF9AE}" pid="7" name="bjDocumentLabelXML">
    <vt:lpwstr>&lt;?xml version="1.0" encoding="us-ascii"?&gt;&lt;sisl xmlns:xsd="http://www.w3.org/2001/XMLSchema" xmlns:xsi="http://www.w3.org/2001/XMLSchema-instance" sislVersion="0" policy="e9c0b8d7-bdb4-4fd3-b62a-f50327aaefce" origin="userSelected" xmlns="http://www.boldonj</vt:lpwstr>
  </property>
  <property fmtid="{D5CDD505-2E9C-101B-9397-08002B2CF9AE}" pid="8" name="bjDocumentLabelXML-0">
    <vt:lpwstr>ames.com/2008/01/sie/internal/label"&gt;&lt;element uid="c5f8eb12-5b27-439d-aaa6-3402af626fa3" value="" /&gt;&lt;element uid="d14f5c36-f44a-4315-b438-005cfe8f069f" value="" /&gt;&lt;/sisl&gt;</vt:lpwstr>
  </property>
  <property fmtid="{D5CDD505-2E9C-101B-9397-08002B2CF9AE}" pid="9" name="bjDocumentSecurityLabel">
    <vt:lpwstr>AEP Public</vt:lpwstr>
  </property>
  <property fmtid="{D5CDD505-2E9C-101B-9397-08002B2CF9AE}" pid="10" name="MSIP_Label_5c34e43d-0b77-4b2c-b224-1b46981ccfdb_SiteId">
    <vt:lpwstr>15f3c881-6b03-4ff6-8559-77bf5177818f</vt:lpwstr>
  </property>
  <property fmtid="{D5CDD505-2E9C-101B-9397-08002B2CF9AE}" pid="11" name="MSIP_Label_5c34e43d-0b77-4b2c-b224-1b46981ccfdb_Name">
    <vt:lpwstr>AEP Public</vt:lpwstr>
  </property>
  <property fmtid="{D5CDD505-2E9C-101B-9397-08002B2CF9AE}" pid="12" name="MSIP_Label_5c34e43d-0b77-4b2c-b224-1b46981ccfdb_Enabled">
    <vt:lpwstr>true</vt:lpwstr>
  </property>
  <property fmtid="{D5CDD505-2E9C-101B-9397-08002B2CF9AE}" pid="13" name="bjLabelHistoryID">
    <vt:lpwstr>{646B5928-8F0E-4F6E-B076-5F58C8BAAEA7}</vt:lpwstr>
  </property>
</Properties>
</file>