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9" r:id="rId6"/>
    <p:sldId id="257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7639BE-67D4-AADB-656B-0C800D9F0FEB}" name="Maya Kelty" initials="MK" userId="S::maya.kelty@generatecapital.com::d66040f6-07c0-468c-a204-fb314394946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97" autoAdjust="0"/>
    <p:restoredTop sz="94752"/>
  </p:normalViewPr>
  <p:slideViewPr>
    <p:cSldViewPr snapToGrid="0">
      <p:cViewPr varScale="1">
        <p:scale>
          <a:sx n="116" d="100"/>
          <a:sy n="116" d="100"/>
        </p:scale>
        <p:origin x="5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7C48C-A593-434C-EDAD-CE680EF8F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0CC556-F785-B82A-1B08-8E53FB96C4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81B86-1F7D-F59D-41F2-A8E2D174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2DDF3-945B-C0DD-07B4-3409F03E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6CCC2-9FB2-7532-CC89-8FD842B02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6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7CC21-C93B-9DEF-ADE0-934C828F0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FF9886-6661-D134-2B40-4F8CCC0DB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B2831-FE7A-5786-DEAA-E33D12FA9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E8A30-F41C-36EE-C04A-2922FB051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D3FAE-E963-0F0C-E809-3120D015C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4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D151D7-B155-12B2-A9DF-250ABA0F35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2C5292-BCCB-AF9E-E502-BEAAFB233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A1DE0-A60F-C399-B708-377E3F2BB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34D00-6751-DC13-E282-1D190812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8F6BF-C800-1AAF-1D1C-EB391A501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0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548F0-EF56-DEDE-22EA-456336A67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E124F-6C28-81E0-9F73-FDE94AEAF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A02B1-B19A-26A8-E143-9318A989E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6FADE-151F-23F8-7635-1F28F83A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CD43D-F223-D24C-ED9B-C5373EC7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12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CC992-42D4-6097-4D0F-AA9ED9346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B2675-AA85-139C-F644-0534E354B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71C61-0540-0910-B248-3F5491542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07499-CFFF-7D18-323B-D0D53CFBF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16156-8250-9494-D440-5D77EF881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1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3699B-D5AB-3A1F-E510-2778D1EA4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85FF9-D1C6-4895-D1CE-3612583CCD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EBC9F-4C3F-39AD-16A2-33EF92BB2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788A44-B5EF-CC0C-03FF-CC5A434B0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90227-8FD6-B3CF-D78A-7D05CAB05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17D68-4C07-7CFE-0AFB-88F84CC1A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49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5490C-B968-6391-1C15-75DC0F6AA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BF575-E51A-59A1-5982-ECC614FBB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8F20E-06D7-ECED-6BF9-79EA1CB13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53A15C-94C9-AB63-F87D-F7F2E5C8C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41BA38-202E-08CD-41AA-E1BA882E5B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AD1E5D-6124-E111-DDD4-9BB0A729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FDEDD0-C1F1-E59A-B9FE-657273EF0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C89C84-BD28-3B82-210B-64713AC0E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59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23968-9C0C-E0AD-F9F9-BDF339940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A1F040-B3D5-20B6-1058-A867943D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34FA98-1A1E-186E-1CE4-C3FB16BF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5BE4A-7629-D17E-A879-2D1EC62F8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92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9BE386-DFEF-D9D4-3055-066AE16B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AFD2CF-3E82-43C2-7ECD-CD1920525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511CB-A6CE-6F9E-8CAA-FEFABE2E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F80C1-E07C-8931-3D95-3D1005359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6B58B-2693-1BFE-3970-A0D14A237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F4371-27EC-7089-572D-A5786BBCB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66FB7D-ACD9-CA42-AF3B-60AF2FF4B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76A9D-3FF1-A333-A20A-A364CC968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09E8BD-F739-4F28-5F56-F01499D3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0327C-DE39-83A4-46BA-C02140C1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2E2B2E-9B49-DEA9-D727-1CD37E859D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4355DB-4692-265C-8F8A-1B841A197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28BF2-9A92-0ED6-DF26-54B31C270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04D35-C0FE-85C8-2C1E-093B25CC3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238DA-7225-8778-608D-045AC85E1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08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9C4CE7-4BC3-A241-862F-F0C631B73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A9096C-8F58-3214-ED2D-F5D96F4F30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FA701-1BE4-AF53-E1F2-5C9F0CF487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397BD4-755B-D44A-95A8-24D2D1AF5459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65EDB-F783-E615-D3B5-5D1305FB98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24A06-E9FE-A2A8-0347-ABE487A94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9E49CC-6F6F-8240-BA69-940A6B8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5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9B88F-FF11-861D-F0BE-DC817609F7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ERS Revision Proposal for Consideration at 1/7 WMS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C8A316-50CE-0D92-D8AB-882C6CEC16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Monica Batra-Shrader (Enchanted Rock) and Maya Kelty (Generate Capital)</a:t>
            </a:r>
          </a:p>
        </p:txBody>
      </p:sp>
    </p:spTree>
    <p:extLst>
      <p:ext uri="{BB962C8B-B14F-4D97-AF65-F5344CB8AC3E}">
        <p14:creationId xmlns:p14="http://schemas.microsoft.com/office/powerpoint/2010/main" val="2451852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D7578-36FF-DE25-EEB4-542CFB597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Background/Justification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BDD0C-0990-625D-857E-991463F20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830" y="1580816"/>
            <a:ext cx="10515600" cy="491205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000" dirty="0"/>
              <a:t>The ERS program has suffered from decreasing prices, resulting in diminishing incentives to the traditional ERS resources that have provided incremental capacity during emergencies. </a:t>
            </a:r>
          </a:p>
          <a:p>
            <a:pPr>
              <a:lnSpc>
                <a:spcPct val="110000"/>
              </a:lnSpc>
            </a:pPr>
            <a:r>
              <a:rPr lang="en-US" sz="2000" dirty="0"/>
              <a:t>The result is that the resources that can bring needed capabilities to the ERCOT market – demand response and backup generators – are increasingly no longer finding the market attractive for new investments. </a:t>
            </a:r>
          </a:p>
          <a:p>
            <a:pPr>
              <a:lnSpc>
                <a:spcPct val="110000"/>
              </a:lnSpc>
            </a:pPr>
            <a:r>
              <a:rPr lang="en-US" sz="2000" dirty="0"/>
              <a:t>Key considerations for ERS proposals: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Speed of implementation- Until NPRRs 1171 and 1213 broaden access to ancillary services, ERS remains the only mechanism for many load with BTM gen resources to provide reliability value</a:t>
            </a:r>
          </a:p>
          <a:p>
            <a:pPr lvl="1">
              <a:lnSpc>
                <a:spcPct val="110000"/>
              </a:lnSpc>
            </a:pPr>
            <a:r>
              <a:rPr lang="en-US" sz="2000" dirty="0"/>
              <a:t>Opportunity costs of traditional ERS resources- Traditional ERS resources incur meaningful opportunity costs when they participate: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foregone production/output during curtailment</a:t>
            </a:r>
          </a:p>
          <a:p>
            <a:pPr lvl="2"/>
            <a:r>
              <a:rPr lang="en-US" dirty="0"/>
              <a:t>fuel costs and operational wear when using onsite/BTM gen </a:t>
            </a:r>
          </a:p>
        </p:txBody>
      </p:sp>
    </p:spTree>
    <p:extLst>
      <p:ext uri="{BB962C8B-B14F-4D97-AF65-F5344CB8AC3E}">
        <p14:creationId xmlns:p14="http://schemas.microsoft.com/office/powerpoint/2010/main" val="191604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36EC3-F660-0DF5-9D1C-338931CB4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ERS Disaggregation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EAA63-AA0F-0C0B-87C3-CC1DAB852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4717131"/>
          </a:xfrm>
        </p:spPr>
        <p:txBody>
          <a:bodyPr>
            <a:normAutofit/>
          </a:bodyPr>
          <a:lstStyle/>
          <a:p>
            <a:r>
              <a:rPr lang="en-US" dirty="0"/>
              <a:t>Concept</a:t>
            </a:r>
          </a:p>
          <a:p>
            <a:pPr lvl="1"/>
            <a:r>
              <a:rPr lang="en-US" dirty="0"/>
              <a:t>Under the current ERS framework, create a distinct “ERS-Gen” product category for dispatchable, co-located generation paired with load</a:t>
            </a:r>
          </a:p>
          <a:p>
            <a:pPr lvl="1"/>
            <a:r>
              <a:rPr lang="en-US" dirty="0"/>
              <a:t>Allows ERCOT to prioritize resources capable of providing incremental MW during scarcity, not only curtailment</a:t>
            </a:r>
          </a:p>
          <a:p>
            <a:r>
              <a:rPr lang="en-US" dirty="0"/>
              <a:t>Minimal NPRR revisions required:</a:t>
            </a:r>
          </a:p>
          <a:p>
            <a:pPr lvl="1"/>
            <a:r>
              <a:rPr lang="en-US" dirty="0"/>
              <a:t>Replace “ERS-10” with or add an "ERS-Gen" within </a:t>
            </a:r>
            <a:r>
              <a:rPr lang="en-US" i="1" dirty="0"/>
              <a:t>2.1 Definitions</a:t>
            </a:r>
            <a:r>
              <a:rPr lang="en-US" dirty="0"/>
              <a:t>:</a:t>
            </a:r>
          </a:p>
          <a:p>
            <a:pPr lvl="2"/>
            <a:r>
              <a:rPr lang="en-US" i="1" dirty="0"/>
              <a:t>ERS-Gen: ERS that is reserved exclusively for ERS Generators with a 30-minute ramp period</a:t>
            </a:r>
          </a:p>
          <a:p>
            <a:pPr lvl="1"/>
            <a:r>
              <a:rPr lang="en-US" dirty="0"/>
              <a:t>Replace ERS-10 with or add a 5</a:t>
            </a:r>
            <a:r>
              <a:rPr lang="en-US" baseline="30000" dirty="0"/>
              <a:t>th</a:t>
            </a:r>
            <a:r>
              <a:rPr lang="en-US" dirty="0"/>
              <a:t> category of ERS-Gen within </a:t>
            </a:r>
            <a:r>
              <a:rPr lang="en-US" i="1" dirty="0"/>
              <a:t>3.14.3.1(2)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43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E4ECC-F7E0-EEC9-CAEF-2F151861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4698C-63DB-BE0A-7A67-84F471E5B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ERS Disaggregation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AC6FA-C8B3-C077-356A-574EEC2F5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4717131"/>
          </a:xfrm>
        </p:spPr>
        <p:txBody>
          <a:bodyPr>
            <a:normAutofit fontScale="92500"/>
          </a:bodyPr>
          <a:lstStyle/>
          <a:p>
            <a:r>
              <a:rPr lang="en-US" sz="3000" dirty="0"/>
              <a:t>Allows/incentivizes critical facilities and industrial sites that cannot fully curtail to invest in new dispatchable backup generation</a:t>
            </a:r>
          </a:p>
          <a:p>
            <a:r>
              <a:rPr lang="en-US" sz="3000" dirty="0"/>
              <a:t>Preserves competition while reducing reliance on self deploying resources</a:t>
            </a:r>
          </a:p>
          <a:p>
            <a:r>
              <a:rPr lang="en-US" sz="3000" dirty="0"/>
              <a:t>Supports timely reform without waiting for full market redesigns</a:t>
            </a:r>
          </a:p>
          <a:p>
            <a:r>
              <a:rPr lang="en-US" sz="3000" dirty="0"/>
              <a:t>Enables additional differentiation within ERS as new DR products (e.g., RDR and the SB6 24-hour product) are developed, allowing ERCOT to manage programs in a complementary manner while recognizing differing resource value.</a:t>
            </a:r>
          </a:p>
        </p:txBody>
      </p:sp>
    </p:spTree>
    <p:extLst>
      <p:ext uri="{BB962C8B-B14F-4D97-AF65-F5344CB8AC3E}">
        <p14:creationId xmlns:p14="http://schemas.microsoft.com/office/powerpoint/2010/main" val="2151157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a72af2-84fd-400e-9790-85be3f2353ff">
      <Terms xmlns="http://schemas.microsoft.com/office/infopath/2007/PartnerControls"/>
    </lcf76f155ced4ddcb4097134ff3c332f>
    <TaxCatchAll xmlns="0974279c-a183-4cd4-ac75-d5611cf63b26" xsi:nil="true"/>
    <Comments xmlns="afa72af2-84fd-400e-9790-85be3f2353f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530AF3DD749749A01F01A17AAE0707" ma:contentTypeVersion="19" ma:contentTypeDescription="Create a new document." ma:contentTypeScope="" ma:versionID="b5868f9d3eb7921295cb73d82c8bc4da">
  <xsd:schema xmlns:xsd="http://www.w3.org/2001/XMLSchema" xmlns:xs="http://www.w3.org/2001/XMLSchema" xmlns:p="http://schemas.microsoft.com/office/2006/metadata/properties" xmlns:ns2="0974279c-a183-4cd4-ac75-d5611cf63b26" xmlns:ns3="afa72af2-84fd-400e-9790-85be3f2353ff" targetNamespace="http://schemas.microsoft.com/office/2006/metadata/properties" ma:root="true" ma:fieldsID="32c9242eb8724bdb98e126177c417296" ns2:_="" ns3:_="">
    <xsd:import namespace="0974279c-a183-4cd4-ac75-d5611cf63b26"/>
    <xsd:import namespace="afa72af2-84fd-400e-9790-85be3f2353f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4279c-a183-4cd4-ac75-d5611cf63b2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4a3a2ad-8cb6-4ecc-a5db-69b5f388e99b}" ma:internalName="TaxCatchAll" ma:showField="CatchAllData" ma:web="0974279c-a183-4cd4-ac75-d5611cf63b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a72af2-84fd-400e-9790-85be3f2353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8b3dea0-dd8b-41ec-8931-f6eb7b56df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Comments" ma:index="26" nillable="true" ma:displayName="Comments" ma:description="Documents received from JP Morgan initial meetings. " ma:format="Dropdown" ma:internalName="Comment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2FD991-73D1-48DB-9DB7-D3BBCF84E2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6DC5F4-A869-4FE6-8E76-869A11829A2F}">
  <ds:schemaRefs>
    <ds:schemaRef ds:uri="http://schemas.microsoft.com/office/2006/metadata/properties"/>
    <ds:schemaRef ds:uri="http://schemas.microsoft.com/office/infopath/2007/PartnerControls"/>
    <ds:schemaRef ds:uri="afa72af2-84fd-400e-9790-85be3f2353ff"/>
    <ds:schemaRef ds:uri="0974279c-a183-4cd4-ac75-d5611cf63b26"/>
  </ds:schemaRefs>
</ds:datastoreItem>
</file>

<file path=customXml/itemProps3.xml><?xml version="1.0" encoding="utf-8"?>
<ds:datastoreItem xmlns:ds="http://schemas.openxmlformats.org/officeDocument/2006/customXml" ds:itemID="{ABC6B200-87BC-403D-AE0B-47501BD39D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74279c-a183-4cd4-ac75-d5611cf63b26"/>
    <ds:schemaRef ds:uri="afa72af2-84fd-400e-9790-85be3f2353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325</Words>
  <Application>Microsoft Macintosh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ERS Revision Proposal for Consideration at 1/7 WMS</vt:lpstr>
      <vt:lpstr>Background/Justification</vt:lpstr>
      <vt:lpstr>ERS Disaggregation Proposal</vt:lpstr>
      <vt:lpstr>Benefits of ERS Disaggregation Proposal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Monica Batra-Shrader</dc:creator>
  <cp:lastModifiedBy>Monica Batra-Shrader</cp:lastModifiedBy>
  <cp:revision>3</cp:revision>
  <dcterms:created xsi:type="dcterms:W3CDTF">2026-01-05T21:11:44Z</dcterms:created>
  <dcterms:modified xsi:type="dcterms:W3CDTF">2026-01-06T18:53:55Z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c0eeaa0-3eec-4f21-bed8-7e224013e4f3_Enabled">
    <vt:lpwstr>true</vt:lpwstr>
  </property>
  <property fmtid="{D5CDD505-2E9C-101B-9397-08002B2CF9AE}" pid="3" name="MSIP_Label_1c0eeaa0-3eec-4f21-bed8-7e224013e4f3_SetDate">
    <vt:lpwstr>2026-01-05T23:01:50Z</vt:lpwstr>
  </property>
  <property fmtid="{D5CDD505-2E9C-101B-9397-08002B2CF9AE}" pid="4" name="MSIP_Label_1c0eeaa0-3eec-4f21-bed8-7e224013e4f3_Method">
    <vt:lpwstr>Privileged</vt:lpwstr>
  </property>
  <property fmtid="{D5CDD505-2E9C-101B-9397-08002B2CF9AE}" pid="5" name="MSIP_Label_1c0eeaa0-3eec-4f21-bed8-7e224013e4f3_Name">
    <vt:lpwstr>General</vt:lpwstr>
  </property>
  <property fmtid="{D5CDD505-2E9C-101B-9397-08002B2CF9AE}" pid="6" name="MSIP_Label_1c0eeaa0-3eec-4f21-bed8-7e224013e4f3_SiteId">
    <vt:lpwstr>0bdf0e1f-a359-4b5c-9b79-9357e35ff8c6</vt:lpwstr>
  </property>
  <property fmtid="{D5CDD505-2E9C-101B-9397-08002B2CF9AE}" pid="7" name="MSIP_Label_1c0eeaa0-3eec-4f21-bed8-7e224013e4f3_ActionId">
    <vt:lpwstr>fc5b1663-71d8-4b85-b2b2-43ca1584fcad</vt:lpwstr>
  </property>
  <property fmtid="{D5CDD505-2E9C-101B-9397-08002B2CF9AE}" pid="8" name="MSIP_Label_1c0eeaa0-3eec-4f21-bed8-7e224013e4f3_ContentBits">
    <vt:lpwstr>0</vt:lpwstr>
  </property>
  <property fmtid="{D5CDD505-2E9C-101B-9397-08002B2CF9AE}" pid="9" name="MSIP_Label_1c0eeaa0-3eec-4f21-bed8-7e224013e4f3_Tag">
    <vt:lpwstr>50, 0, 1, 1</vt:lpwstr>
  </property>
  <property fmtid="{D5CDD505-2E9C-101B-9397-08002B2CF9AE}" pid="10" name="ContentTypeId">
    <vt:lpwstr>0x010100A0530AF3DD749749A01F01A17AAE0707</vt:lpwstr>
  </property>
  <property fmtid="{D5CDD505-2E9C-101B-9397-08002B2CF9AE}" pid="11" name="MediaServiceImageTags">
    <vt:lpwstr/>
  </property>
</Properties>
</file>