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0"/>
  </p:notesMasterIdLst>
  <p:sldIdLst>
    <p:sldId id="256" r:id="rId4"/>
    <p:sldId id="261" r:id="rId5"/>
    <p:sldId id="266" r:id="rId6"/>
    <p:sldId id="268" r:id="rId7"/>
    <p:sldId id="265"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87267" autoAdjust="0"/>
  </p:normalViewPr>
  <p:slideViewPr>
    <p:cSldViewPr snapToGrid="0">
      <p:cViewPr varScale="1">
        <p:scale>
          <a:sx n="65" d="100"/>
          <a:sy n="65" d="100"/>
        </p:scale>
        <p:origin x="1267"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5559C-BCDA-4A1A-BE5B-8C4875F1EF1B}" type="datetimeFigureOut">
              <a:rPr lang="en-US" smtClean="0"/>
              <a:t>1/2/2026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F2BF2-B7F3-466E-B634-9595EB53257C}" type="slidenum">
              <a:rPr lang="en-US" smtClean="0"/>
              <a:t>‹#›</a:t>
            </a:fld>
            <a:endParaRPr lang="en-US" dirty="0"/>
          </a:p>
        </p:txBody>
      </p:sp>
    </p:spTree>
    <p:extLst>
      <p:ext uri="{BB962C8B-B14F-4D97-AF65-F5344CB8AC3E}">
        <p14:creationId xmlns:p14="http://schemas.microsoft.com/office/powerpoint/2010/main" val="272438707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1</a:t>
            </a:fld>
            <a:endParaRPr lang="en-US" dirty="0"/>
          </a:p>
        </p:txBody>
      </p:sp>
    </p:spTree>
    <p:extLst>
      <p:ext uri="{BB962C8B-B14F-4D97-AF65-F5344CB8AC3E}">
        <p14:creationId xmlns:p14="http://schemas.microsoft.com/office/powerpoint/2010/main" val="2789662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2</a:t>
            </a:fld>
            <a:endParaRPr lang="en-US" dirty="0"/>
          </a:p>
        </p:txBody>
      </p:sp>
    </p:spTree>
    <p:extLst>
      <p:ext uri="{BB962C8B-B14F-4D97-AF65-F5344CB8AC3E}">
        <p14:creationId xmlns:p14="http://schemas.microsoft.com/office/powerpoint/2010/main" val="1159438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5EF1C-CC4F-6639-F148-69BA0259EB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1D084-684C-9419-EA49-11039C9A89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110B8-340B-173A-B0A6-DCC2DF52333D}"/>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85A33CE2-5FCE-A814-15A9-30FBB274479F}"/>
              </a:ext>
            </a:extLst>
          </p:cNvPr>
          <p:cNvSpPr>
            <a:spLocks noGrp="1"/>
          </p:cNvSpPr>
          <p:nvPr>
            <p:ph type="hdr" sz="quarter"/>
          </p:nvPr>
        </p:nvSpPr>
        <p:spPr/>
        <p:txBody>
          <a:bodyPr/>
          <a:lstStyle/>
          <a:p>
            <a:endParaRPr lang="en-US" dirty="0"/>
          </a:p>
        </p:txBody>
      </p:sp>
      <p:sp>
        <p:nvSpPr>
          <p:cNvPr id="5" name="Footer Placeholder 4">
            <a:extLst>
              <a:ext uri="{FF2B5EF4-FFF2-40B4-BE49-F238E27FC236}">
                <a16:creationId xmlns:a16="http://schemas.microsoft.com/office/drawing/2014/main" id="{4E48FBBD-311A-08DD-F2E8-FF2FCFC294D8}"/>
              </a:ext>
            </a:extLst>
          </p:cNvPr>
          <p:cNvSpPr>
            <a:spLocks noGrp="1"/>
          </p:cNvSpPr>
          <p:nvPr>
            <p:ph type="ftr" sz="quarter" idx="4"/>
          </p:nvPr>
        </p:nvSpPr>
        <p:spPr/>
        <p:txBody>
          <a:bodyPr/>
          <a:lstStyle/>
          <a:p>
            <a:endParaRPr lang="en-US" dirty="0"/>
          </a:p>
        </p:txBody>
      </p:sp>
      <p:sp>
        <p:nvSpPr>
          <p:cNvPr id="6" name="Slide Number Placeholder 5">
            <a:extLst>
              <a:ext uri="{FF2B5EF4-FFF2-40B4-BE49-F238E27FC236}">
                <a16:creationId xmlns:a16="http://schemas.microsoft.com/office/drawing/2014/main" id="{A5D72F5B-90C6-4F03-D194-7CD9FB1CF92E}"/>
              </a:ext>
            </a:extLst>
          </p:cNvPr>
          <p:cNvSpPr>
            <a:spLocks noGrp="1"/>
          </p:cNvSpPr>
          <p:nvPr>
            <p:ph type="sldNum" sz="quarter" idx="5"/>
          </p:nvPr>
        </p:nvSpPr>
        <p:spPr/>
        <p:txBody>
          <a:bodyPr/>
          <a:lstStyle/>
          <a:p>
            <a:fld id="{1AFF2BF2-B7F3-466E-B634-9595EB53257C}" type="slidenum">
              <a:rPr lang="en-US" smtClean="0"/>
              <a:t>3</a:t>
            </a:fld>
            <a:endParaRPr lang="en-US" dirty="0"/>
          </a:p>
        </p:txBody>
      </p:sp>
    </p:spTree>
    <p:extLst>
      <p:ext uri="{BB962C8B-B14F-4D97-AF65-F5344CB8AC3E}">
        <p14:creationId xmlns:p14="http://schemas.microsoft.com/office/powerpoint/2010/main" val="928834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AA454-A430-88D5-07A5-89E4459251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507FE0-FD6C-9DDE-D852-C91BA76398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D9D653-1019-4059-E5E4-661883D224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6A1E35-8978-AC83-B5B3-7A8BBB266935}"/>
              </a:ext>
            </a:extLst>
          </p:cNvPr>
          <p:cNvSpPr>
            <a:spLocks noGrp="1"/>
          </p:cNvSpPr>
          <p:nvPr>
            <p:ph type="sldNum" sz="quarter" idx="5"/>
          </p:nvPr>
        </p:nvSpPr>
        <p:spPr/>
        <p:txBody>
          <a:bodyPr/>
          <a:lstStyle/>
          <a:p>
            <a:fld id="{1AFF2BF2-B7F3-466E-B634-9595EB53257C}" type="slidenum">
              <a:rPr lang="en-US" smtClean="0"/>
              <a:t>4</a:t>
            </a:fld>
            <a:endParaRPr lang="en-US" dirty="0"/>
          </a:p>
        </p:txBody>
      </p:sp>
    </p:spTree>
    <p:extLst>
      <p:ext uri="{BB962C8B-B14F-4D97-AF65-F5344CB8AC3E}">
        <p14:creationId xmlns:p14="http://schemas.microsoft.com/office/powerpoint/2010/main" val="1579803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5</a:t>
            </a:fld>
            <a:endParaRPr lang="en-US" dirty="0"/>
          </a:p>
        </p:txBody>
      </p:sp>
    </p:spTree>
    <p:extLst>
      <p:ext uri="{BB962C8B-B14F-4D97-AF65-F5344CB8AC3E}">
        <p14:creationId xmlns:p14="http://schemas.microsoft.com/office/powerpoint/2010/main" val="671985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6</a:t>
            </a:fld>
            <a:endParaRPr lang="en-US" dirty="0"/>
          </a:p>
        </p:txBody>
      </p:sp>
    </p:spTree>
    <p:extLst>
      <p:ext uri="{BB962C8B-B14F-4D97-AF65-F5344CB8AC3E}">
        <p14:creationId xmlns:p14="http://schemas.microsoft.com/office/powerpoint/2010/main" val="1598780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B1FC9-FFD7-6E34-4A85-7863D51A3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3648BA-DD66-217F-F897-5B0767759E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EF44A4-A01F-E036-B2E7-C805E87D5399}"/>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5" name="Footer Placeholder 4">
            <a:extLst>
              <a:ext uri="{FF2B5EF4-FFF2-40B4-BE49-F238E27FC236}">
                <a16:creationId xmlns:a16="http://schemas.microsoft.com/office/drawing/2014/main" id="{03FE3EF2-5779-548B-F28F-B7BD189D42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F354E5-6F2D-259F-2CB0-CAC924DC3250}"/>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53883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08F1F-6CA2-3E38-C505-A058C6A93A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044FD4-29B1-9E39-C6A3-96871FD2AC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896FD-83C9-E6F7-FB4C-C2DE944BE762}"/>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5" name="Footer Placeholder 4">
            <a:extLst>
              <a:ext uri="{FF2B5EF4-FFF2-40B4-BE49-F238E27FC236}">
                <a16:creationId xmlns:a16="http://schemas.microsoft.com/office/drawing/2014/main" id="{14440B68-9E59-1F9B-3D6D-1F91AFF4B1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74DE7D-1F30-32CD-A4D4-4B5A4D8713BF}"/>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3691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713503-5E2B-C79C-5A6F-014CFFE8C5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0B7598-5405-F4B7-7C00-970D57EBA3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10D7E-C235-7147-EE04-5E5F591D9B92}"/>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5" name="Footer Placeholder 4">
            <a:extLst>
              <a:ext uri="{FF2B5EF4-FFF2-40B4-BE49-F238E27FC236}">
                <a16:creationId xmlns:a16="http://schemas.microsoft.com/office/drawing/2014/main" id="{932DBD3E-1FEF-00FF-2BE3-026F57E719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0F0A61-8279-1D33-88A1-960939072493}"/>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2129776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16526-AECC-0CA6-FAB1-54AB3619D1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530628-BEF3-B4D0-C28D-E46DB99196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748BD-22B7-2FCE-B979-985140AA1388}"/>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5" name="Footer Placeholder 4">
            <a:extLst>
              <a:ext uri="{FF2B5EF4-FFF2-40B4-BE49-F238E27FC236}">
                <a16:creationId xmlns:a16="http://schemas.microsoft.com/office/drawing/2014/main" id="{838504AA-BCB6-B9C8-ABB8-77927503A0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BD1E89-0E80-AF1A-6990-F2DC7F980C5A}"/>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26852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8898-2144-4417-668C-15A17A99AA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0401FD-6AC3-0A48-453A-7112B5DBAF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FEF7-E6E2-0E7C-CCBB-385D9B89055B}"/>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5" name="Footer Placeholder 4">
            <a:extLst>
              <a:ext uri="{FF2B5EF4-FFF2-40B4-BE49-F238E27FC236}">
                <a16:creationId xmlns:a16="http://schemas.microsoft.com/office/drawing/2014/main" id="{24EE66E6-A00C-EB83-3204-B083BAC41E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1F262F-5DB0-55C2-1587-9C0AFA85D2C6}"/>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4159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C533-A429-00D2-9729-10CD6E576C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5D080D-C43D-61D6-3A50-BDAD152610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A77C4F-0E41-560A-32CE-DAB8F40188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9A4D3B-8CAD-85E7-8A4B-D4BCF6A4DA0C}"/>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6" name="Footer Placeholder 5">
            <a:extLst>
              <a:ext uri="{FF2B5EF4-FFF2-40B4-BE49-F238E27FC236}">
                <a16:creationId xmlns:a16="http://schemas.microsoft.com/office/drawing/2014/main" id="{D659D9E6-A135-F5AC-2A6C-CA2A885E4D9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628A97-9748-1B1B-2B88-4A6D0698317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652969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C85B-3EF8-B829-9265-54AFAF62C0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62D8F8-1E22-C7C0-5D49-7DE07D7B8D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27B4D2-6D49-82F0-D2A8-70CCCB9238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C9BA64-B198-CE24-13ED-1167EEE53D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3B1373-4064-A43F-F11A-9B757C2B01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C4716C-2541-6FE9-C387-63D02F5ADA41}"/>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8" name="Footer Placeholder 7">
            <a:extLst>
              <a:ext uri="{FF2B5EF4-FFF2-40B4-BE49-F238E27FC236}">
                <a16:creationId xmlns:a16="http://schemas.microsoft.com/office/drawing/2014/main" id="{BE1EFC06-D0DB-CFEC-D9C7-BADC4917787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7FDCD72-A3B8-9AD4-CA82-B94F7BDE53F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85611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2AC9-2EA0-A442-5AAB-4751E87BE2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F385C2-B597-1241-BEE1-BA171876AF02}"/>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4" name="Footer Placeholder 3">
            <a:extLst>
              <a:ext uri="{FF2B5EF4-FFF2-40B4-BE49-F238E27FC236}">
                <a16:creationId xmlns:a16="http://schemas.microsoft.com/office/drawing/2014/main" id="{03E9A223-8BEB-0464-1DE8-506536608E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13DFCE3-EF58-31CD-8E4F-BD43BACC621C}"/>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26602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6C7D51-A448-96AA-0694-E1A407C5EA1A}"/>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3" name="Footer Placeholder 2">
            <a:extLst>
              <a:ext uri="{FF2B5EF4-FFF2-40B4-BE49-F238E27FC236}">
                <a16:creationId xmlns:a16="http://schemas.microsoft.com/office/drawing/2014/main" id="{656F63D3-5819-E817-D5B6-045EACA93F1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E478A5C-E0CA-2D79-C5AF-B1CCCE21CEBE}"/>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492573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ACEE-EC86-8F6C-E997-4EC9FC31C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976236-6997-E579-8E20-37DD805176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57FA94-DD43-856C-1C6E-D01ACEFA4E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B2860E-4245-9714-48BF-846EBF5D74B5}"/>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6" name="Footer Placeholder 5">
            <a:extLst>
              <a:ext uri="{FF2B5EF4-FFF2-40B4-BE49-F238E27FC236}">
                <a16:creationId xmlns:a16="http://schemas.microsoft.com/office/drawing/2014/main" id="{981F3C29-09B2-2638-6C74-4497E78A979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05B58B-AC61-4C68-77E6-AFEE96A2AED5}"/>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1883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3587-0B54-3A5E-CA23-97E798D388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7F0BFD-FFD5-1F7E-C892-8EEADD1626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8D0130E-068E-E39B-9706-F63808D9A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52ACF-B61F-2E42-39F7-0FAA3637AD8C}"/>
              </a:ext>
            </a:extLst>
          </p:cNvPr>
          <p:cNvSpPr>
            <a:spLocks noGrp="1"/>
          </p:cNvSpPr>
          <p:nvPr>
            <p:ph type="dt" sz="half" idx="10"/>
          </p:nvPr>
        </p:nvSpPr>
        <p:spPr/>
        <p:txBody>
          <a:bodyPr/>
          <a:lstStyle/>
          <a:p>
            <a:fld id="{ED16E5E2-5900-486E-BE25-48B61F262A9B}" type="datetimeFigureOut">
              <a:rPr lang="en-US" smtClean="0"/>
              <a:t>1/2/2026</a:t>
            </a:fld>
            <a:endParaRPr lang="en-US" dirty="0"/>
          </a:p>
        </p:txBody>
      </p:sp>
      <p:sp>
        <p:nvSpPr>
          <p:cNvPr id="6" name="Footer Placeholder 5">
            <a:extLst>
              <a:ext uri="{FF2B5EF4-FFF2-40B4-BE49-F238E27FC236}">
                <a16:creationId xmlns:a16="http://schemas.microsoft.com/office/drawing/2014/main" id="{9EFCC59C-2A6B-6CA9-67D1-8F05511F54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07D63A-66B5-CFB4-362A-C03600175D9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02644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04405-6925-0364-D14C-668D70E96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433E5B-AAC8-C165-E1F9-B3920B7FAD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9B2C8-6DD4-C2B9-01F7-FAB22A93DB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16E5E2-5900-486E-BE25-48B61F262A9B}" type="datetimeFigureOut">
              <a:rPr lang="en-US" smtClean="0"/>
              <a:t>1/2/2026</a:t>
            </a:fld>
            <a:endParaRPr lang="en-US" dirty="0"/>
          </a:p>
        </p:txBody>
      </p:sp>
      <p:sp>
        <p:nvSpPr>
          <p:cNvPr id="5" name="Footer Placeholder 4">
            <a:extLst>
              <a:ext uri="{FF2B5EF4-FFF2-40B4-BE49-F238E27FC236}">
                <a16:creationId xmlns:a16="http://schemas.microsoft.com/office/drawing/2014/main" id="{61EF1314-E2C1-86A4-2AA3-6D3BF448D3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9B274C5-7260-C856-EF50-D1CEDB35FE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A87BFC-E8D0-44BE-8A18-13B3AB4890F5}" type="slidenum">
              <a:rPr lang="en-US" smtClean="0"/>
              <a:t>‹#›</a:t>
            </a:fld>
            <a:endParaRPr lang="en-US" dirty="0"/>
          </a:p>
        </p:txBody>
      </p:sp>
    </p:spTree>
    <p:extLst>
      <p:ext uri="{BB962C8B-B14F-4D97-AF65-F5344CB8AC3E}">
        <p14:creationId xmlns:p14="http://schemas.microsoft.com/office/powerpoint/2010/main" val="3241173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8E97C3-E778-C3F3-7FAF-DCE6A019D33A}"/>
              </a:ext>
            </a:extLst>
          </p:cNvPr>
          <p:cNvSpPr>
            <a:spLocks noGrp="1"/>
          </p:cNvSpPr>
          <p:nvPr>
            <p:ph type="ctrTitle"/>
          </p:nvPr>
        </p:nvSpPr>
        <p:spPr>
          <a:xfrm>
            <a:off x="838200" y="451381"/>
            <a:ext cx="10512552" cy="4066540"/>
          </a:xfrm>
        </p:spPr>
        <p:txBody>
          <a:bodyPr anchor="b">
            <a:normAutofit/>
          </a:bodyPr>
          <a:lstStyle/>
          <a:p>
            <a:pPr algn="l"/>
            <a:r>
              <a:rPr lang="en-US" sz="6600" dirty="0"/>
              <a:t>December PLWG Update</a:t>
            </a:r>
          </a:p>
        </p:txBody>
      </p:sp>
      <p:sp>
        <p:nvSpPr>
          <p:cNvPr id="3" name="Subtitle 2">
            <a:extLst>
              <a:ext uri="{FF2B5EF4-FFF2-40B4-BE49-F238E27FC236}">
                <a16:creationId xmlns:a16="http://schemas.microsoft.com/office/drawing/2014/main" id="{5C305B1D-E78C-D580-1CB3-7945DFEF4DCD}"/>
              </a:ext>
            </a:extLst>
          </p:cNvPr>
          <p:cNvSpPr>
            <a:spLocks noGrp="1"/>
          </p:cNvSpPr>
          <p:nvPr>
            <p:ph type="subTitle" idx="1"/>
          </p:nvPr>
        </p:nvSpPr>
        <p:spPr>
          <a:xfrm>
            <a:off x="838199" y="4983276"/>
            <a:ext cx="10512552" cy="1126680"/>
          </a:xfrm>
        </p:spPr>
        <p:txBody>
          <a:bodyPr>
            <a:normAutofit fontScale="92500" lnSpcReduction="20000"/>
          </a:bodyPr>
          <a:lstStyle/>
          <a:p>
            <a:pPr algn="l"/>
            <a:r>
              <a:rPr lang="en-US" sz="2400" dirty="0"/>
              <a:t>Mina Turner, PLWG Chair</a:t>
            </a:r>
          </a:p>
          <a:p>
            <a:pPr algn="l"/>
            <a:r>
              <a:rPr lang="en-US" sz="2400" dirty="0"/>
              <a:t>Kristin Cook, PLWG Vice-Chair</a:t>
            </a:r>
          </a:p>
          <a:p>
            <a:pPr algn="l"/>
            <a:r>
              <a:rPr lang="en-US" dirty="0"/>
              <a:t>January 8</a:t>
            </a:r>
            <a:r>
              <a:rPr lang="en-US" baseline="30000" dirty="0"/>
              <a:t>th</a:t>
            </a:r>
            <a:r>
              <a:rPr lang="en-US" dirty="0"/>
              <a:t> </a:t>
            </a:r>
            <a:r>
              <a:rPr lang="en-US" baseline="30000" dirty="0"/>
              <a:t> </a:t>
            </a:r>
            <a:r>
              <a:rPr lang="en-US" dirty="0"/>
              <a:t>2026</a:t>
            </a:r>
            <a:endParaRPr lang="en-US" sz="2400" dirty="0"/>
          </a:p>
        </p:txBody>
      </p:sp>
      <p:sp>
        <p:nvSpPr>
          <p:cNvPr id="34"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6972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485660" y="330128"/>
            <a:ext cx="11096739" cy="6246518"/>
          </a:xfrm>
        </p:spPr>
        <p:txBody>
          <a:bodyPr>
            <a:normAutofit/>
          </a:bodyPr>
          <a:lstStyle/>
          <a:p>
            <a:pPr marL="0" indent="0">
              <a:lnSpc>
                <a:spcPct val="110000"/>
              </a:lnSpc>
              <a:spcBef>
                <a:spcPts val="2400"/>
              </a:spcBef>
              <a:spcAft>
                <a:spcPts val="1200"/>
              </a:spcAft>
              <a:buNone/>
            </a:pPr>
            <a:r>
              <a:rPr lang="en-US" sz="2400" b="1" dirty="0">
                <a:cs typeface="Times New Roman" panose="02020603050405020304" pitchFamily="18" charset="0"/>
              </a:rPr>
              <a:t>PGRR 128, Regional Transmission Plan Review of Grid Enhancing Technologies </a:t>
            </a:r>
          </a:p>
          <a:p>
            <a:pPr marL="800100" lvl="1" indent="-342900">
              <a:spcAft>
                <a:spcPts val="1200"/>
              </a:spcAft>
            </a:pPr>
            <a:r>
              <a:rPr lang="en-US" altLang="en-US" sz="2300" dirty="0"/>
              <a:t>Review of the TEBA language revisions which changes the name of the </a:t>
            </a:r>
            <a:r>
              <a:rPr lang="en-US" altLang="en-US" sz="2300" b="1" dirty="0"/>
              <a:t>PGRR to </a:t>
            </a:r>
            <a:r>
              <a:rPr lang="en-US" b="1" dirty="0"/>
              <a:t>Regional Planning Group Disclosure of Grid Enhancing Technologies </a:t>
            </a:r>
          </a:p>
          <a:p>
            <a:pPr marL="800100" lvl="1" indent="-342900">
              <a:spcAft>
                <a:spcPts val="1200"/>
              </a:spcAft>
            </a:pPr>
            <a:r>
              <a:rPr lang="en-US" altLang="en-US" sz="2300" dirty="0"/>
              <a:t>The proposal aims for TSPs to clarify in the RPG submissions whether and how GETs and HPCs were considered. Goal to provide transparency to consumers regarding application and consideration of these technologies in transmission planning.</a:t>
            </a:r>
          </a:p>
          <a:p>
            <a:pPr marL="800100" lvl="1" indent="-342900">
              <a:spcAft>
                <a:spcPts val="1200"/>
              </a:spcAft>
            </a:pPr>
            <a:r>
              <a:rPr lang="en-US" altLang="en-US" sz="2300" dirty="0"/>
              <a:t>Feedback has been considered leading to the revisions to move this review as part of RPG submission rather than RTP,.</a:t>
            </a:r>
          </a:p>
          <a:p>
            <a:pPr marL="800100" lvl="1" indent="-342900">
              <a:spcAft>
                <a:spcPts val="1200"/>
              </a:spcAft>
            </a:pPr>
            <a:r>
              <a:rPr lang="en-US" altLang="en-US" sz="2300" dirty="0"/>
              <a:t>There was agreement at PLWG to allow for formal connects from participants like Oncor who want to explore alternative approaches to the proposal.</a:t>
            </a:r>
          </a:p>
          <a:p>
            <a:pPr marL="800100" lvl="1" indent="-342900">
              <a:spcAft>
                <a:spcPts val="1200"/>
              </a:spcAft>
            </a:pPr>
            <a:r>
              <a:rPr lang="en-US" altLang="en-US" sz="2300" dirty="0"/>
              <a:t>Sponsors request feedback on the revised proposal. PLWG would like to have consensus before sending to ROS for approval. Sponsors would like ROS action by 1st quarter 2026.</a:t>
            </a:r>
          </a:p>
          <a:p>
            <a:pPr marL="457200" lvl="1" indent="0">
              <a:buNone/>
            </a:pPr>
            <a:endParaRPr lang="en-US" sz="2300" dirty="0"/>
          </a:p>
          <a:p>
            <a:pPr lvl="1"/>
            <a:endParaRPr lang="en-US" sz="2100" dirty="0"/>
          </a:p>
          <a:p>
            <a:pPr marL="457200" lvl="1" indent="0">
              <a:buNone/>
            </a:pPr>
            <a:endParaRPr lang="en-US" sz="2100" dirty="0"/>
          </a:p>
          <a:p>
            <a:pPr marL="457200" lvl="1" indent="0">
              <a:buNone/>
            </a:pPr>
            <a:endParaRPr lang="en-US" b="1" dirty="0">
              <a:cs typeface="Times New Roman" panose="02020603050405020304" pitchFamily="18" charset="0"/>
            </a:endParaRPr>
          </a:p>
        </p:txBody>
      </p:sp>
    </p:spTree>
    <p:extLst>
      <p:ext uri="{BB962C8B-B14F-4D97-AF65-F5344CB8AC3E}">
        <p14:creationId xmlns:p14="http://schemas.microsoft.com/office/powerpoint/2010/main" val="1085470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31E68-0356-7284-7D45-42BBFAA251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8D617B-D4E7-0645-A564-1CC1DD9B37DE}"/>
              </a:ext>
            </a:extLst>
          </p:cNvPr>
          <p:cNvSpPr>
            <a:spLocks noGrp="1"/>
          </p:cNvSpPr>
          <p:nvPr>
            <p:ph idx="1"/>
          </p:nvPr>
        </p:nvSpPr>
        <p:spPr>
          <a:xfrm>
            <a:off x="609133" y="371919"/>
            <a:ext cx="10515600" cy="5559957"/>
          </a:xfrm>
        </p:spPr>
        <p:txBody>
          <a:bodyPr>
            <a:normAutofit/>
          </a:bodyPr>
          <a:lstStyle/>
          <a:p>
            <a:pPr marL="0" indent="0">
              <a:lnSpc>
                <a:spcPct val="100000"/>
              </a:lnSpc>
              <a:spcBef>
                <a:spcPts val="2400"/>
              </a:spcBef>
              <a:spcAft>
                <a:spcPts val="1200"/>
              </a:spcAft>
              <a:buNone/>
            </a:pPr>
            <a:r>
              <a:rPr lang="en-US" sz="2400" b="1" dirty="0">
                <a:cs typeface="Times New Roman" panose="02020603050405020304" pitchFamily="18" charset="0"/>
              </a:rPr>
              <a:t>PGRR 130 - Related to NPRR 1295, GTC Exit Solutions</a:t>
            </a:r>
          </a:p>
          <a:p>
            <a:pPr marL="800100" lvl="1" indent="-342900"/>
            <a:r>
              <a:rPr lang="en-US" sz="2300" dirty="0"/>
              <a:t>Sponsor gave an updated that limited new developments have happened and conversation is still ongoing to refine ideas.</a:t>
            </a:r>
          </a:p>
          <a:p>
            <a:pPr marL="800100" lvl="1" indent="-342900"/>
            <a:r>
              <a:rPr lang="en-US" sz="2300" dirty="0"/>
              <a:t>Due to holidays and early January meeting no comments will be filed till February. </a:t>
            </a:r>
          </a:p>
          <a:p>
            <a:pPr marL="800100" lvl="1" indent="-342900"/>
            <a:r>
              <a:rPr lang="en-US" sz="2300" dirty="0"/>
              <a:t>Some stakeholders are waiting to see the results of the RTP and its previously implemented changes.</a:t>
            </a:r>
          </a:p>
          <a:p>
            <a:pPr marL="800100" lvl="1" indent="-342900"/>
            <a:r>
              <a:rPr lang="en-US" sz="2300" dirty="0"/>
              <a:t>Prepare and draft comments for discussion at the February meeting.</a:t>
            </a:r>
          </a:p>
          <a:p>
            <a:pPr marL="800100" lvl="1" indent="-342900"/>
            <a:r>
              <a:rPr lang="en-US" sz="2300" dirty="0"/>
              <a:t>PGRR tabled another month for further discussion.</a:t>
            </a:r>
          </a:p>
          <a:p>
            <a:pPr marL="800100" lvl="1" indent="-342900"/>
            <a:endParaRPr lang="en-US" dirty="0"/>
          </a:p>
          <a:p>
            <a:pPr marL="0" indent="0">
              <a:buNone/>
            </a:pPr>
            <a:endParaRPr lang="en-US" dirty="0"/>
          </a:p>
        </p:txBody>
      </p:sp>
    </p:spTree>
    <p:extLst>
      <p:ext uri="{BB962C8B-B14F-4D97-AF65-F5344CB8AC3E}">
        <p14:creationId xmlns:p14="http://schemas.microsoft.com/office/powerpoint/2010/main" val="1158332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A4038-2D35-ED52-34DC-9682B604B1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D8A3E4-9F40-3175-E339-34E689121801}"/>
              </a:ext>
            </a:extLst>
          </p:cNvPr>
          <p:cNvSpPr>
            <a:spLocks noGrp="1"/>
          </p:cNvSpPr>
          <p:nvPr>
            <p:ph idx="1"/>
          </p:nvPr>
        </p:nvSpPr>
        <p:spPr>
          <a:xfrm>
            <a:off x="490537" y="277990"/>
            <a:ext cx="11210925" cy="5771117"/>
          </a:xfrm>
        </p:spPr>
        <p:txBody>
          <a:bodyPr>
            <a:normAutofit/>
          </a:bodyPr>
          <a:lstStyle/>
          <a:p>
            <a:pPr marL="0" indent="0">
              <a:spcBef>
                <a:spcPts val="2400"/>
              </a:spcBef>
              <a:spcAft>
                <a:spcPts val="1200"/>
              </a:spcAft>
              <a:buNone/>
            </a:pPr>
            <a:r>
              <a:rPr lang="en-US" sz="2400" b="1" dirty="0">
                <a:cs typeface="Times New Roman" panose="02020603050405020304" pitchFamily="18" charset="0"/>
              </a:rPr>
              <a:t>PGRR 134 – Interconnection Studies Reform for Dispatchable Loads</a:t>
            </a:r>
          </a:p>
          <a:p>
            <a:pPr lvl="1"/>
            <a:r>
              <a:rPr lang="en-US" sz="2300" dirty="0"/>
              <a:t>The meeting was supposed to cover updates on PGRR134 regarding interconnection studies reform for dispatchable loads.</a:t>
            </a:r>
          </a:p>
          <a:p>
            <a:pPr lvl="1"/>
            <a:r>
              <a:rPr lang="en-US" sz="2300" dirty="0"/>
              <a:t>Without sponsors present, it was deemed unproductive to discuss the item.</a:t>
            </a:r>
          </a:p>
          <a:p>
            <a:pPr lvl="1"/>
            <a:r>
              <a:rPr lang="en-US" sz="2300" dirty="0"/>
              <a:t>Multiple entities, such as Oncor, submitted comments but decided to defer discussion.</a:t>
            </a:r>
          </a:p>
          <a:p>
            <a:pPr lvl="1"/>
            <a:r>
              <a:rPr lang="en-US" sz="2300" dirty="0"/>
              <a:t>The meeting was inclined to postpone this item until the next month.</a:t>
            </a:r>
          </a:p>
          <a:p>
            <a:pPr lvl="1"/>
            <a:r>
              <a:rPr lang="en-US" sz="2300" dirty="0"/>
              <a:t>Present members noted waiting on ERCOT's comments to proceed.</a:t>
            </a:r>
          </a:p>
          <a:p>
            <a:pPr lvl="1"/>
            <a:r>
              <a:rPr lang="en-US" sz="2300" dirty="0"/>
              <a:t>ERCOT, represented by Agee Springer, clarified that they were waiting for additional input from the sponsor following the recent feedback.</a:t>
            </a:r>
          </a:p>
          <a:p>
            <a:pPr lvl="1"/>
            <a:r>
              <a:rPr lang="en-US" sz="2300" dirty="0"/>
              <a:t>PGRR remains tabled at PLWG.</a:t>
            </a:r>
          </a:p>
        </p:txBody>
      </p:sp>
    </p:spTree>
    <p:extLst>
      <p:ext uri="{BB962C8B-B14F-4D97-AF65-F5344CB8AC3E}">
        <p14:creationId xmlns:p14="http://schemas.microsoft.com/office/powerpoint/2010/main" val="1671778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4E07F-5D54-F862-4852-B377716A124E}"/>
              </a:ext>
            </a:extLst>
          </p:cNvPr>
          <p:cNvSpPr>
            <a:spLocks noGrp="1"/>
          </p:cNvSpPr>
          <p:nvPr>
            <p:ph idx="1"/>
          </p:nvPr>
        </p:nvSpPr>
        <p:spPr>
          <a:xfrm>
            <a:off x="407540" y="289358"/>
            <a:ext cx="10515600" cy="6334180"/>
          </a:xfrm>
        </p:spPr>
        <p:txBody>
          <a:bodyPr>
            <a:normAutofit/>
          </a:bodyPr>
          <a:lstStyle/>
          <a:p>
            <a:pPr marL="0" indent="0">
              <a:spcBef>
                <a:spcPts val="2400"/>
              </a:spcBef>
              <a:spcAft>
                <a:spcPts val="1200"/>
              </a:spcAft>
              <a:buNone/>
            </a:pPr>
            <a:r>
              <a:rPr lang="en-US" sz="2400" b="1" dirty="0">
                <a:cs typeface="Times New Roman" panose="02020603050405020304" pitchFamily="18" charset="0"/>
              </a:rPr>
              <a:t>Tabled Items</a:t>
            </a:r>
            <a:endParaRPr lang="en-US" sz="2100" b="1" dirty="0">
              <a:cs typeface="Times New Roman" panose="02020603050405020304" pitchFamily="18" charset="0"/>
            </a:endParaRPr>
          </a:p>
          <a:p>
            <a:pPr>
              <a:spcBef>
                <a:spcPts val="2400"/>
              </a:spcBef>
              <a:spcAft>
                <a:spcPts val="1200"/>
              </a:spcAft>
            </a:pPr>
            <a:r>
              <a:rPr lang="en-US" sz="2100" dirty="0">
                <a:cs typeface="Times New Roman" panose="02020603050405020304" pitchFamily="18" charset="0"/>
              </a:rPr>
              <a:t>NPRR 1286 – Establish Multi-Value Criteria for Resiliency Related Transmission Project Evaluation</a:t>
            </a:r>
          </a:p>
          <a:p>
            <a:pPr>
              <a:spcBef>
                <a:spcPts val="2400"/>
              </a:spcBef>
              <a:spcAft>
                <a:spcPts val="1200"/>
              </a:spcAft>
            </a:pPr>
            <a:r>
              <a:rPr lang="en-US" sz="2100" dirty="0">
                <a:cs typeface="Times New Roman" panose="02020603050405020304" pitchFamily="18" charset="0"/>
              </a:rPr>
              <a:t>PGRR 126= Related to NPRR 1284</a:t>
            </a:r>
          </a:p>
          <a:p>
            <a:pPr>
              <a:spcBef>
                <a:spcPts val="2400"/>
              </a:spcBef>
              <a:spcAft>
                <a:spcPts val="1200"/>
              </a:spcAft>
            </a:pPr>
            <a:r>
              <a:rPr lang="en-US" sz="2100" dirty="0">
                <a:cs typeface="Times New Roman" panose="02020603050405020304" pitchFamily="18" charset="0"/>
              </a:rPr>
              <a:t>PGRR 122 -Reliability Performance Criteria for Loss of Load</a:t>
            </a:r>
          </a:p>
          <a:p>
            <a:pPr>
              <a:spcBef>
                <a:spcPts val="2400"/>
              </a:spcBef>
              <a:spcAft>
                <a:spcPts val="1200"/>
              </a:spcAft>
            </a:pPr>
            <a:r>
              <a:rPr lang="en-US" sz="2100" dirty="0">
                <a:cs typeface="Times New Roman" panose="02020603050405020304" pitchFamily="18" charset="0"/>
              </a:rPr>
              <a:t>PGRR 124 - ESR Maintenance Exception to Modifications</a:t>
            </a:r>
            <a:endParaRPr lang="en-US" sz="2500" dirty="0"/>
          </a:p>
          <a:p>
            <a:pPr marL="0" indent="0">
              <a:spcBef>
                <a:spcPts val="2400"/>
              </a:spcBef>
              <a:spcAft>
                <a:spcPts val="1200"/>
              </a:spcAft>
              <a:buNone/>
            </a:pPr>
            <a:r>
              <a:rPr lang="en-US" sz="2400" b="1" dirty="0">
                <a:cs typeface="Times New Roman" panose="02020603050405020304" pitchFamily="18" charset="0"/>
              </a:rPr>
              <a:t>Other business</a:t>
            </a:r>
          </a:p>
          <a:p>
            <a:pPr>
              <a:spcBef>
                <a:spcPts val="2400"/>
              </a:spcBef>
              <a:spcAft>
                <a:spcPts val="1200"/>
              </a:spcAft>
            </a:pPr>
            <a:r>
              <a:rPr lang="en-US" sz="2100" dirty="0">
                <a:cs typeface="Times New Roman" panose="02020603050405020304" pitchFamily="18" charset="0"/>
              </a:rPr>
              <a:t>PLWG leadership nominations.</a:t>
            </a:r>
          </a:p>
          <a:p>
            <a:pPr>
              <a:spcBef>
                <a:spcPts val="2400"/>
              </a:spcBef>
              <a:spcAft>
                <a:spcPts val="1200"/>
              </a:spcAft>
            </a:pPr>
            <a:r>
              <a:rPr lang="en-US" sz="2100" dirty="0">
                <a:cs typeface="Times New Roman" panose="02020603050405020304" pitchFamily="18" charset="0"/>
              </a:rPr>
              <a:t>Decision to nominate Chair and Vice-Chair at the January meeting.</a:t>
            </a:r>
          </a:p>
        </p:txBody>
      </p:sp>
    </p:spTree>
    <p:extLst>
      <p:ext uri="{BB962C8B-B14F-4D97-AF65-F5344CB8AC3E}">
        <p14:creationId xmlns:p14="http://schemas.microsoft.com/office/powerpoint/2010/main" val="1848368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EEEDE-776B-A351-B35D-59A1A255CFF0}"/>
              </a:ext>
            </a:extLst>
          </p:cNvPr>
          <p:cNvSpPr>
            <a:spLocks noGrp="1"/>
          </p:cNvSpPr>
          <p:nvPr>
            <p:ph type="title"/>
          </p:nvPr>
        </p:nvSpPr>
        <p:spPr>
          <a:xfrm>
            <a:off x="702013" y="2485755"/>
            <a:ext cx="10515600" cy="1325563"/>
          </a:xfrm>
        </p:spPr>
        <p:txBody>
          <a:bodyPr/>
          <a:lstStyle/>
          <a:p>
            <a:r>
              <a:rPr lang="en-US" dirty="0"/>
              <a:t>Questions ?</a:t>
            </a:r>
          </a:p>
        </p:txBody>
      </p:sp>
    </p:spTree>
    <p:extLst>
      <p:ext uri="{BB962C8B-B14F-4D97-AF65-F5344CB8AC3E}">
        <p14:creationId xmlns:p14="http://schemas.microsoft.com/office/powerpoint/2010/main" val="3845491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HMyNzExNDI8L1VzZXJOYW1lPjxEYXRlVGltZT44LzUvMjAyNSA5OjQ2OjQxIFBNPC9EYXRlVGltZT48TGFiZWxTdHJpbmc+VW5jYXRlZ29yaXplZDwvTGFiZWxTdHJpbmc+PC9pdGVtPjxpdGVtPjxzaXNsIHNpc2xWZXJzaW9uPSIwIiBwb2xpY3k9ImU5YzBiOGQ3LWJkYjQtNGZkMy1iNjJhLWY1MDMyN2FhZWZjZSIgb3JpZ2luPSJ1c2VyU2VsZWN0ZWQiPjxlbGVtZW50IHVpZD0iYzVmOGViMTItNWIyNy00MzlkLWFhYTYtMzQwMmFmNjI2ZmEzIiB2YWx1ZT0iIiB4bWxucz0iaHR0cDovL3d3dy5ib2xkb25qYW1lcy5jb20vMjAwOC8wMS9zaWUvaW50ZXJuYWwvbGFiZWwiIC8+PGVsZW1lbnQgdWlkPSJkMTRmNWMzNi1mNDRhLTQzMTUtYjQzOC0wMDVjZmU4ZjA2OWYiIHZhbHVlPSIiIHhtbG5zPSJodHRwOi8vd3d3LmJvbGRvbmphbWVzLmNvbS8yMDA4LzAxL3NpZS9pbnRlcm5hbC9sYWJlbCIgLz48L3Npc2w+PFVzZXJOYW1lPkNPUlBcczI0NTUxMTwvVXNlck5hbWU+PERhdGVUaW1lPjEyLzIvMjAyNSAxMjoxNDowOSBBTTwvRGF0ZVRpbWU+PExhYmVsU3RyaW5nPkFFUCBQdWJsaWM8L0xhYmVsU3RyaW5nPjwvaXRlbT48L2xhYmVsSGlzdG9yeT4=</Value>
</WrappedLabelHistory>
</file>

<file path=customXml/item2.xml><?xml version="1.0" encoding="utf-8"?>
<sisl xmlns:xsd="http://www.w3.org/2001/XMLSchema" xmlns:xsi="http://www.w3.org/2001/XMLSchema-instance" xmlns="http://www.boldonjames.com/2008/01/sie/internal/label" sislVersion="0" policy="e9c0b8d7-bdb4-4fd3-b62a-f50327aaefce" origin="userSelected">
  <element uid="c5f8eb12-5b27-439d-aaa6-3402af626fa3" value=""/>
  <element uid="d14f5c36-f44a-4315-b438-005cfe8f069f" value=""/>
</sisl>
</file>

<file path=customXml/itemProps1.xml><?xml version="1.0" encoding="utf-8"?>
<ds:datastoreItem xmlns:ds="http://schemas.openxmlformats.org/officeDocument/2006/customXml" ds:itemID="{5C5FAABD-A7BB-49A3-93EE-0F642ECD601E}">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CBE9B500-7AF6-45C3-A449-0909A344AFBB}">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2146</TotalTime>
  <Words>413</Words>
  <Application>Microsoft Office PowerPoint</Application>
  <PresentationFormat>Widescreen</PresentationFormat>
  <Paragraphs>41</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Times New Roman</vt:lpstr>
      <vt:lpstr>Office Theme</vt:lpstr>
      <vt:lpstr>December PLWG Update</vt:lpstr>
      <vt:lpstr>PowerPoint Presentation</vt:lpstr>
      <vt:lpstr>PowerPoint Presentation</vt:lpstr>
      <vt:lpstr>PowerPoint Presentation</vt:lpstr>
      <vt:lpstr>PowerPoint Presentation</vt:lpstr>
      <vt:lpstr>Questions ?</vt:lpstr>
    </vt:vector>
  </TitlesOfParts>
  <Company>American Electric Power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Erin J Rasmussen</dc:creator>
  <cp:lastModifiedBy>Mina Y Turner</cp:lastModifiedBy>
  <cp:revision>38</cp:revision>
  <dcterms:created xsi:type="dcterms:W3CDTF">2025-08-05T21:34:12Z</dcterms:created>
  <dcterms:modified xsi:type="dcterms:W3CDTF">2026-01-02T19:34:47Z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1f4bbefc-9c7a-432d-a0fb-f215af837196</vt:lpwstr>
  </property>
  <property fmtid="{D5CDD505-2E9C-101B-9397-08002B2CF9AE}" pid="3" name="bjClsUserRVM">
    <vt:lpwstr>[]</vt:lpwstr>
  </property>
  <property fmtid="{D5CDD505-2E9C-101B-9397-08002B2CF9AE}" pid="4" name="bjSaver">
    <vt:lpwstr>qu1yRNhOSqe/tY/UzWUq4LhMNMFil54C</vt:lpwstr>
  </property>
  <property fmtid="{D5CDD505-2E9C-101B-9397-08002B2CF9AE}" pid="5"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6" name="bjDocumentLabelXML-0">
    <vt:lpwstr>ames.com/2008/01/sie/internal/label"&gt;&lt;element uid="c5f8eb12-5b27-439d-aaa6-3402af626fa3" value="" /&gt;&lt;element uid="d14f5c36-f44a-4315-b438-005cfe8f069f" value="" /&gt;&lt;/sisl&gt;</vt:lpwstr>
  </property>
  <property fmtid="{D5CDD505-2E9C-101B-9397-08002B2CF9AE}" pid="7" name="bjDocumentSecurityLabel">
    <vt:lpwstr>AEP Public</vt:lpwstr>
  </property>
  <property fmtid="{D5CDD505-2E9C-101B-9397-08002B2CF9AE}" pid="8" name="MSIP_Label_5c34e43d-0b77-4b2c-b224-1b46981ccfdb_SiteId">
    <vt:lpwstr>15f3c881-6b03-4ff6-8559-77bf5177818f</vt:lpwstr>
  </property>
  <property fmtid="{D5CDD505-2E9C-101B-9397-08002B2CF9AE}" pid="9" name="MSIP_Label_5c34e43d-0b77-4b2c-b224-1b46981ccfdb_Name">
    <vt:lpwstr>AEP Public</vt:lpwstr>
  </property>
  <property fmtid="{D5CDD505-2E9C-101B-9397-08002B2CF9AE}" pid="10" name="MSIP_Label_5c34e43d-0b77-4b2c-b224-1b46981ccfdb_Enabled">
    <vt:lpwstr>true</vt:lpwstr>
  </property>
  <property fmtid="{D5CDD505-2E9C-101B-9397-08002B2CF9AE}" pid="11" name="bjLabelHistoryID">
    <vt:lpwstr>{5C5FAABD-A7BB-49A3-93EE-0F642ECD601E}</vt:lpwstr>
  </property>
  <property fmtid="{D5CDD505-2E9C-101B-9397-08002B2CF9AE}" pid="12" name="bjpmDocIH">
    <vt:lpwstr>o3YjrXYXRlfLBgCaCyhgVM3HRrs8ITz0</vt:lpwstr>
  </property>
</Properties>
</file>