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3" r:id="rId5"/>
    <p:sldId id="264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8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228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1535B71-E6D1-D7E5-D341-53D5558F7EEE}"/>
              </a:ext>
            </a:extLst>
          </p:cNvPr>
          <p:cNvSpPr/>
          <p:nvPr userDrawn="1"/>
        </p:nvSpPr>
        <p:spPr>
          <a:xfrm>
            <a:off x="0" y="6302609"/>
            <a:ext cx="12192000" cy="55539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1EB00F-D8C9-9966-C676-AAC17D4D5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3548" y="3350843"/>
            <a:ext cx="9144000" cy="953361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4AA31D-5095-46E9-E7F8-E7CB4C81E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3548" y="4540545"/>
            <a:ext cx="9144000" cy="933823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09CB-1E70-BFB4-CDF1-4B27E7653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765021-B3DE-4F31-BD1D-9A3C4C5F61F3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4DB8B-8DA3-E111-A321-BBE5C7F1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E0B81-B6A7-4F8E-33F8-8D6BF584D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140320-BA88-4EB3-A37A-C9F8A1877C0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17B94C4-71CD-2EA8-1D79-AF7547FA452C}"/>
              </a:ext>
            </a:extLst>
          </p:cNvPr>
          <p:cNvSpPr/>
          <p:nvPr userDrawn="1"/>
        </p:nvSpPr>
        <p:spPr>
          <a:xfrm>
            <a:off x="0" y="6198693"/>
            <a:ext cx="12192000" cy="1227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DBBD28D-5C33-64CD-CCBB-0B06DC0B8F43}"/>
              </a:ext>
            </a:extLst>
          </p:cNvPr>
          <p:cNvCxnSpPr>
            <a:cxnSpLocks/>
          </p:cNvCxnSpPr>
          <p:nvPr userDrawn="1"/>
        </p:nvCxnSpPr>
        <p:spPr>
          <a:xfrm>
            <a:off x="1127661" y="4356162"/>
            <a:ext cx="993667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638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5111E-B385-AB17-0BC5-B8DAB6B1F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C9B0D0-827A-8DA7-D6C0-6D996B350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28C44-E2FE-87FA-9434-EC146FA4E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765D0-C4A0-B82E-7482-F2F1C43F6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E343D-CB9E-2CC9-7EF2-0B45AEF0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7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3115CA-DE67-90CB-4A03-E816577AF6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11C9CA-FCB8-02E6-CA62-454C4B5FA5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F3DCD-660C-22ED-6526-982B0CF7B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434BF-A53F-DB24-0345-B8B84671E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DDF65-F69F-1739-32FA-9D61974D2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6198BB9-0182-6EF5-12CE-928BFBC8DBDD}"/>
              </a:ext>
            </a:extLst>
          </p:cNvPr>
          <p:cNvSpPr/>
          <p:nvPr userDrawn="1"/>
        </p:nvSpPr>
        <p:spPr>
          <a:xfrm>
            <a:off x="0" y="6302609"/>
            <a:ext cx="12192000" cy="55539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E517059-5D07-E6D4-6342-2BBBB4B00F74}"/>
              </a:ext>
            </a:extLst>
          </p:cNvPr>
          <p:cNvSpPr/>
          <p:nvPr userDrawn="1"/>
        </p:nvSpPr>
        <p:spPr>
          <a:xfrm>
            <a:off x="0" y="6198693"/>
            <a:ext cx="12192000" cy="1227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EF0E41-6DFB-1A5B-B3CD-0AD56D98D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560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2E8F6-7B81-9E04-A1CA-3D6A1B09E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787"/>
            <a:ext cx="10515600" cy="4823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CB5E9-1F9C-E4CA-9672-1AE69EA4E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765021-B3DE-4F31-BD1D-9A3C4C5F61F3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03D94-F2F3-8096-B1E7-8541353A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D1437-48CF-8285-B6E4-6179A5E4F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140320-BA88-4EB3-A37A-C9F8A1877C0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03D58E6-4196-B2FC-ADCE-B04445E34C10}"/>
              </a:ext>
            </a:extLst>
          </p:cNvPr>
          <p:cNvCxnSpPr/>
          <p:nvPr userDrawn="1"/>
        </p:nvCxnSpPr>
        <p:spPr>
          <a:xfrm>
            <a:off x="838200" y="1217262"/>
            <a:ext cx="105156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866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49C48-13D4-6465-BE8E-84280B3F6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F87FE1-1B16-58B6-EB6C-D7C941A02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4C7C0-AE2F-9BCE-13F8-88B962F2C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431C5-35A7-8D8C-FF88-498DDF527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FFF67-F5D6-C14B-1A24-5A943418E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1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93940-865F-5BED-B539-BCA73C51C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E5D35-EC93-DF43-F85B-26336952D5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0FA8A-D98F-ED78-39EB-23B6A6C38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98226-387B-31B8-715C-5CADFAD6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A55288-7ECD-4FAE-80CF-65C79035C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0A95F8-E0FF-4CA0-7432-9577B30F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256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D7235-C787-4690-F050-628C916DB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2CC3B-BDB0-D992-9799-FBB976DB3B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9B8692-B656-022C-C8BF-5F5C271B2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B4F94A-B576-BF90-CCD1-894B0BCEA1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C2CD2F-71A7-A9D5-4C2F-D257091D26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DE6054-A136-14C0-CFF4-630C78C8A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16A6C4-001A-9093-EE33-3FEF5ED71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333354-20A7-08BD-18AA-DEC01B8B0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6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7E1C4-39D5-E6A6-3457-86DEE15BB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80B68C-D898-5F36-B187-7C6E8B219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8980C-8235-F88F-4417-7CD4F1DCA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026655-7FEA-CFBE-3815-AD309EEB8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9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9F4470-95EC-01BC-BAED-808730F59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287C6-5FDA-CA9D-8E88-61815FC32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C8BBE5-0411-00DF-D0F8-DCA891B59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26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69479-EFBA-F750-4CF7-1A4B5ADDA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64B2A-C8F9-731F-C42C-F40E3397C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231432-DD08-70D8-619E-984F7066F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1ABEA-5784-4887-8AC4-080B8CB0F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638F2C-B25A-5F36-6E3B-C4094052B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143D0-9444-D808-D28F-1722FB13D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5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C57CA-2AB4-3B9C-93F5-203359704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18F558-F809-9DD7-5DE8-54A6FD265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BDCE81-1D41-7981-4F18-CCFB827E1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F62FBF-43BD-0788-048E-80AD7F94C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FA352-8795-7E45-C1E7-DA6C8333C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8B6A1-0613-F235-D815-C4EBD09CD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70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3C9439-7FF0-D6F7-9F3E-0EABF2733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3E91B-600E-60B5-1A64-2E89F9F6C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7016-5956-AA6F-7BF3-5814FDFA86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765021-B3DE-4F31-BD1D-9A3C4C5F61F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79E08-54EC-BED2-8138-C7CC834EB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0B63E-73B3-EB8A-6D24-B70CDFCD61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8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BCB7B-1B41-21AA-1850-3DF37F0FA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DWG Report to ROS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4DC465-5FDB-5D89-7E6B-2177C6E283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Fahad Qureshi – DWG Chair</a:t>
            </a:r>
          </a:p>
          <a:p>
            <a:r>
              <a:rPr lang="en-US" dirty="0"/>
              <a:t>January 8</a:t>
            </a:r>
            <a:r>
              <a:rPr lang="en-US" baseline="30000" dirty="0"/>
              <a:t>th</a:t>
            </a:r>
            <a:r>
              <a:rPr lang="en-US" dirty="0"/>
              <a:t>, 2026</a:t>
            </a:r>
          </a:p>
        </p:txBody>
      </p:sp>
    </p:spTree>
    <p:extLst>
      <p:ext uri="{BB962C8B-B14F-4D97-AF65-F5344CB8AC3E}">
        <p14:creationId xmlns:p14="http://schemas.microsoft.com/office/powerpoint/2010/main" val="1152846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93CAD-4023-93D1-4CE6-AE68DEFC7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DWG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AD839-74AD-56E6-E57B-272965DA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2345"/>
            <a:ext cx="10587892" cy="5115595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/>
              <a:t>DWG Webex meeting held on 12/11/2026</a:t>
            </a:r>
          </a:p>
          <a:p>
            <a:r>
              <a:rPr lang="en-US" sz="3000" dirty="0">
                <a:cs typeface="Calibri" panose="020F0502020204030204" pitchFamily="34" charset="0"/>
              </a:rPr>
              <a:t>Flat Start Update 2025/2026 Tentative Schedule</a:t>
            </a:r>
          </a:p>
          <a:p>
            <a:pPr lvl="1">
              <a:lnSpc>
                <a:spcPct val="100000"/>
              </a:lnSpc>
            </a:pPr>
            <a:r>
              <a:rPr lang="en-US" sz="2500" dirty="0">
                <a:cs typeface="Calibri" panose="020F0502020204030204" pitchFamily="34" charset="0"/>
              </a:rPr>
              <a:t>Ongoing: Final pass to be posted January 23</a:t>
            </a:r>
          </a:p>
          <a:p>
            <a:pPr lvl="1">
              <a:lnSpc>
                <a:spcPct val="100000"/>
              </a:lnSpc>
            </a:pPr>
            <a:r>
              <a:rPr lang="en-US" sz="2500" dirty="0">
                <a:cs typeface="Calibri" panose="020F0502020204030204" pitchFamily="34" charset="0"/>
              </a:rPr>
              <a:t>Upcoming: Case Tuning Workshop January 15</a:t>
            </a:r>
          </a:p>
          <a:p>
            <a:pPr lvl="1">
              <a:lnSpc>
                <a:spcPct val="100000"/>
              </a:lnSpc>
            </a:pPr>
            <a:r>
              <a:rPr lang="en-US" sz="2500" dirty="0">
                <a:cs typeface="Calibri" panose="020F0502020204030204" pitchFamily="34" charset="0"/>
              </a:rPr>
              <a:t>On track targeting approval January 30, 2026; Stability book in March 2026</a:t>
            </a:r>
          </a:p>
          <a:p>
            <a:pPr>
              <a:lnSpc>
                <a:spcPct val="100000"/>
              </a:lnSpc>
            </a:pPr>
            <a:r>
              <a:rPr lang="en-US" sz="3000" dirty="0">
                <a:cs typeface="Calibri" panose="020F0502020204030204" pitchFamily="34" charset="0"/>
              </a:rPr>
              <a:t>NOGRR282 Large Electronic Load Ride-Through Requirements</a:t>
            </a:r>
          </a:p>
          <a:p>
            <a:pPr lvl="1">
              <a:lnSpc>
                <a:spcPct val="100000"/>
              </a:lnSpc>
            </a:pPr>
            <a:r>
              <a:rPr lang="en-US" sz="2500" dirty="0">
                <a:cs typeface="Calibri" panose="020F0502020204030204" pitchFamily="34" charset="0"/>
              </a:rPr>
              <a:t>ERCOT reviewed NOGRR 282 language and provided specifics on frequency/voltage ride through requirements</a:t>
            </a:r>
          </a:p>
          <a:p>
            <a:pPr lvl="1">
              <a:lnSpc>
                <a:spcPct val="100000"/>
              </a:lnSpc>
            </a:pPr>
            <a:r>
              <a:rPr lang="en-US" sz="2500" dirty="0">
                <a:cs typeface="Calibri" panose="020F0502020204030204" pitchFamily="34" charset="0"/>
              </a:rPr>
              <a:t>Requirements are applicable primarily to data center and crypto loads with specific requirements for other load types coming later</a:t>
            </a:r>
          </a:p>
          <a:p>
            <a:pPr lvl="1">
              <a:lnSpc>
                <a:spcPct val="100000"/>
              </a:lnSpc>
            </a:pPr>
            <a:r>
              <a:rPr lang="en-US" sz="2500" dirty="0">
                <a:cs typeface="Calibri" panose="020F0502020204030204" pitchFamily="34" charset="0"/>
              </a:rPr>
              <a:t>DWG was asked to review proposed maximum electric current threshold</a:t>
            </a:r>
          </a:p>
          <a:p>
            <a:pPr lvl="1">
              <a:lnSpc>
                <a:spcPct val="100000"/>
              </a:lnSpc>
            </a:pPr>
            <a:r>
              <a:rPr lang="en-US" sz="2500" dirty="0">
                <a:cs typeface="Calibri" panose="020F0502020204030204" pitchFamily="34" charset="0"/>
              </a:rPr>
              <a:t>Overall DWG agrees with the requirements; TSPs have submitted comments and would like to further discuss at upcoming DWG meeting in February</a:t>
            </a:r>
          </a:p>
        </p:txBody>
      </p:sp>
    </p:spTree>
    <p:extLst>
      <p:ext uri="{BB962C8B-B14F-4D97-AF65-F5344CB8AC3E}">
        <p14:creationId xmlns:p14="http://schemas.microsoft.com/office/powerpoint/2010/main" val="1305037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2FF10-FD4A-78B9-5E4F-5B1A463F8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DWG Update,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4B5C3-F63B-DFFD-87AE-211FA1A56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8067"/>
            <a:ext cx="10515600" cy="4823176"/>
          </a:xfrm>
        </p:spPr>
        <p:txBody>
          <a:bodyPr>
            <a:normAutofit lnSpcReduction="10000"/>
          </a:bodyPr>
          <a:lstStyle/>
          <a:p>
            <a:r>
              <a:rPr lang="en-US" dirty="0">
                <a:cs typeface="Calibri" panose="020F0502020204030204" pitchFamily="34" charset="0"/>
              </a:rPr>
              <a:t>LEL Modeling Approach and DWG Large Load Survey Document 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cs typeface="Calibri" panose="020F0502020204030204" pitchFamily="34" charset="0"/>
              </a:rPr>
              <a:t>ERCOT discussed the importance of quality/accuracy of modeling LEL loads and proposed a modeling approach for DWG consideration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cs typeface="Calibri" panose="020F0502020204030204" pitchFamily="34" charset="0"/>
              </a:rPr>
              <a:t>Proposal is to use a combined model representation for new LELs and in the interim split the load into power electronic and cooling components and model separately</a:t>
            </a:r>
            <a:endParaRPr lang="en-US" sz="2200" dirty="0">
              <a:cs typeface="Calibri" panose="020F050202020403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dirty="0">
                <a:cs typeface="Calibri" panose="020F0502020204030204" pitchFamily="34" charset="0"/>
              </a:rPr>
              <a:t>ERCOT also presented some language improvements to the DWG Large Load Survey document and update it to make it easier to extract model parameters from survey responses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cs typeface="Calibri" panose="020F0502020204030204" pitchFamily="34" charset="0"/>
              </a:rPr>
              <a:t>DWG was asked to provide feedback by December 18 after which the LEL Modeling Approach and DWG Large Load Survey Documents were posted to the DWG landing page</a:t>
            </a:r>
          </a:p>
        </p:txBody>
      </p:sp>
    </p:spTree>
    <p:extLst>
      <p:ext uri="{BB962C8B-B14F-4D97-AF65-F5344CB8AC3E}">
        <p14:creationId xmlns:p14="http://schemas.microsoft.com/office/powerpoint/2010/main" val="427821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CF2CB-66C1-3E63-A781-3A61EC061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31A26-5E2E-1D11-554B-FFCC0E4CD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DWG Update,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91EB1-4127-C045-B6FF-93B7AB45C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8067"/>
            <a:ext cx="10515600" cy="482317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cs typeface="Calibri" panose="020F0502020204030204" pitchFamily="34" charset="0"/>
              </a:rPr>
              <a:t>New NERC Load Modeling WG PSSE data center model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cs typeface="Calibri" panose="020F0502020204030204" pitchFamily="34" charset="0"/>
              </a:rPr>
              <a:t>AEP gave a presentation on the PERC1 model to be used for data center modeling covering the model: block diagram, parameters, and behavior/performance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cs typeface="Calibri" panose="020F0502020204030204" pitchFamily="34" charset="0"/>
              </a:rPr>
              <a:t>Model has been benchmarked for accuracy and is intended to be used on an interim basis while better models are developed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cs typeface="Calibri" panose="020F0502020204030204" pitchFamily="34" charset="0"/>
              </a:rPr>
              <a:t>Ongoing conversations with data center developers, owners, operators, along with data center OEMs on how to more accurately model data centers</a:t>
            </a:r>
          </a:p>
        </p:txBody>
      </p:sp>
    </p:spTree>
    <p:extLst>
      <p:ext uri="{BB962C8B-B14F-4D97-AF65-F5344CB8AC3E}">
        <p14:creationId xmlns:p14="http://schemas.microsoft.com/office/powerpoint/2010/main" val="409423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811CB-EED4-7CF9-59A7-B27A9FDA9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AF2CC-142E-C4DA-0BBF-45319EB6C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DWG Update,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BFC64-65E2-494C-C311-F1FEF9BD9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8067"/>
            <a:ext cx="10515600" cy="4823176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Miscellaneous</a:t>
            </a:r>
          </a:p>
          <a:p>
            <a:pPr lvl="1"/>
            <a:r>
              <a:rPr lang="en-US" sz="2600" dirty="0"/>
              <a:t>Finalized WG leadership for 2026:</a:t>
            </a:r>
          </a:p>
          <a:p>
            <a:pPr lvl="2"/>
            <a:r>
              <a:rPr lang="en-US" sz="2400" dirty="0"/>
              <a:t>Chair: Aditi Upadhyay (Lonestar)</a:t>
            </a:r>
          </a:p>
          <a:p>
            <a:pPr lvl="2"/>
            <a:r>
              <a:rPr lang="en-US" sz="2400" dirty="0"/>
              <a:t>Vice Chair: Xuan Wu (PEC)</a:t>
            </a:r>
          </a:p>
          <a:p>
            <a:pPr lvl="1"/>
            <a:r>
              <a:rPr lang="en-US" sz="2600" dirty="0"/>
              <a:t>Reviewed proposed 2026 DWG Meeting Schedule</a:t>
            </a:r>
          </a:p>
          <a:p>
            <a:pPr lvl="2"/>
            <a:r>
              <a:rPr lang="en-US" sz="2400" dirty="0"/>
              <a:t>Posted to DWG Landing Page</a:t>
            </a:r>
          </a:p>
        </p:txBody>
      </p:sp>
    </p:spTree>
    <p:extLst>
      <p:ext uri="{BB962C8B-B14F-4D97-AF65-F5344CB8AC3E}">
        <p14:creationId xmlns:p14="http://schemas.microsoft.com/office/powerpoint/2010/main" val="137985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B92A1-E65C-B3E7-B48F-6012EE6A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or Feedback?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D4F7F-77B9-DEEF-79E8-1B2FD7929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6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6057</TotalTime>
  <Words>372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DWG Report to ROS</vt:lpstr>
      <vt:lpstr>DWG Update</vt:lpstr>
      <vt:lpstr>DWG Update, continued</vt:lpstr>
      <vt:lpstr>DWG Update, continued</vt:lpstr>
      <vt:lpstr>DWG Update, continued</vt:lpstr>
      <vt:lpstr>Questions or Feedback?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Qureshi, Fahad A</dc:creator>
  <cp:lastModifiedBy>Qureshi, Fahad A</cp:lastModifiedBy>
  <cp:revision>45</cp:revision>
  <dcterms:created xsi:type="dcterms:W3CDTF">2025-04-18T20:50:22Z</dcterms:created>
  <dcterms:modified xsi:type="dcterms:W3CDTF">2025-12-19T18:12:25Z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3ac3a1a-de19-428b-b395-6d250d7743fb_Enabled">
    <vt:lpwstr>true</vt:lpwstr>
  </property>
  <property fmtid="{D5CDD505-2E9C-101B-9397-08002B2CF9AE}" pid="3" name="MSIP_Label_e3ac3a1a-de19-428b-b395-6d250d7743fb_SetDate">
    <vt:lpwstr>2025-04-18T20:53:49Z</vt:lpwstr>
  </property>
  <property fmtid="{D5CDD505-2E9C-101B-9397-08002B2CF9AE}" pid="4" name="MSIP_Label_e3ac3a1a-de19-428b-b395-6d250d7743fb_Method">
    <vt:lpwstr>Standard</vt:lpwstr>
  </property>
  <property fmtid="{D5CDD505-2E9C-101B-9397-08002B2CF9AE}" pid="5" name="MSIP_Label_e3ac3a1a-de19-428b-b395-6d250d7743fb_Name">
    <vt:lpwstr>Internal Use Only</vt:lpwstr>
  </property>
  <property fmtid="{D5CDD505-2E9C-101B-9397-08002B2CF9AE}" pid="6" name="MSIP_Label_e3ac3a1a-de19-428b-b395-6d250d7743fb_SiteId">
    <vt:lpwstr>88cc5fd7-fd78-44b6-ad75-b6915088974f</vt:lpwstr>
  </property>
  <property fmtid="{D5CDD505-2E9C-101B-9397-08002B2CF9AE}" pid="7" name="MSIP_Label_e3ac3a1a-de19-428b-b395-6d250d7743fb_ActionId">
    <vt:lpwstr>e95f6da5-0c8e-4465-802e-51e926f29b93</vt:lpwstr>
  </property>
  <property fmtid="{D5CDD505-2E9C-101B-9397-08002B2CF9AE}" pid="8" name="MSIP_Label_e3ac3a1a-de19-428b-b395-6d250d7743fb_ContentBits">
    <vt:lpwstr>0</vt:lpwstr>
  </property>
</Properties>
</file>