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theme/theme6.xml" ContentType="application/vnd.openxmlformats-officedocument.theme+xml"/>
  <Override PartName="/ppt/comments/modernComment_BB5_8E34D54A.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 id="2147483661" r:id="rId7"/>
  </p:sldMasterIdLst>
  <p:notesMasterIdLst>
    <p:notesMasterId r:id="rId33"/>
  </p:notesMasterIdLst>
  <p:handoutMasterIdLst>
    <p:handoutMasterId r:id="rId34"/>
  </p:handoutMasterIdLst>
  <p:sldIdLst>
    <p:sldId id="260" r:id="rId8"/>
    <p:sldId id="667" r:id="rId9"/>
    <p:sldId id="2971" r:id="rId10"/>
    <p:sldId id="2997" r:id="rId11"/>
    <p:sldId id="3011" r:id="rId12"/>
    <p:sldId id="3002" r:id="rId13"/>
    <p:sldId id="671" r:id="rId14"/>
    <p:sldId id="668" r:id="rId15"/>
    <p:sldId id="669" r:id="rId16"/>
    <p:sldId id="652" r:id="rId17"/>
    <p:sldId id="676" r:id="rId18"/>
    <p:sldId id="673" r:id="rId19"/>
    <p:sldId id="674" r:id="rId20"/>
    <p:sldId id="677" r:id="rId21"/>
    <p:sldId id="3003" r:id="rId22"/>
    <p:sldId id="3012" r:id="rId23"/>
    <p:sldId id="3010" r:id="rId24"/>
    <p:sldId id="2999" r:id="rId25"/>
    <p:sldId id="3007" r:id="rId26"/>
    <p:sldId id="3008" r:id="rId27"/>
    <p:sldId id="3009" r:id="rId28"/>
    <p:sldId id="2998" r:id="rId29"/>
    <p:sldId id="3004" r:id="rId30"/>
    <p:sldId id="3005" r:id="rId31"/>
    <p:sldId id="663"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A559BF-C10E-E72B-094B-8322E07F4796}" name="Collins, Keith" initials="KC" userId="S::Keith.Collins@ercot.com::bf982f14-b726-4b2a-bff8-6f7cf9674e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ndaw, Brian" initials="BB" lastIdx="5" clrIdx="0">
    <p:extLst>
      <p:ext uri="{19B8F6BF-5375-455C-9EA6-DF929625EA0E}">
        <p15:presenceInfo xmlns:p15="http://schemas.microsoft.com/office/powerpoint/2012/main" userId="S::Brian.Brandaw@ercot.com::04aee657-8aa0-46ae-8d87-76153d8b46f3" providerId="AD"/>
      </p:ext>
    </p:extLst>
  </p:cmAuthor>
  <p:cmAuthor id="2" name="Jinright, Susan" initials="JS" lastIdx="5" clrIdx="1">
    <p:extLst>
      <p:ext uri="{19B8F6BF-5375-455C-9EA6-DF929625EA0E}">
        <p15:presenceInfo xmlns:p15="http://schemas.microsoft.com/office/powerpoint/2012/main" userId="S::Susan.Jinright@ercot.com::2984c2d6-c956-49a0-9b02-bca874b9f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138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07/30/2025 ERS Crypto Load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2"/>
          <c:order val="2"/>
          <c:tx>
            <c:strRef>
              <c:f>Data!$H$1</c:f>
              <c:strCache>
                <c:ptCount val="1"/>
                <c:pt idx="0">
                  <c:v>Average of all Zonal Prices</c:v>
                </c:pt>
              </c:strCache>
            </c:strRef>
          </c:tx>
          <c:spPr>
            <a:solidFill>
              <a:schemeClr val="accent2">
                <a:lumMod val="20000"/>
                <a:lumOff val="80000"/>
              </a:schemeClr>
            </a:solidFill>
            <a:ln>
              <a:noFill/>
            </a:ln>
            <a:effectLst/>
          </c:spPr>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Data!$H$2:$H$42</c:f>
              <c:numCache>
                <c:formatCode>General</c:formatCode>
                <c:ptCount val="41"/>
                <c:pt idx="0">
                  <c:v>27.243749999999999</c:v>
                </c:pt>
                <c:pt idx="1">
                  <c:v>33.701250000000002</c:v>
                </c:pt>
                <c:pt idx="2">
                  <c:v>33.271250000000002</c:v>
                </c:pt>
                <c:pt idx="3">
                  <c:v>31.358749999999993</c:v>
                </c:pt>
                <c:pt idx="4">
                  <c:v>34.277500000000003</c:v>
                </c:pt>
                <c:pt idx="5">
                  <c:v>31.845000000000002</c:v>
                </c:pt>
                <c:pt idx="6">
                  <c:v>29.946249999999999</c:v>
                </c:pt>
                <c:pt idx="7">
                  <c:v>30.578749999999999</c:v>
                </c:pt>
                <c:pt idx="8">
                  <c:v>32.16375</c:v>
                </c:pt>
                <c:pt idx="9">
                  <c:v>28.46875</c:v>
                </c:pt>
                <c:pt idx="10">
                  <c:v>47.123749999999987</c:v>
                </c:pt>
                <c:pt idx="11">
                  <c:v>32.465000000000003</c:v>
                </c:pt>
                <c:pt idx="12">
                  <c:v>25.858750000000004</c:v>
                </c:pt>
                <c:pt idx="13">
                  <c:v>28.127500000000001</c:v>
                </c:pt>
                <c:pt idx="14">
                  <c:v>26.7775</c:v>
                </c:pt>
                <c:pt idx="15">
                  <c:v>28.001249999999999</c:v>
                </c:pt>
                <c:pt idx="16">
                  <c:v>30.731249999999996</c:v>
                </c:pt>
                <c:pt idx="17">
                  <c:v>36.964999999999996</c:v>
                </c:pt>
                <c:pt idx="18">
                  <c:v>39.103749999999998</c:v>
                </c:pt>
                <c:pt idx="19">
                  <c:v>37.26</c:v>
                </c:pt>
                <c:pt idx="20">
                  <c:v>36.737499999999997</c:v>
                </c:pt>
                <c:pt idx="21">
                  <c:v>32.683749999999996</c:v>
                </c:pt>
                <c:pt idx="22">
                  <c:v>69.795000000000002</c:v>
                </c:pt>
                <c:pt idx="23">
                  <c:v>235.77500000000001</c:v>
                </c:pt>
                <c:pt idx="24">
                  <c:v>293.04750000000001</c:v>
                </c:pt>
                <c:pt idx="25">
                  <c:v>171.12875</c:v>
                </c:pt>
                <c:pt idx="26">
                  <c:v>229.91124999999997</c:v>
                </c:pt>
                <c:pt idx="27">
                  <c:v>188.36250000000001</c:v>
                </c:pt>
                <c:pt idx="28">
                  <c:v>322.69</c:v>
                </c:pt>
                <c:pt idx="29">
                  <c:v>319.08249999999998</c:v>
                </c:pt>
                <c:pt idx="30">
                  <c:v>281.45375000000001</c:v>
                </c:pt>
                <c:pt idx="31">
                  <c:v>240.435</c:v>
                </c:pt>
                <c:pt idx="32">
                  <c:v>179.26625000000001</c:v>
                </c:pt>
                <c:pt idx="33">
                  <c:v>132.60874999999999</c:v>
                </c:pt>
                <c:pt idx="34">
                  <c:v>110.10875</c:v>
                </c:pt>
                <c:pt idx="35">
                  <c:v>112.6525</c:v>
                </c:pt>
                <c:pt idx="36">
                  <c:v>106.4875</c:v>
                </c:pt>
                <c:pt idx="37">
                  <c:v>87.36999999999999</c:v>
                </c:pt>
                <c:pt idx="38">
                  <c:v>77.712500000000006</c:v>
                </c:pt>
                <c:pt idx="39">
                  <c:v>65.097499999999997</c:v>
                </c:pt>
                <c:pt idx="40">
                  <c:v>59.066249999999997</c:v>
                </c:pt>
              </c:numCache>
            </c:numRef>
          </c:val>
          <c:extLst>
            <c:ext xmlns:c16="http://schemas.microsoft.com/office/drawing/2014/chart" uri="{C3380CC4-5D6E-409C-BE32-E72D297353CC}">
              <c16:uniqueId val="{00000000-EB30-4B50-A719-50A818AB3C1B}"/>
            </c:ext>
          </c:extLst>
        </c:ser>
        <c:dLbls>
          <c:showLegendKey val="0"/>
          <c:showVal val="0"/>
          <c:showCatName val="0"/>
          <c:showSerName val="0"/>
          <c:showPercent val="0"/>
          <c:showBubbleSize val="0"/>
        </c:dLbls>
        <c:axId val="1555197391"/>
        <c:axId val="1555199311"/>
      </c:areaChart>
      <c:lineChart>
        <c:grouping val="standard"/>
        <c:varyColors val="0"/>
        <c:ser>
          <c:idx val="0"/>
          <c:order val="0"/>
          <c:tx>
            <c:strRef>
              <c:f>Data!$D$1</c:f>
              <c:strCache>
                <c:ptCount val="1"/>
                <c:pt idx="0">
                  <c:v>Total ERS Crypto_Load</c:v>
                </c:pt>
              </c:strCache>
            </c:strRef>
          </c:tx>
          <c:spPr>
            <a:ln w="28575" cap="rnd">
              <a:solidFill>
                <a:schemeClr val="accent1"/>
              </a:solidFill>
              <a:round/>
            </a:ln>
            <a:effectLst/>
          </c:spPr>
          <c:marker>
            <c:symbol val="none"/>
          </c:marker>
          <c:dLbls>
            <c:dLbl>
              <c:idx val="2"/>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54B9B89C-8A82-4038-857F-AD0895265ACE}"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EB30-4B50-A719-50A818AB3C1B}"/>
                </c:ext>
              </c:extLst>
            </c:dLbl>
            <c:dLbl>
              <c:idx val="20"/>
              <c:layout>
                <c:manualLayout>
                  <c:x val="-7.6260844421410678E-2"/>
                  <c:y val="-3.836609105340294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2E47C77E-724C-4188-8852-1C8788E8AED6}"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EB30-4B50-A719-50A818AB3C1B}"/>
                </c:ext>
              </c:extLst>
            </c:dLbl>
            <c:dLbl>
              <c:idx val="25"/>
              <c:layout>
                <c:manualLayout>
                  <c:x val="-5.8662188016469757E-3"/>
                  <c:y val="-4.846243080429827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D42AB2E2-CA0C-425A-AC1B-678C220DF45A}"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EB30-4B50-A719-50A818AB3C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Data!$D$2:$D$42</c:f>
              <c:numCache>
                <c:formatCode>0.0</c:formatCode>
                <c:ptCount val="41"/>
                <c:pt idx="0">
                  <c:v>1677.7163019960469</c:v>
                </c:pt>
                <c:pt idx="1">
                  <c:v>1676.3725837271645</c:v>
                </c:pt>
                <c:pt idx="2">
                  <c:v>1629.1511359294354</c:v>
                </c:pt>
                <c:pt idx="3">
                  <c:v>1422.4197977641277</c:v>
                </c:pt>
                <c:pt idx="4">
                  <c:v>1353.3727589519515</c:v>
                </c:pt>
                <c:pt idx="5">
                  <c:v>1219.3775327473525</c:v>
                </c:pt>
                <c:pt idx="6">
                  <c:v>1196.3868840512823</c:v>
                </c:pt>
                <c:pt idx="7">
                  <c:v>1027.6685075185526</c:v>
                </c:pt>
                <c:pt idx="8">
                  <c:v>830.83901812153306</c:v>
                </c:pt>
                <c:pt idx="9">
                  <c:v>746.22690259170918</c:v>
                </c:pt>
                <c:pt idx="10">
                  <c:v>647.79456552019656</c:v>
                </c:pt>
                <c:pt idx="11">
                  <c:v>277.26920071675539</c:v>
                </c:pt>
                <c:pt idx="12">
                  <c:v>67.462471348561579</c:v>
                </c:pt>
                <c:pt idx="13">
                  <c:v>52.908932552580218</c:v>
                </c:pt>
                <c:pt idx="14">
                  <c:v>51.155665181475172</c:v>
                </c:pt>
                <c:pt idx="15">
                  <c:v>60.397050088163567</c:v>
                </c:pt>
                <c:pt idx="16">
                  <c:v>62.04302686270529</c:v>
                </c:pt>
                <c:pt idx="17">
                  <c:v>56.132952213083442</c:v>
                </c:pt>
                <c:pt idx="18">
                  <c:v>49.543341632939871</c:v>
                </c:pt>
                <c:pt idx="19">
                  <c:v>49.474752584746561</c:v>
                </c:pt>
                <c:pt idx="20">
                  <c:v>49.222877715806995</c:v>
                </c:pt>
                <c:pt idx="21">
                  <c:v>72.032357605854827</c:v>
                </c:pt>
                <c:pt idx="22">
                  <c:v>174.10941458339443</c:v>
                </c:pt>
                <c:pt idx="23">
                  <c:v>114.71819744489655</c:v>
                </c:pt>
                <c:pt idx="24">
                  <c:v>92.061552245018731</c:v>
                </c:pt>
                <c:pt idx="25">
                  <c:v>90.922851531891894</c:v>
                </c:pt>
                <c:pt idx="26">
                  <c:v>86.15424976593107</c:v>
                </c:pt>
                <c:pt idx="27">
                  <c:v>83.85546090738147</c:v>
                </c:pt>
                <c:pt idx="28">
                  <c:v>85.792447947936381</c:v>
                </c:pt>
                <c:pt idx="29">
                  <c:v>67.15119166718803</c:v>
                </c:pt>
                <c:pt idx="30">
                  <c:v>65.341593811800294</c:v>
                </c:pt>
                <c:pt idx="31">
                  <c:v>64.777991207586311</c:v>
                </c:pt>
                <c:pt idx="32">
                  <c:v>64.983536885798429</c:v>
                </c:pt>
                <c:pt idx="33">
                  <c:v>72.630152689217766</c:v>
                </c:pt>
                <c:pt idx="34">
                  <c:v>109.69608520436955</c:v>
                </c:pt>
                <c:pt idx="35">
                  <c:v>272.5860972830568</c:v>
                </c:pt>
                <c:pt idx="36">
                  <c:v>545.00127660240776</c:v>
                </c:pt>
                <c:pt idx="37">
                  <c:v>764.31717170615752</c:v>
                </c:pt>
                <c:pt idx="38">
                  <c:v>977.00823175915286</c:v>
                </c:pt>
                <c:pt idx="39">
                  <c:v>1133.5598004243211</c:v>
                </c:pt>
                <c:pt idx="40">
                  <c:v>1254.074421502414</c:v>
                </c:pt>
              </c:numCache>
            </c:numRef>
          </c:val>
          <c:smooth val="0"/>
          <c:extLst>
            <c:ext xmlns:c16="http://schemas.microsoft.com/office/drawing/2014/chart" uri="{C3380CC4-5D6E-409C-BE32-E72D297353CC}">
              <c16:uniqueId val="{00000004-EB30-4B50-A719-50A818AB3C1B}"/>
            </c:ext>
          </c:extLst>
        </c:ser>
        <c:ser>
          <c:idx val="1"/>
          <c:order val="1"/>
          <c:tx>
            <c:strRef>
              <c:f>Data!$E$1</c:f>
              <c:strCache>
                <c:ptCount val="1"/>
                <c:pt idx="0">
                  <c:v>Awarded ERS Crypto Load</c:v>
                </c:pt>
              </c:strCache>
            </c:strRef>
          </c:tx>
          <c:spPr>
            <a:ln w="28575" cap="rnd">
              <a:solidFill>
                <a:schemeClr val="accent2"/>
              </a:solidFill>
              <a:round/>
            </a:ln>
            <a:effectLst/>
          </c:spPr>
          <c:marker>
            <c:symbol val="none"/>
          </c:marker>
          <c:dLbls>
            <c:dLbl>
              <c:idx val="10"/>
              <c:layout>
                <c:manualLayout>
                  <c:x val="0"/>
                  <c:y val="-4.846243080429827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a:t>TP3  Award -  </a:t>
                    </a:r>
                    <a:fld id="{5BBD1590-2DA4-4B79-8ED9-CAC0C9A48EED}" type="VALUE">
                      <a:rPr lang="en-US" baseline="0"/>
                      <a:pPr>
                        <a:defRPr/>
                      </a:pPr>
                      <a:t>[VALUE]</a:t>
                    </a:fld>
                    <a:r>
                      <a:rPr lang="en-US" baseline="0"/>
                      <a:t>  MW</a:t>
                    </a:r>
                  </a:p>
                </c:rich>
              </c:tx>
              <c:numFmt formatCode="#,##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EB30-4B50-A719-50A818AB3C1B}"/>
                </c:ext>
              </c:extLst>
            </c:dLbl>
            <c:dLbl>
              <c:idx val="17"/>
              <c:layout>
                <c:manualLayout>
                  <c:x val="-2.3464875206587955E-2"/>
                  <c:y val="5.653950260501457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a:t>TP4 Award -  </a:t>
                    </a:r>
                    <a:fld id="{F887DB0A-AB21-42F6-95BF-B94E3FE964DB}" type="VALUE">
                      <a:rPr lang="en-US" baseline="0"/>
                      <a:pPr>
                        <a:defRPr/>
                      </a:pPr>
                      <a:t>[VALUE]</a:t>
                    </a:fld>
                    <a:r>
                      <a:rPr lang="en-US" baseline="0"/>
                      <a:t> MW</a:t>
                    </a:r>
                  </a:p>
                </c:rich>
              </c:tx>
              <c:numFmt formatCode="#,##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EB30-4B50-A719-50A818AB3C1B}"/>
                </c:ext>
              </c:extLst>
            </c:dLbl>
            <c:dLbl>
              <c:idx val="25"/>
              <c:layout>
                <c:manualLayout>
                  <c:x val="1.4665547004117439E-3"/>
                  <c:y val="5.048169875447736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a:t>TP5 Awad -  </a:t>
                    </a:r>
                    <a:fld id="{084AB751-6E82-4539-9E67-DB57D5EA0E77}" type="VALUE">
                      <a:rPr lang="en-US" baseline="0"/>
                      <a:pPr>
                        <a:defRPr/>
                      </a:pPr>
                      <a:t>[VALUE]</a:t>
                    </a:fld>
                    <a:r>
                      <a:rPr lang="en-US" baseline="0"/>
                      <a:t> MW</a:t>
                    </a:r>
                  </a:p>
                </c:rich>
              </c:tx>
              <c:numFmt formatCode="#,##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EB30-4B50-A719-50A818AB3C1B}"/>
                </c:ext>
              </c:extLst>
            </c:dLbl>
            <c:dLbl>
              <c:idx val="38"/>
              <c:layout>
                <c:manualLayout>
                  <c:x val="-7.1861180320175452E-2"/>
                  <c:y val="-4.644316285411921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TP8 Award</a:t>
                    </a:r>
                    <a:r>
                      <a:rPr lang="en-US" baseline="0"/>
                      <a:t> - </a:t>
                    </a:r>
                    <a:fld id="{ABF729BB-E066-4121-8D1F-4418C2440C28}" type="VALUE">
                      <a:rPr lang="en-US" baseline="0"/>
                      <a:pPr>
                        <a:defRPr/>
                      </a:pPr>
                      <a:t>[VALUE]</a:t>
                    </a:fld>
                    <a:r>
                      <a:rPr lang="en-US" baseline="0"/>
                      <a:t> MW</a:t>
                    </a:r>
                  </a:p>
                </c:rich>
              </c:tx>
              <c:numFmt formatCode="#,##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EB30-4B50-A719-50A818AB3C1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Data!$E$2:$E$42</c:f>
              <c:numCache>
                <c:formatCode>"$"#,##0.00</c:formatCode>
                <c:ptCount val="41"/>
                <c:pt idx="0">
                  <c:v>1077</c:v>
                </c:pt>
                <c:pt idx="1">
                  <c:v>1077</c:v>
                </c:pt>
                <c:pt idx="2">
                  <c:v>1077</c:v>
                </c:pt>
                <c:pt idx="3">
                  <c:v>1077</c:v>
                </c:pt>
                <c:pt idx="4">
                  <c:v>1077</c:v>
                </c:pt>
                <c:pt idx="5">
                  <c:v>1077</c:v>
                </c:pt>
                <c:pt idx="6">
                  <c:v>1077</c:v>
                </c:pt>
                <c:pt idx="7">
                  <c:v>1077</c:v>
                </c:pt>
                <c:pt idx="8">
                  <c:v>1077</c:v>
                </c:pt>
                <c:pt idx="9">
                  <c:v>1077</c:v>
                </c:pt>
                <c:pt idx="10">
                  <c:v>1077</c:v>
                </c:pt>
                <c:pt idx="11">
                  <c:v>1077</c:v>
                </c:pt>
                <c:pt idx="12">
                  <c:v>1077</c:v>
                </c:pt>
                <c:pt idx="13">
                  <c:v>889</c:v>
                </c:pt>
                <c:pt idx="14">
                  <c:v>889</c:v>
                </c:pt>
                <c:pt idx="15">
                  <c:v>889</c:v>
                </c:pt>
                <c:pt idx="16">
                  <c:v>889</c:v>
                </c:pt>
                <c:pt idx="17">
                  <c:v>889</c:v>
                </c:pt>
                <c:pt idx="18">
                  <c:v>889</c:v>
                </c:pt>
                <c:pt idx="19">
                  <c:v>889</c:v>
                </c:pt>
                <c:pt idx="20">
                  <c:v>889</c:v>
                </c:pt>
                <c:pt idx="21">
                  <c:v>889</c:v>
                </c:pt>
                <c:pt idx="22">
                  <c:v>889</c:v>
                </c:pt>
                <c:pt idx="23">
                  <c:v>889</c:v>
                </c:pt>
                <c:pt idx="24">
                  <c:v>889</c:v>
                </c:pt>
                <c:pt idx="25">
                  <c:v>972</c:v>
                </c:pt>
                <c:pt idx="26">
                  <c:v>972</c:v>
                </c:pt>
                <c:pt idx="27">
                  <c:v>972</c:v>
                </c:pt>
                <c:pt idx="28">
                  <c:v>972</c:v>
                </c:pt>
                <c:pt idx="29">
                  <c:v>972</c:v>
                </c:pt>
                <c:pt idx="30">
                  <c:v>972</c:v>
                </c:pt>
                <c:pt idx="31">
                  <c:v>972</c:v>
                </c:pt>
                <c:pt idx="32">
                  <c:v>972</c:v>
                </c:pt>
                <c:pt idx="33">
                  <c:v>972</c:v>
                </c:pt>
                <c:pt idx="34">
                  <c:v>972</c:v>
                </c:pt>
                <c:pt idx="35">
                  <c:v>972</c:v>
                </c:pt>
                <c:pt idx="36">
                  <c:v>972</c:v>
                </c:pt>
                <c:pt idx="37">
                  <c:v>1232</c:v>
                </c:pt>
                <c:pt idx="38">
                  <c:v>1232</c:v>
                </c:pt>
                <c:pt idx="39">
                  <c:v>1232</c:v>
                </c:pt>
                <c:pt idx="40">
                  <c:v>1232</c:v>
                </c:pt>
              </c:numCache>
            </c:numRef>
          </c:val>
          <c:smooth val="0"/>
          <c:extLst>
            <c:ext xmlns:c16="http://schemas.microsoft.com/office/drawing/2014/chart" uri="{C3380CC4-5D6E-409C-BE32-E72D297353CC}">
              <c16:uniqueId val="{00000009-EB30-4B50-A719-50A818AB3C1B}"/>
            </c:ext>
          </c:extLst>
        </c:ser>
        <c:ser>
          <c:idx val="3"/>
          <c:order val="3"/>
          <c:tx>
            <c:strRef>
              <c:f>Data!$I$1</c:f>
              <c:strCache>
                <c:ptCount val="1"/>
                <c:pt idx="0">
                  <c:v>Potential ERS Event</c:v>
                </c:pt>
              </c:strCache>
            </c:strRef>
          </c:tx>
          <c:spPr>
            <a:ln w="28575" cap="rnd">
              <a:solidFill>
                <a:schemeClr val="bg2">
                  <a:lumMod val="10000"/>
                </a:schemeClr>
              </a:solidFill>
              <a:round/>
            </a:ln>
            <a:effectLst/>
          </c:spPr>
          <c:marker>
            <c:symbol val="none"/>
          </c:marker>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Data!$I$2:$I$42</c:f>
              <c:numCache>
                <c:formatCode>General</c:formatCode>
                <c:ptCount val="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formatCode="0.0">
                  <c:v>-100</c:v>
                </c:pt>
                <c:pt idx="25" formatCode="0.000">
                  <c:v>100000</c:v>
                </c:pt>
              </c:numCache>
            </c:numRef>
          </c:val>
          <c:smooth val="0"/>
          <c:extLst>
            <c:ext xmlns:c16="http://schemas.microsoft.com/office/drawing/2014/chart" uri="{C3380CC4-5D6E-409C-BE32-E72D297353CC}">
              <c16:uniqueId val="{0000000A-EB30-4B50-A719-50A818AB3C1B}"/>
            </c:ext>
          </c:extLst>
        </c:ser>
        <c:dLbls>
          <c:showLegendKey val="0"/>
          <c:showVal val="0"/>
          <c:showCatName val="0"/>
          <c:showSerName val="0"/>
          <c:showPercent val="0"/>
          <c:showBubbleSize val="0"/>
        </c:dLbls>
        <c:marker val="1"/>
        <c:smooth val="0"/>
        <c:axId val="1381222976"/>
        <c:axId val="1381236416"/>
      </c:lineChart>
      <c:catAx>
        <c:axId val="1381222976"/>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236416"/>
        <c:crosses val="autoZero"/>
        <c:auto val="1"/>
        <c:lblAlgn val="ctr"/>
        <c:lblOffset val="100"/>
        <c:noMultiLvlLbl val="0"/>
      </c:catAx>
      <c:valAx>
        <c:axId val="1381236416"/>
        <c:scaling>
          <c:orientation val="minMax"/>
          <c:max val="200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222976"/>
        <c:crosses val="autoZero"/>
        <c:crossBetween val="between"/>
      </c:valAx>
      <c:valAx>
        <c:axId val="1555199311"/>
        <c:scaling>
          <c:orientation val="minMax"/>
        </c:scaling>
        <c:delete val="0"/>
        <c:axPos val="r"/>
        <c:numFmt formatCode="&quot;$&quot;#,##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197391"/>
        <c:crosses val="max"/>
        <c:crossBetween val="between"/>
      </c:valAx>
      <c:catAx>
        <c:axId val="1555197391"/>
        <c:scaling>
          <c:orientation val="minMax"/>
        </c:scaling>
        <c:delete val="1"/>
        <c:axPos val="b"/>
        <c:numFmt formatCode="h:mm" sourceLinked="1"/>
        <c:majorTickMark val="out"/>
        <c:minorTickMark val="none"/>
        <c:tickLblPos val="nextTo"/>
        <c:crossAx val="155519931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07/30/2025 ERS Non-Crypto Load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2"/>
          <c:order val="2"/>
          <c:tx>
            <c:strRef>
              <c:f>Data!$H$1</c:f>
              <c:strCache>
                <c:ptCount val="1"/>
                <c:pt idx="0">
                  <c:v>Average of all Zonal Prices</c:v>
                </c:pt>
              </c:strCache>
            </c:strRef>
          </c:tx>
          <c:spPr>
            <a:solidFill>
              <a:schemeClr val="accent2">
                <a:lumMod val="20000"/>
                <a:lumOff val="80000"/>
              </a:schemeClr>
            </a:solidFill>
            <a:ln>
              <a:noFill/>
            </a:ln>
            <a:effectLst/>
          </c:spPr>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Data!$H$2:$H$42</c:f>
              <c:numCache>
                <c:formatCode>General</c:formatCode>
                <c:ptCount val="41"/>
                <c:pt idx="0">
                  <c:v>27.243749999999999</c:v>
                </c:pt>
                <c:pt idx="1">
                  <c:v>33.701250000000002</c:v>
                </c:pt>
                <c:pt idx="2">
                  <c:v>33.271250000000002</c:v>
                </c:pt>
                <c:pt idx="3">
                  <c:v>31.358749999999993</c:v>
                </c:pt>
                <c:pt idx="4">
                  <c:v>34.277500000000003</c:v>
                </c:pt>
                <c:pt idx="5">
                  <c:v>31.845000000000002</c:v>
                </c:pt>
                <c:pt idx="6">
                  <c:v>29.946249999999999</c:v>
                </c:pt>
                <c:pt idx="7">
                  <c:v>30.578749999999999</c:v>
                </c:pt>
                <c:pt idx="8">
                  <c:v>32.16375</c:v>
                </c:pt>
                <c:pt idx="9">
                  <c:v>28.46875</c:v>
                </c:pt>
                <c:pt idx="10">
                  <c:v>47.123749999999987</c:v>
                </c:pt>
                <c:pt idx="11">
                  <c:v>32.465000000000003</c:v>
                </c:pt>
                <c:pt idx="12">
                  <c:v>25.858750000000004</c:v>
                </c:pt>
                <c:pt idx="13">
                  <c:v>28.127500000000001</c:v>
                </c:pt>
                <c:pt idx="14">
                  <c:v>26.7775</c:v>
                </c:pt>
                <c:pt idx="15">
                  <c:v>28.001249999999999</c:v>
                </c:pt>
                <c:pt idx="16">
                  <c:v>30.731249999999996</c:v>
                </c:pt>
                <c:pt idx="17">
                  <c:v>36.964999999999996</c:v>
                </c:pt>
                <c:pt idx="18">
                  <c:v>39.103749999999998</c:v>
                </c:pt>
                <c:pt idx="19">
                  <c:v>37.26</c:v>
                </c:pt>
                <c:pt idx="20">
                  <c:v>36.737499999999997</c:v>
                </c:pt>
                <c:pt idx="21">
                  <c:v>32.683749999999996</c:v>
                </c:pt>
                <c:pt idx="22">
                  <c:v>69.795000000000002</c:v>
                </c:pt>
                <c:pt idx="23">
                  <c:v>235.77500000000001</c:v>
                </c:pt>
                <c:pt idx="24">
                  <c:v>293.04750000000001</c:v>
                </c:pt>
                <c:pt idx="25">
                  <c:v>171.12875</c:v>
                </c:pt>
                <c:pt idx="26">
                  <c:v>229.91124999999997</c:v>
                </c:pt>
                <c:pt idx="27">
                  <c:v>188.36250000000001</c:v>
                </c:pt>
                <c:pt idx="28">
                  <c:v>322.69</c:v>
                </c:pt>
                <c:pt idx="29">
                  <c:v>319.08249999999998</c:v>
                </c:pt>
                <c:pt idx="30">
                  <c:v>281.45375000000001</c:v>
                </c:pt>
                <c:pt idx="31">
                  <c:v>240.435</c:v>
                </c:pt>
                <c:pt idx="32">
                  <c:v>179.26625000000001</c:v>
                </c:pt>
                <c:pt idx="33">
                  <c:v>132.60874999999999</c:v>
                </c:pt>
                <c:pt idx="34">
                  <c:v>110.10875</c:v>
                </c:pt>
                <c:pt idx="35">
                  <c:v>112.6525</c:v>
                </c:pt>
                <c:pt idx="36">
                  <c:v>106.4875</c:v>
                </c:pt>
                <c:pt idx="37">
                  <c:v>87.36999999999999</c:v>
                </c:pt>
                <c:pt idx="38">
                  <c:v>77.712500000000006</c:v>
                </c:pt>
                <c:pt idx="39">
                  <c:v>65.097499999999997</c:v>
                </c:pt>
                <c:pt idx="40">
                  <c:v>59.066249999999997</c:v>
                </c:pt>
              </c:numCache>
            </c:numRef>
          </c:val>
          <c:extLst>
            <c:ext xmlns:c16="http://schemas.microsoft.com/office/drawing/2014/chart" uri="{C3380CC4-5D6E-409C-BE32-E72D297353CC}">
              <c16:uniqueId val="{00000000-429F-4FB2-BAA7-35E2D404F993}"/>
            </c:ext>
          </c:extLst>
        </c:ser>
        <c:dLbls>
          <c:showLegendKey val="0"/>
          <c:showVal val="0"/>
          <c:showCatName val="0"/>
          <c:showSerName val="0"/>
          <c:showPercent val="0"/>
          <c:showBubbleSize val="0"/>
        </c:dLbls>
        <c:axId val="1186156463"/>
        <c:axId val="1186149263"/>
      </c:areaChart>
      <c:lineChart>
        <c:grouping val="standard"/>
        <c:varyColors val="0"/>
        <c:ser>
          <c:idx val="0"/>
          <c:order val="0"/>
          <c:tx>
            <c:strRef>
              <c:f>Data!$F$1</c:f>
              <c:strCache>
                <c:ptCount val="1"/>
                <c:pt idx="0">
                  <c:v>Total ERS Non_Crypto_Load</c:v>
                </c:pt>
              </c:strCache>
            </c:strRef>
          </c:tx>
          <c:spPr>
            <a:ln w="28575" cap="rnd">
              <a:solidFill>
                <a:schemeClr val="accent1"/>
              </a:solidFill>
              <a:round/>
            </a:ln>
            <a:effectLst/>
          </c:spPr>
          <c:marker>
            <c:symbol val="none"/>
          </c:marker>
          <c:dLbls>
            <c:dLbl>
              <c:idx val="4"/>
              <c:layout>
                <c:manualLayout>
                  <c:x val="-2.68865255787775E-17"/>
                  <c:y val="-4.644316285411921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1F52C8BA-3E41-40CB-9816-1AC019486457}"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429F-4FB2-BAA7-35E2D404F993}"/>
                </c:ext>
              </c:extLst>
            </c:dLbl>
            <c:dLbl>
              <c:idx val="17"/>
              <c:layout>
                <c:manualLayout>
                  <c:x val="-1.9065211105352725E-2"/>
                  <c:y val="-5.250096670465653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7D6E3522-A62C-4312-9C66-451DC315E222}"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429F-4FB2-BAA7-35E2D404F993}"/>
                </c:ext>
              </c:extLst>
            </c:dLbl>
            <c:dLbl>
              <c:idx val="25"/>
              <c:layout>
                <c:manualLayout>
                  <c:x val="-1.6132101704529184E-2"/>
                  <c:y val="6.057803850537284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CA22E210-742A-446E-870F-F3166F16862D}"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429F-4FB2-BAA7-35E2D404F9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Data!$F$2:$F$42</c:f>
              <c:numCache>
                <c:formatCode>0.0</c:formatCode>
                <c:ptCount val="41"/>
                <c:pt idx="0">
                  <c:v>3097.765231432345</c:v>
                </c:pt>
                <c:pt idx="1">
                  <c:v>3053.1253903437146</c:v>
                </c:pt>
                <c:pt idx="2">
                  <c:v>3134.4049209327627</c:v>
                </c:pt>
                <c:pt idx="3">
                  <c:v>3075.334911912556</c:v>
                </c:pt>
                <c:pt idx="4">
                  <c:v>3108.6258290971891</c:v>
                </c:pt>
                <c:pt idx="5">
                  <c:v>3067.353868938475</c:v>
                </c:pt>
                <c:pt idx="6">
                  <c:v>2971.882586185794</c:v>
                </c:pt>
                <c:pt idx="7">
                  <c:v>2877.9261533606027</c:v>
                </c:pt>
                <c:pt idx="8">
                  <c:v>2757.7364700388966</c:v>
                </c:pt>
                <c:pt idx="9">
                  <c:v>2584.0330583378009</c:v>
                </c:pt>
                <c:pt idx="10">
                  <c:v>1963.0681509408982</c:v>
                </c:pt>
                <c:pt idx="11">
                  <c:v>1648.3570934537297</c:v>
                </c:pt>
                <c:pt idx="12">
                  <c:v>1569.1552476283446</c:v>
                </c:pt>
                <c:pt idx="13">
                  <c:v>1566.0032426664477</c:v>
                </c:pt>
                <c:pt idx="14">
                  <c:v>1523.1521126007549</c:v>
                </c:pt>
                <c:pt idx="15">
                  <c:v>1491.4345709084278</c:v>
                </c:pt>
                <c:pt idx="16">
                  <c:v>1455.4980326622629</c:v>
                </c:pt>
                <c:pt idx="17">
                  <c:v>1457.0085308090515</c:v>
                </c:pt>
                <c:pt idx="18">
                  <c:v>1457.3770061297357</c:v>
                </c:pt>
                <c:pt idx="19">
                  <c:v>1460.0324386748966</c:v>
                </c:pt>
                <c:pt idx="20">
                  <c:v>1531.8512435909086</c:v>
                </c:pt>
                <c:pt idx="21">
                  <c:v>1647.4009629072557</c:v>
                </c:pt>
                <c:pt idx="22">
                  <c:v>1528.5364355819224</c:v>
                </c:pt>
                <c:pt idx="23">
                  <c:v>1602.2664199962885</c:v>
                </c:pt>
                <c:pt idx="24">
                  <c:v>1770.7704659340711</c:v>
                </c:pt>
                <c:pt idx="25">
                  <c:v>1862.9547398360091</c:v>
                </c:pt>
                <c:pt idx="26">
                  <c:v>1806.5250709309482</c:v>
                </c:pt>
                <c:pt idx="27">
                  <c:v>1675.8499360824649</c:v>
                </c:pt>
                <c:pt idx="28">
                  <c:v>1647.5626195693962</c:v>
                </c:pt>
                <c:pt idx="29">
                  <c:v>1737.6760647772601</c:v>
                </c:pt>
                <c:pt idx="30">
                  <c:v>1797.5026904819897</c:v>
                </c:pt>
                <c:pt idx="31">
                  <c:v>1785.6805321870675</c:v>
                </c:pt>
                <c:pt idx="32">
                  <c:v>1827.8372007484636</c:v>
                </c:pt>
                <c:pt idx="33">
                  <c:v>1909.1404831266302</c:v>
                </c:pt>
                <c:pt idx="34">
                  <c:v>2021.3270032764603</c:v>
                </c:pt>
                <c:pt idx="35">
                  <c:v>2155.2389952384401</c:v>
                </c:pt>
                <c:pt idx="36">
                  <c:v>2524.2458883319182</c:v>
                </c:pt>
                <c:pt idx="37">
                  <c:v>2768.1646639611818</c:v>
                </c:pt>
                <c:pt idx="38">
                  <c:v>2677.7781203034328</c:v>
                </c:pt>
                <c:pt idx="39">
                  <c:v>2683.0173529984568</c:v>
                </c:pt>
                <c:pt idx="40">
                  <c:v>2710.5506666509364</c:v>
                </c:pt>
              </c:numCache>
            </c:numRef>
          </c:val>
          <c:smooth val="0"/>
          <c:extLst>
            <c:ext xmlns:c16="http://schemas.microsoft.com/office/drawing/2014/chart" uri="{C3380CC4-5D6E-409C-BE32-E72D297353CC}">
              <c16:uniqueId val="{00000004-429F-4FB2-BAA7-35E2D404F993}"/>
            </c:ext>
          </c:extLst>
        </c:ser>
        <c:ser>
          <c:idx val="1"/>
          <c:order val="1"/>
          <c:tx>
            <c:strRef>
              <c:f>Data!$G$1</c:f>
              <c:strCache>
                <c:ptCount val="1"/>
                <c:pt idx="0">
                  <c:v>Awarded ERS Non-Crypto Load</c:v>
                </c:pt>
              </c:strCache>
            </c:strRef>
          </c:tx>
          <c:spPr>
            <a:ln w="28575" cap="rnd">
              <a:solidFill>
                <a:schemeClr val="accent2"/>
              </a:solidFill>
              <a:round/>
            </a:ln>
            <a:effectLst/>
          </c:spPr>
          <c:marker>
            <c:symbol val="none"/>
          </c:marker>
          <c:dLbls>
            <c:dLbl>
              <c:idx val="5"/>
              <c:layout>
                <c:manualLayout>
                  <c:x val="-1.6132101704529184E-2"/>
                  <c:y val="-6.057803850537291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a:t>TP3 Award - </a:t>
                    </a:r>
                    <a:fld id="{1E25F485-1F82-43A2-82FB-AAA329096D38}"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429F-4FB2-BAA7-35E2D404F993}"/>
                </c:ext>
              </c:extLst>
            </c:dLbl>
            <c:dLbl>
              <c:idx val="17"/>
              <c:layout>
                <c:manualLayout>
                  <c:x val="-1.3198992303705749E-2"/>
                  <c:y val="-5.653950260501480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a:t>TP4 Award -  </a:t>
                    </a:r>
                    <a:fld id="{A0447A1A-2C83-48D0-9F42-BD28946299BB}"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429F-4FB2-BAA7-35E2D404F993}"/>
                </c:ext>
              </c:extLst>
            </c:dLbl>
            <c:dLbl>
              <c:idx val="30"/>
              <c:layout>
                <c:manualLayout>
                  <c:x val="-0.10119227432841044"/>
                  <c:y val="4.038535900358174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TP5 Award - </a:t>
                    </a:r>
                    <a:r>
                      <a:rPr lang="en-US" baseline="0"/>
                      <a:t> </a:t>
                    </a:r>
                    <a:fld id="{404CEAF0-9E05-4033-AD73-052D334D88C5}" type="VALUE">
                      <a:rPr lang="en-US" baseline="0"/>
                      <a:pPr>
                        <a:defRPr/>
                      </a:pPr>
                      <a:t>[VALUE]</a:t>
                    </a:fld>
                    <a:r>
                      <a:rPr lang="en-US" baseline="0"/>
                      <a:t>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429F-4FB2-BAA7-35E2D404F9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Data!$G$2:$G$42</c:f>
              <c:numCache>
                <c:formatCode>0.0</c:formatCode>
                <c:ptCount val="41"/>
                <c:pt idx="0">
                  <c:v>1011</c:v>
                </c:pt>
                <c:pt idx="1">
                  <c:v>1011</c:v>
                </c:pt>
                <c:pt idx="2">
                  <c:v>1011</c:v>
                </c:pt>
                <c:pt idx="3">
                  <c:v>1011</c:v>
                </c:pt>
                <c:pt idx="4">
                  <c:v>1011</c:v>
                </c:pt>
                <c:pt idx="5">
                  <c:v>1011</c:v>
                </c:pt>
                <c:pt idx="6">
                  <c:v>1011</c:v>
                </c:pt>
                <c:pt idx="7">
                  <c:v>1011</c:v>
                </c:pt>
                <c:pt idx="8">
                  <c:v>1011</c:v>
                </c:pt>
                <c:pt idx="9">
                  <c:v>1011</c:v>
                </c:pt>
                <c:pt idx="10">
                  <c:v>1011</c:v>
                </c:pt>
                <c:pt idx="11">
                  <c:v>1011</c:v>
                </c:pt>
                <c:pt idx="12">
                  <c:v>1011</c:v>
                </c:pt>
                <c:pt idx="13">
                  <c:v>819</c:v>
                </c:pt>
                <c:pt idx="14">
                  <c:v>819</c:v>
                </c:pt>
                <c:pt idx="15">
                  <c:v>819</c:v>
                </c:pt>
                <c:pt idx="16">
                  <c:v>819</c:v>
                </c:pt>
                <c:pt idx="17">
                  <c:v>819</c:v>
                </c:pt>
                <c:pt idx="18">
                  <c:v>819</c:v>
                </c:pt>
                <c:pt idx="19">
                  <c:v>819</c:v>
                </c:pt>
                <c:pt idx="20">
                  <c:v>819</c:v>
                </c:pt>
                <c:pt idx="21">
                  <c:v>819</c:v>
                </c:pt>
                <c:pt idx="22">
                  <c:v>819</c:v>
                </c:pt>
                <c:pt idx="23">
                  <c:v>819</c:v>
                </c:pt>
                <c:pt idx="24">
                  <c:v>819</c:v>
                </c:pt>
                <c:pt idx="25">
                  <c:v>949</c:v>
                </c:pt>
                <c:pt idx="26">
                  <c:v>949</c:v>
                </c:pt>
                <c:pt idx="27">
                  <c:v>949</c:v>
                </c:pt>
                <c:pt idx="28">
                  <c:v>949</c:v>
                </c:pt>
                <c:pt idx="29">
                  <c:v>949</c:v>
                </c:pt>
                <c:pt idx="30">
                  <c:v>949</c:v>
                </c:pt>
                <c:pt idx="31">
                  <c:v>949</c:v>
                </c:pt>
                <c:pt idx="32">
                  <c:v>949</c:v>
                </c:pt>
                <c:pt idx="33">
                  <c:v>949</c:v>
                </c:pt>
                <c:pt idx="34">
                  <c:v>949</c:v>
                </c:pt>
                <c:pt idx="35">
                  <c:v>949</c:v>
                </c:pt>
                <c:pt idx="36">
                  <c:v>949</c:v>
                </c:pt>
                <c:pt idx="37">
                  <c:v>848</c:v>
                </c:pt>
                <c:pt idx="38">
                  <c:v>848</c:v>
                </c:pt>
                <c:pt idx="39">
                  <c:v>848</c:v>
                </c:pt>
                <c:pt idx="40">
                  <c:v>848</c:v>
                </c:pt>
              </c:numCache>
            </c:numRef>
          </c:val>
          <c:smooth val="0"/>
          <c:extLst>
            <c:ext xmlns:c16="http://schemas.microsoft.com/office/drawing/2014/chart" uri="{C3380CC4-5D6E-409C-BE32-E72D297353CC}">
              <c16:uniqueId val="{00000008-429F-4FB2-BAA7-35E2D404F993}"/>
            </c:ext>
          </c:extLst>
        </c:ser>
        <c:ser>
          <c:idx val="3"/>
          <c:order val="3"/>
          <c:tx>
            <c:strRef>
              <c:f>Data!$I$1</c:f>
              <c:strCache>
                <c:ptCount val="1"/>
                <c:pt idx="0">
                  <c:v>Potential ERS Event</c:v>
                </c:pt>
              </c:strCache>
            </c:strRef>
          </c:tx>
          <c:spPr>
            <a:ln w="28575" cap="rnd">
              <a:solidFill>
                <a:schemeClr val="bg2">
                  <a:lumMod val="10000"/>
                </a:schemeClr>
              </a:solidFill>
              <a:round/>
            </a:ln>
            <a:effectLst/>
          </c:spPr>
          <c:marker>
            <c:symbol val="none"/>
          </c:marker>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Data!$I$2:$I$42</c:f>
              <c:numCache>
                <c:formatCode>General</c:formatCode>
                <c:ptCount val="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formatCode="0.0">
                  <c:v>-100</c:v>
                </c:pt>
                <c:pt idx="25" formatCode="0.000">
                  <c:v>100000</c:v>
                </c:pt>
              </c:numCache>
            </c:numRef>
          </c:val>
          <c:smooth val="0"/>
          <c:extLst>
            <c:ext xmlns:c16="http://schemas.microsoft.com/office/drawing/2014/chart" uri="{C3380CC4-5D6E-409C-BE32-E72D297353CC}">
              <c16:uniqueId val="{00000009-429F-4FB2-BAA7-35E2D404F993}"/>
            </c:ext>
          </c:extLst>
        </c:ser>
        <c:dLbls>
          <c:showLegendKey val="0"/>
          <c:showVal val="0"/>
          <c:showCatName val="0"/>
          <c:showSerName val="0"/>
          <c:showPercent val="0"/>
          <c:showBubbleSize val="0"/>
        </c:dLbls>
        <c:marker val="1"/>
        <c:smooth val="0"/>
        <c:axId val="1099798943"/>
        <c:axId val="1099799903"/>
      </c:lineChart>
      <c:catAx>
        <c:axId val="1099798943"/>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9799903"/>
        <c:crosses val="autoZero"/>
        <c:auto val="1"/>
        <c:lblAlgn val="ctr"/>
        <c:lblOffset val="100"/>
        <c:noMultiLvlLbl val="0"/>
      </c:catAx>
      <c:valAx>
        <c:axId val="1099799903"/>
        <c:scaling>
          <c:orientation val="minMax"/>
          <c:max val="400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9798943"/>
        <c:crosses val="autoZero"/>
        <c:crossBetween val="between"/>
      </c:valAx>
      <c:valAx>
        <c:axId val="1186149263"/>
        <c:scaling>
          <c:orientation val="minMax"/>
        </c:scaling>
        <c:delete val="0"/>
        <c:axPos val="r"/>
        <c:numFmt formatCode="&quot;$&quot;#,##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6156463"/>
        <c:crosses val="max"/>
        <c:crossBetween val="between"/>
      </c:valAx>
      <c:catAx>
        <c:axId val="1186156463"/>
        <c:scaling>
          <c:orientation val="minMax"/>
        </c:scaling>
        <c:delete val="1"/>
        <c:axPos val="b"/>
        <c:numFmt formatCode="h:mm" sourceLinked="1"/>
        <c:majorTickMark val="out"/>
        <c:minorTickMark val="none"/>
        <c:tickLblPos val="nextTo"/>
        <c:crossAx val="118614926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07/30/2025 ERS Gen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78087317050188E-2"/>
          <c:y val="7.6913916222321743E-2"/>
          <c:w val="0.91643825365899623"/>
          <c:h val="0.81285758532440577"/>
        </c:manualLayout>
      </c:layout>
      <c:areaChart>
        <c:grouping val="stacked"/>
        <c:varyColors val="0"/>
        <c:ser>
          <c:idx val="0"/>
          <c:order val="0"/>
          <c:tx>
            <c:strRef>
              <c:f>Data!$H$1</c:f>
              <c:strCache>
                <c:ptCount val="1"/>
                <c:pt idx="0">
                  <c:v>Average of all Zonal Prices</c:v>
                </c:pt>
              </c:strCache>
            </c:strRef>
          </c:tx>
          <c:spPr>
            <a:solidFill>
              <a:schemeClr val="accent2">
                <a:lumMod val="20000"/>
                <a:lumOff val="80000"/>
              </a:schemeClr>
            </a:solidFill>
            <a:ln>
              <a:noFill/>
            </a:ln>
            <a:effectLst/>
          </c:spPr>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Data!$H$2:$H$42</c:f>
              <c:numCache>
                <c:formatCode>General</c:formatCode>
                <c:ptCount val="41"/>
                <c:pt idx="0">
                  <c:v>27.243749999999999</c:v>
                </c:pt>
                <c:pt idx="1">
                  <c:v>33.701250000000002</c:v>
                </c:pt>
                <c:pt idx="2">
                  <c:v>33.271250000000002</c:v>
                </c:pt>
                <c:pt idx="3">
                  <c:v>31.358749999999993</c:v>
                </c:pt>
                <c:pt idx="4">
                  <c:v>34.277500000000003</c:v>
                </c:pt>
                <c:pt idx="5">
                  <c:v>31.845000000000002</c:v>
                </c:pt>
                <c:pt idx="6">
                  <c:v>29.946249999999999</c:v>
                </c:pt>
                <c:pt idx="7">
                  <c:v>30.578749999999999</c:v>
                </c:pt>
                <c:pt idx="8">
                  <c:v>32.16375</c:v>
                </c:pt>
                <c:pt idx="9">
                  <c:v>28.46875</c:v>
                </c:pt>
                <c:pt idx="10">
                  <c:v>47.123749999999987</c:v>
                </c:pt>
                <c:pt idx="11">
                  <c:v>32.465000000000003</c:v>
                </c:pt>
                <c:pt idx="12">
                  <c:v>25.858750000000004</c:v>
                </c:pt>
                <c:pt idx="13">
                  <c:v>28.127500000000001</c:v>
                </c:pt>
                <c:pt idx="14">
                  <c:v>26.7775</c:v>
                </c:pt>
                <c:pt idx="15">
                  <c:v>28.001249999999999</c:v>
                </c:pt>
                <c:pt idx="16">
                  <c:v>30.731249999999996</c:v>
                </c:pt>
                <c:pt idx="17">
                  <c:v>36.964999999999996</c:v>
                </c:pt>
                <c:pt idx="18">
                  <c:v>39.103749999999998</c:v>
                </c:pt>
                <c:pt idx="19">
                  <c:v>37.26</c:v>
                </c:pt>
                <c:pt idx="20">
                  <c:v>36.737499999999997</c:v>
                </c:pt>
                <c:pt idx="21">
                  <c:v>32.683749999999996</c:v>
                </c:pt>
                <c:pt idx="22">
                  <c:v>69.795000000000002</c:v>
                </c:pt>
                <c:pt idx="23">
                  <c:v>235.77500000000001</c:v>
                </c:pt>
                <c:pt idx="24">
                  <c:v>293.04750000000001</c:v>
                </c:pt>
                <c:pt idx="25">
                  <c:v>171.12875</c:v>
                </c:pt>
                <c:pt idx="26">
                  <c:v>229.91124999999997</c:v>
                </c:pt>
                <c:pt idx="27">
                  <c:v>188.36250000000001</c:v>
                </c:pt>
                <c:pt idx="28">
                  <c:v>322.69</c:v>
                </c:pt>
                <c:pt idx="29">
                  <c:v>319.08249999999998</c:v>
                </c:pt>
                <c:pt idx="30">
                  <c:v>281.45375000000001</c:v>
                </c:pt>
                <c:pt idx="31">
                  <c:v>240.435</c:v>
                </c:pt>
                <c:pt idx="32">
                  <c:v>179.26625000000001</c:v>
                </c:pt>
                <c:pt idx="33">
                  <c:v>132.60874999999999</c:v>
                </c:pt>
                <c:pt idx="34">
                  <c:v>110.10875</c:v>
                </c:pt>
                <c:pt idx="35">
                  <c:v>112.6525</c:v>
                </c:pt>
                <c:pt idx="36">
                  <c:v>106.4875</c:v>
                </c:pt>
                <c:pt idx="37">
                  <c:v>87.36999999999999</c:v>
                </c:pt>
                <c:pt idx="38">
                  <c:v>77.712500000000006</c:v>
                </c:pt>
                <c:pt idx="39">
                  <c:v>65.097499999999997</c:v>
                </c:pt>
                <c:pt idx="40">
                  <c:v>59.066249999999997</c:v>
                </c:pt>
              </c:numCache>
            </c:numRef>
          </c:val>
          <c:extLst>
            <c:ext xmlns:c16="http://schemas.microsoft.com/office/drawing/2014/chart" uri="{C3380CC4-5D6E-409C-BE32-E72D297353CC}">
              <c16:uniqueId val="{00000000-7E33-4434-AD2C-265A358BACA4}"/>
            </c:ext>
          </c:extLst>
        </c:ser>
        <c:dLbls>
          <c:showLegendKey val="0"/>
          <c:showVal val="0"/>
          <c:showCatName val="0"/>
          <c:showSerName val="0"/>
          <c:showPercent val="0"/>
          <c:showBubbleSize val="0"/>
        </c:dLbls>
        <c:axId val="625057648"/>
        <c:axId val="625074928"/>
      </c:areaChart>
      <c:lineChart>
        <c:grouping val="standard"/>
        <c:varyColors val="0"/>
        <c:ser>
          <c:idx val="1"/>
          <c:order val="1"/>
          <c:tx>
            <c:strRef>
              <c:f>Data!$I$1</c:f>
              <c:strCache>
                <c:ptCount val="1"/>
                <c:pt idx="0">
                  <c:v>Potential ERS Event</c:v>
                </c:pt>
              </c:strCache>
            </c:strRef>
          </c:tx>
          <c:spPr>
            <a:ln w="28575" cap="rnd">
              <a:solidFill>
                <a:schemeClr val="bg2">
                  <a:lumMod val="10000"/>
                </a:schemeClr>
              </a:solidFill>
              <a:round/>
            </a:ln>
            <a:effectLst/>
          </c:spPr>
          <c:marker>
            <c:symbol val="none"/>
          </c:marker>
          <c:dPt>
            <c:idx val="24"/>
            <c:marker>
              <c:symbol val="none"/>
            </c:marker>
            <c:bubble3D val="0"/>
            <c:spPr>
              <a:ln w="12700" cap="rnd">
                <a:solidFill>
                  <a:schemeClr val="bg2">
                    <a:lumMod val="10000"/>
                  </a:schemeClr>
                </a:solidFill>
                <a:round/>
              </a:ln>
              <a:effectLst/>
            </c:spPr>
            <c:extLst>
              <c:ext xmlns:c16="http://schemas.microsoft.com/office/drawing/2014/chart" uri="{C3380CC4-5D6E-409C-BE32-E72D297353CC}">
                <c16:uniqueId val="{00000002-7E33-4434-AD2C-265A358BACA4}"/>
              </c:ext>
            </c:extLst>
          </c:dPt>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Data!$I$2:$I$42</c:f>
              <c:numCache>
                <c:formatCode>0</c:formatCode>
                <c:ptCount val="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100000</c:v>
                </c:pt>
              </c:numCache>
            </c:numRef>
          </c:val>
          <c:smooth val="0"/>
          <c:extLst>
            <c:ext xmlns:c16="http://schemas.microsoft.com/office/drawing/2014/chart" uri="{C3380CC4-5D6E-409C-BE32-E72D297353CC}">
              <c16:uniqueId val="{00000003-7E33-4434-AD2C-265A358BACA4}"/>
            </c:ext>
          </c:extLst>
        </c:ser>
        <c:ser>
          <c:idx val="2"/>
          <c:order val="2"/>
          <c:tx>
            <c:strRef>
              <c:f>Data!$J$1</c:f>
              <c:strCache>
                <c:ptCount val="1"/>
                <c:pt idx="0">
                  <c:v>ERS Gen</c:v>
                </c:pt>
              </c:strCache>
            </c:strRef>
          </c:tx>
          <c:spPr>
            <a:ln w="28575" cap="rnd">
              <a:solidFill>
                <a:schemeClr val="accent1"/>
              </a:solidFill>
              <a:round/>
            </a:ln>
            <a:effectLst/>
          </c:spPr>
          <c:marker>
            <c:symbol val="none"/>
          </c:marker>
          <c:dLbls>
            <c:dLbl>
              <c:idx val="15"/>
              <c:layout>
                <c:manualLayout>
                  <c:x val="-8.7993282024705164E-3"/>
                  <c:y val="-4.038535900358189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a:t> </a:t>
                    </a:r>
                    <a:fld id="{01E69663-8C12-4BF1-BC37-F919D11B473C}"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7E33-4434-AD2C-265A358BACA4}"/>
                </c:ext>
              </c:extLst>
            </c:dLbl>
            <c:dLbl>
              <c:idx val="3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5FFE7C85-29AD-4704-A700-0335DDFA07B0}"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7E33-4434-AD2C-265A358BAC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Data!$J$2:$J$42</c:f>
              <c:numCache>
                <c:formatCode>0.0</c:formatCode>
                <c:ptCount val="41"/>
                <c:pt idx="0">
                  <c:v>0</c:v>
                </c:pt>
                <c:pt idx="1">
                  <c:v>2.7600000000000004E-4</c:v>
                </c:pt>
                <c:pt idx="2">
                  <c:v>0</c:v>
                </c:pt>
                <c:pt idx="3">
                  <c:v>0</c:v>
                </c:pt>
                <c:pt idx="4">
                  <c:v>0</c:v>
                </c:pt>
                <c:pt idx="5">
                  <c:v>0</c:v>
                </c:pt>
                <c:pt idx="6">
                  <c:v>0.19124000000000002</c:v>
                </c:pt>
                <c:pt idx="7">
                  <c:v>3.5720000000000002E-2</c:v>
                </c:pt>
                <c:pt idx="8">
                  <c:v>0.64504399999999995</c:v>
                </c:pt>
                <c:pt idx="9">
                  <c:v>0.811392</c:v>
                </c:pt>
                <c:pt idx="10">
                  <c:v>0.80601600000000007</c:v>
                </c:pt>
                <c:pt idx="11">
                  <c:v>25.005116000000001</c:v>
                </c:pt>
                <c:pt idx="12">
                  <c:v>39.691212</c:v>
                </c:pt>
                <c:pt idx="13">
                  <c:v>46.177739999999993</c:v>
                </c:pt>
                <c:pt idx="14">
                  <c:v>46.8673</c:v>
                </c:pt>
                <c:pt idx="15">
                  <c:v>46.267124000000017</c:v>
                </c:pt>
                <c:pt idx="16">
                  <c:v>46.661103999999995</c:v>
                </c:pt>
                <c:pt idx="17">
                  <c:v>46.134684000000028</c:v>
                </c:pt>
                <c:pt idx="18">
                  <c:v>46.81367199999999</c:v>
                </c:pt>
                <c:pt idx="19">
                  <c:v>46.899955999999989</c:v>
                </c:pt>
                <c:pt idx="20">
                  <c:v>47.435363999999979</c:v>
                </c:pt>
                <c:pt idx="21">
                  <c:v>43.525460000000002</c:v>
                </c:pt>
                <c:pt idx="22">
                  <c:v>41.808396000000016</c:v>
                </c:pt>
                <c:pt idx="23">
                  <c:v>61.604679999999995</c:v>
                </c:pt>
                <c:pt idx="24">
                  <c:v>76.486260000000001</c:v>
                </c:pt>
                <c:pt idx="25">
                  <c:v>76.781139999999994</c:v>
                </c:pt>
                <c:pt idx="26">
                  <c:v>77.565428000000011</c:v>
                </c:pt>
                <c:pt idx="27">
                  <c:v>161.498808</c:v>
                </c:pt>
                <c:pt idx="28">
                  <c:v>184.48365999999999</c:v>
                </c:pt>
                <c:pt idx="29">
                  <c:v>188.07451599999996</c:v>
                </c:pt>
                <c:pt idx="30">
                  <c:v>189.51113199999998</c:v>
                </c:pt>
                <c:pt idx="31">
                  <c:v>102.214156</c:v>
                </c:pt>
                <c:pt idx="32">
                  <c:v>83.064276000000078</c:v>
                </c:pt>
                <c:pt idx="33">
                  <c:v>71.350284000000016</c:v>
                </c:pt>
                <c:pt idx="34">
                  <c:v>67.787503999999998</c:v>
                </c:pt>
                <c:pt idx="35">
                  <c:v>10.736392</c:v>
                </c:pt>
                <c:pt idx="36">
                  <c:v>0.67485200000000001</c:v>
                </c:pt>
                <c:pt idx="37">
                  <c:v>0.19140000000000001</c:v>
                </c:pt>
                <c:pt idx="38">
                  <c:v>0.19904000000000002</c:v>
                </c:pt>
                <c:pt idx="39">
                  <c:v>0.51727999999999996</c:v>
                </c:pt>
                <c:pt idx="40">
                  <c:v>0</c:v>
                </c:pt>
              </c:numCache>
            </c:numRef>
          </c:val>
          <c:smooth val="0"/>
          <c:extLst>
            <c:ext xmlns:c16="http://schemas.microsoft.com/office/drawing/2014/chart" uri="{C3380CC4-5D6E-409C-BE32-E72D297353CC}">
              <c16:uniqueId val="{00000006-7E33-4434-AD2C-265A358BACA4}"/>
            </c:ext>
          </c:extLst>
        </c:ser>
        <c:ser>
          <c:idx val="3"/>
          <c:order val="3"/>
          <c:tx>
            <c:strRef>
              <c:f>Data!$K$1</c:f>
              <c:strCache>
                <c:ptCount val="1"/>
                <c:pt idx="0">
                  <c:v>Awarded ERS Gen</c:v>
                </c:pt>
              </c:strCache>
            </c:strRef>
          </c:tx>
          <c:spPr>
            <a:ln w="28575" cap="rnd">
              <a:solidFill>
                <a:schemeClr val="accent2"/>
              </a:solidFill>
              <a:round/>
            </a:ln>
            <a:effectLst/>
          </c:spPr>
          <c:marker>
            <c:symbol val="none"/>
          </c:marker>
          <c:dLbls>
            <c:dLbl>
              <c:idx val="5"/>
              <c:layout>
                <c:manualLayout>
                  <c:x val="-2.68865255787775E-17"/>
                  <c:y val="-4.038535900358189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a:t>TP3 Award - </a:t>
                    </a:r>
                    <a:fld id="{4A11F2E4-240E-4392-BD8E-1923FD4A7639}"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7E33-4434-AD2C-265A358BACA4}"/>
                </c:ext>
              </c:extLst>
            </c:dLbl>
            <c:dLbl>
              <c:idx val="17"/>
              <c:layout>
                <c:manualLayout>
                  <c:x val="-2.9331094008234341E-3"/>
                  <c:y val="-3.23082872028655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TP4 Award -</a:t>
                    </a:r>
                    <a:r>
                      <a:rPr lang="en-US" baseline="0"/>
                      <a:t> </a:t>
                    </a:r>
                    <a:fld id="{918E5F8D-A925-4AA7-97B8-07BF6A3F90B6}"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7E33-4434-AD2C-265A358BACA4}"/>
                </c:ext>
              </c:extLst>
            </c:dLbl>
            <c:dLbl>
              <c:idx val="30"/>
              <c:layout>
                <c:manualLayout>
                  <c:x val="8.7993282024703551E-3"/>
                  <c:y val="4.442389490394008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TP5 Award - </a:t>
                    </a:r>
                    <a:fld id="{D9090BA9-4A20-4100-BCFC-552B177815DD}" type="VALUE">
                      <a:rPr lang="en-US" baseline="0"/>
                      <a:pPr>
                        <a:defRPr/>
                      </a:pPr>
                      <a:t>[VALUE]</a:t>
                    </a:fld>
                    <a:r>
                      <a:rPr lang="en-US" baseline="0"/>
                      <a:t> MW</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7E33-4434-AD2C-265A358BAC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Data!$A$2:$A$42</c:f>
              <c:numCache>
                <c:formatCode>h:mm</c:formatCode>
                <c:ptCount val="41"/>
                <c:pt idx="0">
                  <c:v>45868.541666666664</c:v>
                </c:pt>
                <c:pt idx="1">
                  <c:v>45868.552083333336</c:v>
                </c:pt>
                <c:pt idx="2">
                  <c:v>45868.5625</c:v>
                </c:pt>
                <c:pt idx="3">
                  <c:v>45868.572916666664</c:v>
                </c:pt>
                <c:pt idx="4">
                  <c:v>45868.583333333336</c:v>
                </c:pt>
                <c:pt idx="5">
                  <c:v>45868.59375</c:v>
                </c:pt>
                <c:pt idx="6">
                  <c:v>45868.604166666664</c:v>
                </c:pt>
                <c:pt idx="7">
                  <c:v>45868.614583333336</c:v>
                </c:pt>
                <c:pt idx="8">
                  <c:v>45868.625</c:v>
                </c:pt>
                <c:pt idx="9">
                  <c:v>45868.635416666664</c:v>
                </c:pt>
                <c:pt idx="10">
                  <c:v>45868.645833333336</c:v>
                </c:pt>
                <c:pt idx="11">
                  <c:v>45868.65625</c:v>
                </c:pt>
                <c:pt idx="12">
                  <c:v>45868.666666666664</c:v>
                </c:pt>
                <c:pt idx="13">
                  <c:v>45868.677083333336</c:v>
                </c:pt>
                <c:pt idx="14">
                  <c:v>45868.6875</c:v>
                </c:pt>
                <c:pt idx="15">
                  <c:v>45868.697916666664</c:v>
                </c:pt>
                <c:pt idx="16">
                  <c:v>45868.708333333336</c:v>
                </c:pt>
                <c:pt idx="17">
                  <c:v>45868.71875</c:v>
                </c:pt>
                <c:pt idx="18">
                  <c:v>45868.729166666664</c:v>
                </c:pt>
                <c:pt idx="19">
                  <c:v>45868.739583333336</c:v>
                </c:pt>
                <c:pt idx="20">
                  <c:v>45868.75</c:v>
                </c:pt>
                <c:pt idx="21">
                  <c:v>45868.760416666664</c:v>
                </c:pt>
                <c:pt idx="22">
                  <c:v>45868.770833333336</c:v>
                </c:pt>
                <c:pt idx="23">
                  <c:v>45868.78125</c:v>
                </c:pt>
                <c:pt idx="24">
                  <c:v>45868.791666666664</c:v>
                </c:pt>
                <c:pt idx="25">
                  <c:v>45868.802083333336</c:v>
                </c:pt>
                <c:pt idx="26">
                  <c:v>45868.8125</c:v>
                </c:pt>
                <c:pt idx="27">
                  <c:v>45868.822916666664</c:v>
                </c:pt>
                <c:pt idx="28">
                  <c:v>45868.833333333336</c:v>
                </c:pt>
                <c:pt idx="29">
                  <c:v>45868.84375</c:v>
                </c:pt>
                <c:pt idx="30">
                  <c:v>45868.854166666664</c:v>
                </c:pt>
                <c:pt idx="31">
                  <c:v>45868.864583333336</c:v>
                </c:pt>
                <c:pt idx="32">
                  <c:v>45868.875</c:v>
                </c:pt>
                <c:pt idx="33">
                  <c:v>45868.885416666664</c:v>
                </c:pt>
                <c:pt idx="34">
                  <c:v>45868.895833333336</c:v>
                </c:pt>
                <c:pt idx="35">
                  <c:v>45868.90625</c:v>
                </c:pt>
                <c:pt idx="36">
                  <c:v>45868.916666666664</c:v>
                </c:pt>
                <c:pt idx="37">
                  <c:v>45868.927083333336</c:v>
                </c:pt>
                <c:pt idx="38">
                  <c:v>45868.9375</c:v>
                </c:pt>
                <c:pt idx="39">
                  <c:v>45868.947916666664</c:v>
                </c:pt>
                <c:pt idx="40">
                  <c:v>45868.958333333336</c:v>
                </c:pt>
              </c:numCache>
            </c:numRef>
          </c:cat>
          <c:val>
            <c:numRef>
              <c:f>Data!$K$2:$K$42</c:f>
              <c:numCache>
                <c:formatCode>0.0</c:formatCode>
                <c:ptCount val="41"/>
                <c:pt idx="0">
                  <c:v>338</c:v>
                </c:pt>
                <c:pt idx="1">
                  <c:v>338</c:v>
                </c:pt>
                <c:pt idx="2">
                  <c:v>338</c:v>
                </c:pt>
                <c:pt idx="3">
                  <c:v>338</c:v>
                </c:pt>
                <c:pt idx="4">
                  <c:v>338</c:v>
                </c:pt>
                <c:pt idx="5">
                  <c:v>338</c:v>
                </c:pt>
                <c:pt idx="6">
                  <c:v>338</c:v>
                </c:pt>
                <c:pt idx="7">
                  <c:v>338</c:v>
                </c:pt>
                <c:pt idx="8">
                  <c:v>338</c:v>
                </c:pt>
                <c:pt idx="9">
                  <c:v>338</c:v>
                </c:pt>
                <c:pt idx="10">
                  <c:v>338</c:v>
                </c:pt>
                <c:pt idx="11">
                  <c:v>338</c:v>
                </c:pt>
                <c:pt idx="12">
                  <c:v>338</c:v>
                </c:pt>
                <c:pt idx="13">
                  <c:v>162</c:v>
                </c:pt>
                <c:pt idx="14">
                  <c:v>162</c:v>
                </c:pt>
                <c:pt idx="15">
                  <c:v>162</c:v>
                </c:pt>
                <c:pt idx="16">
                  <c:v>162</c:v>
                </c:pt>
                <c:pt idx="17">
                  <c:v>162</c:v>
                </c:pt>
                <c:pt idx="18">
                  <c:v>162</c:v>
                </c:pt>
                <c:pt idx="19">
                  <c:v>162</c:v>
                </c:pt>
                <c:pt idx="20">
                  <c:v>162</c:v>
                </c:pt>
                <c:pt idx="21">
                  <c:v>162</c:v>
                </c:pt>
                <c:pt idx="22">
                  <c:v>162</c:v>
                </c:pt>
                <c:pt idx="23">
                  <c:v>162</c:v>
                </c:pt>
                <c:pt idx="24">
                  <c:v>162</c:v>
                </c:pt>
                <c:pt idx="25">
                  <c:v>338</c:v>
                </c:pt>
                <c:pt idx="26">
                  <c:v>338</c:v>
                </c:pt>
                <c:pt idx="27">
                  <c:v>338</c:v>
                </c:pt>
                <c:pt idx="28">
                  <c:v>338</c:v>
                </c:pt>
                <c:pt idx="29">
                  <c:v>338</c:v>
                </c:pt>
                <c:pt idx="30">
                  <c:v>338</c:v>
                </c:pt>
                <c:pt idx="31">
                  <c:v>338</c:v>
                </c:pt>
                <c:pt idx="32">
                  <c:v>338</c:v>
                </c:pt>
                <c:pt idx="33">
                  <c:v>338</c:v>
                </c:pt>
                <c:pt idx="34">
                  <c:v>338</c:v>
                </c:pt>
                <c:pt idx="35">
                  <c:v>338</c:v>
                </c:pt>
                <c:pt idx="36">
                  <c:v>338</c:v>
                </c:pt>
              </c:numCache>
            </c:numRef>
          </c:val>
          <c:smooth val="0"/>
          <c:extLst>
            <c:ext xmlns:c16="http://schemas.microsoft.com/office/drawing/2014/chart" uri="{C3380CC4-5D6E-409C-BE32-E72D297353CC}">
              <c16:uniqueId val="{0000000A-7E33-4434-AD2C-265A358BACA4}"/>
            </c:ext>
          </c:extLst>
        </c:ser>
        <c:dLbls>
          <c:showLegendKey val="0"/>
          <c:showVal val="0"/>
          <c:showCatName val="0"/>
          <c:showSerName val="0"/>
          <c:showPercent val="0"/>
          <c:showBubbleSize val="0"/>
        </c:dLbls>
        <c:marker val="1"/>
        <c:smooth val="0"/>
        <c:axId val="579586240"/>
        <c:axId val="579572800"/>
      </c:lineChart>
      <c:catAx>
        <c:axId val="579586240"/>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9572800"/>
        <c:crosses val="autoZero"/>
        <c:auto val="1"/>
        <c:lblAlgn val="ctr"/>
        <c:lblOffset val="100"/>
        <c:noMultiLvlLbl val="0"/>
      </c:catAx>
      <c:valAx>
        <c:axId val="579572800"/>
        <c:scaling>
          <c:orientation val="minMax"/>
          <c:max val="4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9586240"/>
        <c:crosses val="autoZero"/>
        <c:crossBetween val="between"/>
      </c:valAx>
      <c:valAx>
        <c:axId val="625074928"/>
        <c:scaling>
          <c:orientation val="minMax"/>
        </c:scaling>
        <c:delete val="0"/>
        <c:axPos val="r"/>
        <c:numFmt formatCode="&quot;$&quot;#,##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057648"/>
        <c:crosses val="max"/>
        <c:crossBetween val="between"/>
      </c:valAx>
      <c:catAx>
        <c:axId val="625057648"/>
        <c:scaling>
          <c:orientation val="minMax"/>
        </c:scaling>
        <c:delete val="1"/>
        <c:axPos val="b"/>
        <c:numFmt formatCode="h:mm" sourceLinked="1"/>
        <c:majorTickMark val="out"/>
        <c:minorTickMark val="none"/>
        <c:tickLblPos val="nextTo"/>
        <c:crossAx val="6250749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BB5_8E34D54A.xml><?xml version="1.0" encoding="utf-8"?>
<p188:cmLst xmlns:a="http://schemas.openxmlformats.org/drawingml/2006/main" xmlns:r="http://schemas.openxmlformats.org/officeDocument/2006/relationships" xmlns:p188="http://schemas.microsoft.com/office/powerpoint/2018/8/main">
  <p188:cm id="{762D093F-6BAB-480F-923A-68A04CF87F83}" authorId="{0BA559BF-C10E-E72B-094B-8322E07F4796}" created="2025-12-03T14:16:37.901">
    <pc:sldMkLst xmlns:pc="http://schemas.microsoft.com/office/powerpoint/2013/main/command">
      <pc:docMk/>
      <pc:sldMk cId="2385827146" sldId="2997"/>
    </pc:sldMkLst>
    <p188:txBody>
      <a:bodyPr/>
      <a:lstStyle/>
      <a:p>
        <a:r>
          <a:rPr lang="en-US"/>
          <a:t>Mark:  Note that the formatting of the OctNov25 column is different from the rest.  It does not have $.</a:t>
        </a:r>
      </a:p>
    </p188:txBody>
  </p188:cm>
  <p188:cm id="{00AA48B1-157B-4C63-B942-15007BEEA6BD}" authorId="{0BA559BF-C10E-E72B-094B-8322E07F4796}" created="2025-12-03T14:17:09.849">
    <pc:sldMkLst xmlns:pc="http://schemas.microsoft.com/office/powerpoint/2013/main/command">
      <pc:docMk/>
      <pc:sldMk cId="2385827146" sldId="2997"/>
    </pc:sldMkLst>
    <p188:txBody>
      <a:bodyPr/>
      <a:lstStyle/>
      <a:p>
        <a:r>
          <a:rPr lang="en-US"/>
          <a:t>Do you want to put in a bullet or key takeaway box that says that prices have been declining as crypto resources have increased participation?</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dirty="0"/>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dirty="0"/>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dirty="0"/>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12/31/2025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12/31/2025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B111-D87F-75D7-9443-2D2E2C2E7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41595-FC7F-66F6-C716-D04796C40B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0C991-E6D0-5BB6-A86E-BFD6D165E3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2DD4C4-513E-B9CD-AAC6-3166E6148B17}"/>
              </a:ext>
            </a:extLst>
          </p:cNvPr>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44103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B9962-1B65-E3D3-55EE-2C1B3552B0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96C68-692E-CC2C-3FB7-AA5889218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DB355-E3ED-BCBA-2996-1AEFB95921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F0C8D1-D6FB-8588-D5BC-E2D72D97805D}"/>
              </a:ext>
            </a:extLst>
          </p:cNvPr>
          <p:cNvSpPr>
            <a:spLocks noGrp="1"/>
          </p:cNvSpPr>
          <p:nvPr>
            <p:ph type="sldNum" sz="quarter" idx="10"/>
          </p:nvPr>
        </p:nvSpPr>
        <p:spPr/>
        <p:txBody>
          <a:bodyPr/>
          <a:lstStyle/>
          <a:p>
            <a:fld id="{F62AC51D-6DAA-4455-8EA7-D54B64909A85}" type="slidenum">
              <a:rPr lang="en-US" smtClean="0"/>
              <a:t>25</a:t>
            </a:fld>
            <a:endParaRPr lang="en-US" dirty="0"/>
          </a:p>
        </p:txBody>
      </p:sp>
    </p:spTree>
    <p:extLst>
      <p:ext uri="{BB962C8B-B14F-4D97-AF65-F5344CB8AC3E}">
        <p14:creationId xmlns:p14="http://schemas.microsoft.com/office/powerpoint/2010/main" val="77475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6F06-946F-D7A6-6140-2EB264FB5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CF3B8-3D10-4F5B-CB81-349DD7AA31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189D2-E63B-DE88-F4E3-CDE9C48EC5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43D808-954E-D3DE-4807-B0DABEDA4981}"/>
              </a:ext>
            </a:extLst>
          </p:cNvPr>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00385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2CB9E-FFEB-DAE2-DAD5-70C29B3AC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05ADD-3CE7-611F-1A73-0448D0720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EEB1BA-65AC-89AA-701E-BBCF4B10F6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63E920-DF58-D754-A1CB-D3725F4A79C0}"/>
              </a:ext>
            </a:extLst>
          </p:cNvPr>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79471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C277B-FF5B-5865-2832-5C500E631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AC1FD-42C2-79E4-1B98-42746DC64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0EFFE-9838-E6E3-5E56-0830D21BB1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32E5D3-D5CD-ACAA-5E9F-2A40C44AC00A}"/>
              </a:ext>
            </a:extLst>
          </p:cNvPr>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557598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5B244-9BBE-DDFA-4D11-0CE69DA19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D218B-A32D-2E5A-FDA2-996E69CDE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F1B17-025E-E8F7-E409-C366BC3226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013AA8-F27F-1A66-E5A2-211EA7B2CA99}"/>
              </a:ext>
            </a:extLst>
          </p:cNvPr>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8457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DD519-3E56-5194-2017-3A25ECE34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4CE31-6EAC-C6F9-544D-D50AC944F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BEB2F-E5F2-078B-0ECE-EB57AFA94E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2723FC-B8E4-CD8E-869A-DE5FA6D39A7E}"/>
              </a:ext>
            </a:extLst>
          </p:cNvPr>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04283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45917-A76A-F2E0-504D-8ACCA41F6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1899F-CA95-22B3-3F5E-7BC8BF4D6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F28AC0-707B-6D34-E6E9-62D1C3862F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EDC9AD-7906-E828-C7EC-ACF642005FE9}"/>
              </a:ext>
            </a:extLst>
          </p:cNvPr>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48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dirty="0"/>
          </a:p>
        </p:txBody>
      </p:sp>
    </p:spTree>
    <p:extLst>
      <p:ext uri="{BB962C8B-B14F-4D97-AF65-F5344CB8AC3E}">
        <p14:creationId xmlns:p14="http://schemas.microsoft.com/office/powerpoint/2010/main" val="379096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5A4E3-7D1E-013B-5783-B55F56A1D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DCE3B-0CEA-A268-5575-475E11060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9B44F-A4D0-C3AD-7F60-378974DC68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FB8468-3F5B-D2FB-924C-6B963E8F690F}"/>
              </a:ext>
            </a:extLst>
          </p:cNvPr>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2794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D268840-BF02-4F0B-BABD-CE6A89A8AAFB}"/>
              </a:ext>
            </a:extLst>
          </p:cNvPr>
          <p:cNvSpPr>
            <a:spLocks noGrp="1"/>
          </p:cNvSpPr>
          <p:nvPr>
            <p:ph type="sldNum" sz="quarter" idx="11"/>
          </p:nvPr>
        </p:nvSpPr>
        <p:spPr>
          <a:xfrm>
            <a:off x="8534400" y="6561138"/>
            <a:ext cx="533400" cy="220662"/>
          </a:xfrm>
          <a:prstGeom prst="rect">
            <a:avLst/>
          </a:prstGeom>
        </p:spPr>
        <p:txBody>
          <a:bodyPr/>
          <a:lstStyle/>
          <a:p>
            <a:fld id="{1D93BD3E-1E9A-4970-A6F7-E7AC52762E0C}" type="slidenum">
              <a:rPr lang="en-US" smtClean="0"/>
              <a:pPr/>
              <a:t>‹#›</a:t>
            </a:fld>
            <a:endParaRPr lang="en-US"/>
          </a:p>
        </p:txBody>
      </p:sp>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464808"/>
          </a:xfrm>
          <a:prstGeom prst="rect">
            <a:avLst/>
          </a:prstGeom>
          <a:solidFill>
            <a:srgbClr val="E6EBF0"/>
          </a:solidFill>
        </p:spPr>
        <p:txBody>
          <a:bodyPr lIns="274320" tIns="1097280" rIns="274320" bIns="731520"/>
          <a:lstStyle>
            <a:lvl1pPr marL="0" indent="0" algn="l">
              <a:buNone/>
              <a:defRPr sz="1500" b="0">
                <a:solidFill>
                  <a:schemeClr val="tx1"/>
                </a:solidFill>
              </a:defRPr>
            </a:lvl1pPr>
            <a:lvl2pPr algn="l">
              <a:defRPr sz="1350">
                <a:solidFill>
                  <a:schemeClr val="tx2"/>
                </a:solidFill>
              </a:defRPr>
            </a:lvl2pPr>
            <a:lvl3pPr algn="l">
              <a:defRPr sz="1200">
                <a:solidFill>
                  <a:schemeClr val="tx2"/>
                </a:solidFill>
              </a:defRPr>
            </a:lvl3pPr>
            <a:lvl4pPr algn="l">
              <a:defRPr sz="1050">
                <a:solidFill>
                  <a:schemeClr val="tx2"/>
                </a:solidFill>
              </a:defRPr>
            </a:lvl4pPr>
            <a:lvl5pPr algn="l">
              <a:defRPr sz="9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1500" b="1">
                <a:solidFill>
                  <a:schemeClr val="tx1"/>
                </a:solidFill>
                <a:latin typeface="+mj-lt"/>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9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68808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5486400" y="0"/>
            <a:ext cx="3657600" cy="6464808"/>
          </a:xfrm>
          <a:prstGeom prst="rect">
            <a:avLst/>
          </a:prstGeom>
          <a:solidFill>
            <a:srgbClr val="E6EBF0"/>
          </a:solidFill>
        </p:spPr>
        <p:txBody>
          <a:bodyPr lIns="274320" tIns="1097280" rIns="274320" bIns="731520"/>
          <a:lstStyle>
            <a:lvl1pPr marL="0" indent="0" algn="l">
              <a:buNone/>
              <a:defRPr sz="1500" b="0">
                <a:solidFill>
                  <a:schemeClr val="accent1"/>
                </a:solidFill>
              </a:defRPr>
            </a:lvl1pPr>
            <a:lvl2pPr algn="l">
              <a:defRPr sz="1350">
                <a:solidFill>
                  <a:schemeClr val="tx2"/>
                </a:solidFill>
              </a:defRPr>
            </a:lvl2pPr>
            <a:lvl3pPr algn="l">
              <a:defRPr sz="1200">
                <a:solidFill>
                  <a:schemeClr val="tx2"/>
                </a:solidFill>
              </a:defRPr>
            </a:lvl3pPr>
            <a:lvl4pPr algn="l">
              <a:defRPr sz="1050">
                <a:solidFill>
                  <a:schemeClr val="tx2"/>
                </a:solidFill>
              </a:defRPr>
            </a:lvl4pPr>
            <a:lvl5pPr algn="l">
              <a:defRPr sz="9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1500" b="1">
                <a:solidFill>
                  <a:schemeClr val="tx1"/>
                </a:solidFill>
                <a:latin typeface="+mj-lt"/>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9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6385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304800" y="762000"/>
            <a:ext cx="8534400" cy="3886198"/>
          </a:xfrm>
          <a:prstGeom prst="rect">
            <a:avLst/>
          </a:prstGeom>
        </p:spPr>
        <p:txBody>
          <a:bodyPr lIns="274320" tIns="274320" rIns="274320" bIns="274320"/>
          <a:lstStyle>
            <a:lvl1pPr marL="0" indent="0">
              <a:buNone/>
              <a:defRPr sz="1500" b="0">
                <a:solidFill>
                  <a:schemeClr val="tx1"/>
                </a:solidFill>
              </a:defRPr>
            </a:lvl1pPr>
            <a:lvl2pPr>
              <a:defRPr sz="1500">
                <a:solidFill>
                  <a:schemeClr val="tx1"/>
                </a:solidFill>
              </a:defRPr>
            </a:lvl2pPr>
            <a:lvl3pPr>
              <a:defRPr sz="135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304800" y="4648200"/>
            <a:ext cx="85344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tx1"/>
                </a:solidFill>
              </a:defRPr>
            </a:lvl1pPr>
            <a:lvl2pPr>
              <a:defRPr sz="1050">
                <a:solidFill>
                  <a:schemeClr val="tx1"/>
                </a:solidFill>
              </a:defRPr>
            </a:lvl2pPr>
            <a:lvl3pPr>
              <a:defRPr sz="9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21383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304800" y="762000"/>
            <a:ext cx="8534400" cy="3886198"/>
          </a:xfrm>
          <a:prstGeom prst="rect">
            <a:avLst/>
          </a:prstGeom>
        </p:spPr>
        <p:txBody>
          <a:bodyPr lIns="274320" tIns="274320" rIns="274320" bIns="274320"/>
          <a:lstStyle>
            <a:lvl1pPr marL="0" indent="0">
              <a:buNone/>
              <a:defRPr sz="1500" b="0">
                <a:solidFill>
                  <a:schemeClr val="tx1"/>
                </a:solidFill>
              </a:defRPr>
            </a:lvl1pPr>
            <a:lvl2pPr>
              <a:defRPr sz="1500">
                <a:solidFill>
                  <a:schemeClr val="tx1"/>
                </a:solidFill>
              </a:defRPr>
            </a:lvl2pPr>
            <a:lvl3pPr>
              <a:defRPr sz="135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304800" y="4648200"/>
            <a:ext cx="85344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accent1"/>
                </a:solidFill>
              </a:defRPr>
            </a:lvl1pPr>
            <a:lvl2pPr>
              <a:defRPr sz="1050">
                <a:solidFill>
                  <a:schemeClr val="tx1"/>
                </a:solidFill>
              </a:defRPr>
            </a:lvl2pPr>
            <a:lvl3pPr>
              <a:defRPr sz="9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9066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648198"/>
            <a:ext cx="85344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accent1"/>
                </a:solidFill>
              </a:defRPr>
            </a:lvl1pPr>
            <a:lvl2pPr>
              <a:defRPr sz="1050">
                <a:solidFill>
                  <a:schemeClr val="accent1"/>
                </a:solidFill>
              </a:defRPr>
            </a:lvl2pPr>
            <a:lvl3pPr>
              <a:defRPr sz="900">
                <a:solidFill>
                  <a:schemeClr val="accent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304800" y="762000"/>
            <a:ext cx="8534400" cy="3886198"/>
          </a:xfrm>
          <a:prstGeom prst="rect">
            <a:avLst/>
          </a:prstGeom>
        </p:spPr>
        <p:txBody>
          <a:bodyPr lIns="274320" tIns="274320" rIns="274320" bIns="274320"/>
          <a:lstStyle>
            <a:lvl1pPr marL="0" indent="0">
              <a:buNone/>
              <a:defRPr sz="1500" b="0">
                <a:solidFill>
                  <a:schemeClr val="tx1"/>
                </a:solidFill>
              </a:defRPr>
            </a:lvl1pPr>
            <a:lvl2pPr>
              <a:defRPr sz="1500">
                <a:solidFill>
                  <a:schemeClr val="tx1"/>
                </a:solidFill>
              </a:defRPr>
            </a:lvl2pPr>
            <a:lvl3pPr>
              <a:defRPr sz="135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52531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1500" b="1">
                <a:solidFill>
                  <a:schemeClr val="tx1"/>
                </a:solidFill>
              </a:defRPr>
            </a:lvl1pPr>
            <a:lvl2pPr>
              <a:defRPr sz="135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762000"/>
            <a:ext cx="29718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1">
                <a:solidFill>
                  <a:schemeClr val="tx1"/>
                </a:solidFill>
              </a:defRPr>
            </a:lvl1pPr>
            <a:lvl2pPr>
              <a:defRPr sz="1050" b="1">
                <a:solidFill>
                  <a:schemeClr val="tx1"/>
                </a:solidFill>
              </a:defRPr>
            </a:lvl2pPr>
            <a:lvl3pPr>
              <a:defRPr sz="900" b="1">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036512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1500" b="1">
                <a:solidFill>
                  <a:schemeClr val="tx1"/>
                </a:solidFill>
              </a:defRPr>
            </a:lvl1pPr>
            <a:lvl2pPr>
              <a:defRPr sz="135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5867400" y="762000"/>
            <a:ext cx="29718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1">
                <a:solidFill>
                  <a:schemeClr val="accent1"/>
                </a:solidFill>
              </a:defRPr>
            </a:lvl1pPr>
            <a:lvl2pPr>
              <a:defRPr sz="1050" b="0">
                <a:solidFill>
                  <a:schemeClr val="tx1"/>
                </a:solidFill>
              </a:defRPr>
            </a:lvl2pPr>
            <a:lvl3pPr>
              <a:defRPr sz="9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75631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1500" b="1">
                <a:solidFill>
                  <a:schemeClr val="tx1"/>
                </a:solidFill>
              </a:defRPr>
            </a:lvl1pPr>
            <a:lvl2pPr>
              <a:defRPr sz="135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5867400" y="762000"/>
            <a:ext cx="29718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1">
                <a:solidFill>
                  <a:schemeClr val="tx1"/>
                </a:solidFill>
              </a:defRPr>
            </a:lvl1pPr>
            <a:lvl2pPr>
              <a:defRPr sz="1050" b="0">
                <a:solidFill>
                  <a:schemeClr val="tx1"/>
                </a:solidFill>
              </a:defRPr>
            </a:lvl2pPr>
            <a:lvl3pPr>
              <a:defRPr sz="9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6451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454326" y="1066802"/>
            <a:ext cx="8384875" cy="201285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1500">
                <a:solidFill>
                  <a:schemeClr val="tx2"/>
                </a:solidFill>
              </a:defRPr>
            </a:lvl1pPr>
            <a:lvl2pPr>
              <a:defRPr sz="1350">
                <a:solidFill>
                  <a:schemeClr val="accent2"/>
                </a:solidFill>
              </a:defRPr>
            </a:lvl2pPr>
            <a:lvl3pPr>
              <a:defRPr sz="1200">
                <a:solidFill>
                  <a:schemeClr val="accent2"/>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454326" y="3574376"/>
            <a:ext cx="8384875" cy="2077492"/>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500">
                <a:solidFill>
                  <a:schemeClr val="bg1"/>
                </a:solidFill>
              </a:defRPr>
            </a:lvl1pPr>
            <a:lvl2pPr>
              <a:defRPr sz="1350">
                <a:solidFill>
                  <a:schemeClr val="bg1"/>
                </a:solidFill>
              </a:defRPr>
            </a:lvl2pPr>
            <a:lvl3pPr marL="685800" indent="0">
              <a:buNone/>
              <a:defRPr sz="12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Tree>
    <p:extLst>
      <p:ext uri="{BB962C8B-B14F-4D97-AF65-F5344CB8AC3E}">
        <p14:creationId xmlns:p14="http://schemas.microsoft.com/office/powerpoint/2010/main" val="4279492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5" name="Content Placeholder 4"/>
          <p:cNvSpPr>
            <a:spLocks noGrp="1"/>
          </p:cNvSpPr>
          <p:nvPr>
            <p:ph sz="half" idx="1"/>
          </p:nvPr>
        </p:nvSpPr>
        <p:spPr>
          <a:xfrm>
            <a:off x="304800" y="762001"/>
            <a:ext cx="4210050" cy="5029201"/>
          </a:xfrm>
          <a:prstGeom prst="rect">
            <a:avLst/>
          </a:prstGeom>
        </p:spPr>
        <p:txBody>
          <a:bodyPr lIns="274320" tIns="274320" rIns="274320" bIns="274320"/>
          <a:lstStyle>
            <a:lvl1pPr>
              <a:defRPr lang="en-US" sz="1500" dirty="0">
                <a:solidFill>
                  <a:schemeClr val="tx1"/>
                </a:solidFill>
              </a:defRPr>
            </a:lvl1pPr>
          </a:lstStyle>
          <a:p>
            <a:endParaRPr lang="en-US" dirty="0"/>
          </a:p>
        </p:txBody>
      </p:sp>
      <p:sp>
        <p:nvSpPr>
          <p:cNvPr id="7"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4629150" y="762001"/>
            <a:ext cx="4210050" cy="5029201"/>
          </a:xfrm>
          <a:prstGeom prst="rect">
            <a:avLst/>
          </a:prstGeom>
        </p:spPr>
        <p:txBody>
          <a:bodyPr lIns="274320" tIns="274320" rIns="274320" bIns="274320"/>
          <a:lstStyle>
            <a:lvl1pPr>
              <a:defRPr lang="en-US" sz="1500" dirty="0">
                <a:solidFill>
                  <a:schemeClr val="tx1"/>
                </a:solidFill>
              </a:defRPr>
            </a:lvl1pPr>
          </a:lstStyle>
          <a:p>
            <a:endParaRPr lang="en-US" dirty="0"/>
          </a:p>
        </p:txBody>
      </p:sp>
    </p:spTree>
    <p:extLst>
      <p:ext uri="{BB962C8B-B14F-4D97-AF65-F5344CB8AC3E}">
        <p14:creationId xmlns:p14="http://schemas.microsoft.com/office/powerpoint/2010/main" val="417693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1500">
                <a:solidFill>
                  <a:srgbClr val="00AEC7"/>
                </a:solidFill>
                <a:latin typeface="+mj-lt"/>
              </a:defRPr>
            </a:lvl1pPr>
          </a:lstStyle>
          <a:p>
            <a:endParaRPr lang="en-US" dirty="0"/>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050">
                <a:solidFill>
                  <a:schemeClr val="tx1"/>
                </a:solidFill>
              </a:defRPr>
            </a:lvl1pPr>
          </a:lstStyle>
          <a:p>
            <a:endParaRPr lang="en-US" dirty="0"/>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1500">
                <a:solidFill>
                  <a:srgbClr val="00AEC7"/>
                </a:solidFill>
                <a:latin typeface="+mj-lt"/>
              </a:defRPr>
            </a:lvl1pPr>
          </a:lstStyle>
          <a:p>
            <a:endParaRPr lang="en-US" dirty="0"/>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050">
                <a:solidFill>
                  <a:schemeClr val="tx1"/>
                </a:solidFill>
              </a:defRPr>
            </a:lvl1pPr>
          </a:lstStyle>
          <a:p>
            <a:endParaRPr lang="en-US" dirty="0"/>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1500">
                <a:solidFill>
                  <a:srgbClr val="00AEC7"/>
                </a:solidFill>
                <a:latin typeface="+mj-lt"/>
              </a:defRPr>
            </a:lvl1pPr>
          </a:lstStyle>
          <a:p>
            <a:endParaRPr lang="en-US" dirty="0"/>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050">
                <a:solidFill>
                  <a:schemeClr val="tx1"/>
                </a:solidFill>
              </a:defRPr>
            </a:lvl1pPr>
          </a:lstStyle>
          <a:p>
            <a:endParaRPr lang="en-US" dirty="0"/>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857286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304800" y="838200"/>
            <a:ext cx="2609850" cy="5029201"/>
          </a:xfrm>
          <a:prstGeom prst="rect">
            <a:avLst/>
          </a:prstGeom>
        </p:spPr>
        <p:txBody>
          <a:bodyPr lIns="274320" tIns="274320" rIns="274320" bIns="274320"/>
          <a:lstStyle>
            <a:lvl1pPr>
              <a:defRPr lang="en-US" sz="1500" dirty="0">
                <a:solidFill>
                  <a:schemeClr val="tx1"/>
                </a:solidFill>
              </a:defRPr>
            </a:lvl1pPr>
          </a:lstStyle>
          <a:p>
            <a:endParaRPr lang="en-US" dirty="0"/>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3267075" y="838200"/>
            <a:ext cx="2609850" cy="5029201"/>
          </a:xfrm>
          <a:prstGeom prst="rect">
            <a:avLst/>
          </a:prstGeom>
        </p:spPr>
        <p:txBody>
          <a:bodyPr lIns="274320" tIns="274320" rIns="274320" bIns="274320"/>
          <a:lstStyle>
            <a:lvl1pPr>
              <a:defRPr lang="en-US" sz="1500" dirty="0">
                <a:solidFill>
                  <a:schemeClr val="tx1"/>
                </a:solidFill>
              </a:defRPr>
            </a:lvl1pPr>
          </a:lstStyle>
          <a:p>
            <a:endParaRPr lang="en-US" dirty="0"/>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6229350" y="838200"/>
            <a:ext cx="2609850" cy="5029201"/>
          </a:xfrm>
          <a:prstGeom prst="rect">
            <a:avLst/>
          </a:prstGeom>
        </p:spPr>
        <p:txBody>
          <a:bodyPr lIns="274320" tIns="274320" rIns="274320" bIns="274320"/>
          <a:lstStyle>
            <a:lvl1pPr>
              <a:defRPr lang="en-US" sz="1500" dirty="0">
                <a:solidFill>
                  <a:schemeClr val="tx1"/>
                </a:solidFill>
              </a:defRPr>
            </a:lvl1pPr>
          </a:lstStyle>
          <a:p>
            <a:endParaRPr lang="en-US" dirty="0"/>
          </a:p>
        </p:txBody>
      </p:sp>
    </p:spTree>
    <p:extLst>
      <p:ext uri="{BB962C8B-B14F-4D97-AF65-F5344CB8AC3E}">
        <p14:creationId xmlns:p14="http://schemas.microsoft.com/office/powerpoint/2010/main" val="2956116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89868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BE4DB42-EF9B-4D22-82BC-F85C20C3C9B0}"/>
              </a:ext>
            </a:extLst>
          </p:cNvPr>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01169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31"/>
            <a:ext cx="8005618" cy="1470025"/>
          </a:xfrm>
          <a:prstGeom prst="rect">
            <a:avLst/>
          </a:prstGeom>
        </p:spPr>
        <p:txBody>
          <a:bodyPr/>
          <a:lstStyle>
            <a:lvl1pPr>
              <a:defRPr b="1">
                <a:solidFill>
                  <a:srgbClr val="5B6770"/>
                </a:solidFill>
              </a:defRPr>
            </a:lvl1pPr>
          </a:lstStyle>
          <a:p>
            <a:r>
              <a:rPr lang="en-US" dirty="0"/>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65842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6"/>
            <a:ext cx="8005618" cy="1470025"/>
          </a:xfrm>
          <a:prstGeom prst="rect">
            <a:avLst/>
          </a:prstGeom>
        </p:spPr>
        <p:txBody>
          <a:bodyPr/>
          <a:lstStyle>
            <a:lvl1pPr>
              <a:defRPr b="1">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13323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5340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304800" y="1058219"/>
            <a:ext cx="853328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tx1"/>
                </a:solidFill>
              </a:defRPr>
            </a:lvl1pPr>
            <a:lvl2pPr>
              <a:defRPr sz="1050">
                <a:solidFill>
                  <a:schemeClr val="tx1"/>
                </a:solidFill>
              </a:defRPr>
            </a:lvl2pPr>
            <a:lvl3pPr>
              <a:defRPr sz="9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304800" y="3524730"/>
            <a:ext cx="853328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200" b="0">
                <a:solidFill>
                  <a:schemeClr val="tx1"/>
                </a:solidFill>
              </a:defRPr>
            </a:lvl1pPr>
            <a:lvl2pPr>
              <a:defRPr sz="1050">
                <a:solidFill>
                  <a:schemeClr val="tx2"/>
                </a:solidFill>
              </a:defRPr>
            </a:lvl2pPr>
            <a:lvl3pPr>
              <a:defRPr sz="9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9013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1500" b="1">
                <a:solidFill>
                  <a:schemeClr val="tx1"/>
                </a:solidFill>
              </a:defRPr>
            </a:lvl1pPr>
            <a:lvl2pPr>
              <a:defRPr sz="1350">
                <a:solidFill>
                  <a:srgbClr val="5B6770"/>
                </a:solidFill>
              </a:defRPr>
            </a:lvl2pPr>
            <a:lvl3pPr>
              <a:defRPr sz="1200">
                <a:solidFill>
                  <a:srgbClr val="5B6770"/>
                </a:solidFill>
              </a:defRPr>
            </a:lvl3pPr>
            <a:lvl4pPr>
              <a:defRPr sz="1050">
                <a:solidFill>
                  <a:srgbClr val="5B6770"/>
                </a:solidFill>
              </a:defRPr>
            </a:lvl4pPr>
            <a:lvl5pPr>
              <a:defRPr sz="900">
                <a:solidFill>
                  <a:srgbClr val="5B67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886072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1545525" cy="246221"/>
          </a:xfrm>
          <a:prstGeom prst="rect">
            <a:avLst/>
          </a:prstGeom>
          <a:noFill/>
        </p:spPr>
        <p:txBody>
          <a:bodyPr wrap="square" rtlCol="0">
            <a:spAutoFit/>
          </a:bodyPr>
          <a:lstStyle/>
          <a:p>
            <a:pPr algn="l"/>
            <a:r>
              <a:rPr lang="en-US" sz="1000" b="1" baseline="0">
                <a:solidFill>
                  <a:schemeClr val="tx2"/>
                </a:solidFill>
              </a:rPr>
              <a:t>PUBLIC</a:t>
            </a:r>
            <a:endParaRPr lang="en-US" sz="1000" b="1">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2F09399B-141B-4FDF-950C-C47746FA0583}"/>
              </a:ext>
            </a:extLst>
          </p:cNvPr>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3" y="6477006"/>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5" name="Footer Placeholder 4"/>
          <p:cNvSpPr>
            <a:spLocks noGrp="1"/>
          </p:cNvSpPr>
          <p:nvPr>
            <p:ph type="ftr" sz="quarter" idx="3"/>
          </p:nvPr>
        </p:nvSpPr>
        <p:spPr>
          <a:xfrm>
            <a:off x="25527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cxnSp>
        <p:nvCxnSpPr>
          <p:cNvPr id="7" name="Straight Connector 6"/>
          <p:cNvCxnSpPr>
            <a:cxnSpLocks/>
          </p:cNvCxnSpPr>
          <p:nvPr userDrawn="1"/>
        </p:nvCxnSpPr>
        <p:spPr>
          <a:xfrm>
            <a:off x="76200" y="6477000"/>
            <a:ext cx="495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a:xfrm>
            <a:off x="1600200" y="6477006"/>
            <a:ext cx="7452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4677" y="6553201"/>
            <a:ext cx="707325" cy="207749"/>
          </a:xfrm>
          <a:prstGeom prst="rect">
            <a:avLst/>
          </a:prstGeom>
          <a:noFill/>
        </p:spPr>
        <p:txBody>
          <a:bodyPr wrap="square" rtlCol="0">
            <a:spAutoFit/>
          </a:bodyPr>
          <a:lstStyle/>
          <a:p>
            <a:r>
              <a:rPr lang="en-US" sz="750" b="1" dirty="0">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dirty="0"/>
          </a:p>
        </p:txBody>
      </p:sp>
      <p:pic>
        <p:nvPicPr>
          <p:cNvPr id="3" name="Picture 2">
            <a:extLst>
              <a:ext uri="{FF2B5EF4-FFF2-40B4-BE49-F238E27FC236}">
                <a16:creationId xmlns:a16="http://schemas.microsoft.com/office/drawing/2014/main" id="{C0578DE2-3155-2E8B-BE55-260C3ABC19B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54031" y="6217200"/>
            <a:ext cx="897566" cy="462959"/>
          </a:xfrm>
          <a:prstGeom prst="rect">
            <a:avLst/>
          </a:prstGeom>
        </p:spPr>
      </p:pic>
    </p:spTree>
    <p:extLst>
      <p:ext uri="{BB962C8B-B14F-4D97-AF65-F5344CB8AC3E}">
        <p14:creationId xmlns:p14="http://schemas.microsoft.com/office/powerpoint/2010/main" val="21209100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BB5_8E34D54A.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C98B2-1C41-6E49-3EEE-3E2A215A3D8F}"/>
              </a:ext>
            </a:extLst>
          </p:cNvPr>
          <p:cNvSpPr txBox="1"/>
          <p:nvPr/>
        </p:nvSpPr>
        <p:spPr>
          <a:xfrm>
            <a:off x="4212000" y="2700000"/>
            <a:ext cx="2282400" cy="646331"/>
          </a:xfrm>
          <a:prstGeom prst="rect">
            <a:avLst/>
          </a:prstGeom>
          <a:noFill/>
        </p:spPr>
        <p:txBody>
          <a:bodyPr wrap="square" rtlCol="0">
            <a:spAutoFit/>
          </a:bodyPr>
          <a:lstStyle/>
          <a:p>
            <a:endParaRPr lang="en-US" dirty="0"/>
          </a:p>
          <a:p>
            <a:endParaRPr lang="en-US" dirty="0"/>
          </a:p>
        </p:txBody>
      </p:sp>
      <p:sp>
        <p:nvSpPr>
          <p:cNvPr id="3" name="TextBox 2">
            <a:extLst>
              <a:ext uri="{FF2B5EF4-FFF2-40B4-BE49-F238E27FC236}">
                <a16:creationId xmlns:a16="http://schemas.microsoft.com/office/drawing/2014/main" id="{B17AEFC7-0530-50E7-F8C8-C4EFBCA50A3C}"/>
              </a:ext>
            </a:extLst>
          </p:cNvPr>
          <p:cNvSpPr txBox="1"/>
          <p:nvPr/>
        </p:nvSpPr>
        <p:spPr>
          <a:xfrm>
            <a:off x="3605981" y="2330668"/>
            <a:ext cx="4498257" cy="2308324"/>
          </a:xfrm>
          <a:prstGeom prst="rect">
            <a:avLst/>
          </a:prstGeom>
          <a:noFill/>
        </p:spPr>
        <p:txBody>
          <a:bodyPr wrap="square" rtlCol="0">
            <a:spAutoFit/>
          </a:bodyPr>
          <a:lstStyle/>
          <a:p>
            <a:r>
              <a:rPr lang="en-US" dirty="0"/>
              <a:t>Agenda Item #4: ERS/Crypto Mining Load</a:t>
            </a:r>
          </a:p>
          <a:p>
            <a:endParaRPr lang="en-US" dirty="0"/>
          </a:p>
          <a:p>
            <a:r>
              <a:rPr lang="en-US" dirty="0"/>
              <a:t>WMS Meeting</a:t>
            </a:r>
          </a:p>
          <a:p>
            <a:endParaRPr lang="en-US" dirty="0"/>
          </a:p>
          <a:p>
            <a:r>
              <a:rPr lang="en-US" dirty="0"/>
              <a:t>January 7, 2026</a:t>
            </a:r>
          </a:p>
          <a:p>
            <a:endParaRPr lang="en-US" dirty="0"/>
          </a:p>
          <a:p>
            <a:r>
              <a:rPr lang="en-US" dirty="0"/>
              <a:t>Presenter: Mark Patterson, ERCOT Manager Demand Integration</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E5E0D-079B-C251-B26A-A45445E73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B9F18-33B1-C1FC-F720-77578C485A99}"/>
              </a:ext>
            </a:extLst>
          </p:cNvPr>
          <p:cNvSpPr>
            <a:spLocks noGrp="1"/>
          </p:cNvSpPr>
          <p:nvPr>
            <p:ph type="title"/>
          </p:nvPr>
        </p:nvSpPr>
        <p:spPr>
          <a:xfrm>
            <a:off x="457200" y="274647"/>
            <a:ext cx="8267700" cy="445889"/>
          </a:xfrm>
        </p:spPr>
        <p:txBody>
          <a:bodyPr/>
          <a:lstStyle/>
          <a:p>
            <a:r>
              <a:rPr lang="en-US" sz="2400" dirty="0" err="1"/>
              <a:t>JunSep</a:t>
            </a:r>
            <a:r>
              <a:rPr lang="en-US" sz="2400" dirty="0"/>
              <a:t> SCT MW/Price Relationship (Crypto Mining Loads )</a:t>
            </a:r>
          </a:p>
        </p:txBody>
      </p:sp>
      <p:sp>
        <p:nvSpPr>
          <p:cNvPr id="4" name="Slide Number Placeholder 3">
            <a:extLst>
              <a:ext uri="{FF2B5EF4-FFF2-40B4-BE49-F238E27FC236}">
                <a16:creationId xmlns:a16="http://schemas.microsoft.com/office/drawing/2014/main" id="{7F29A574-AB50-A452-27E1-E4645BC454D5}"/>
              </a:ext>
            </a:extLst>
          </p:cNvPr>
          <p:cNvSpPr>
            <a:spLocks noGrp="1"/>
          </p:cNvSpPr>
          <p:nvPr>
            <p:ph type="sldNum" sz="quarter" idx="4"/>
          </p:nvPr>
        </p:nvSpPr>
        <p:spPr>
          <a:xfrm>
            <a:off x="6457950" y="5778104"/>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10</a:t>
            </a:fld>
            <a:endParaRPr lang="en-US"/>
          </a:p>
        </p:txBody>
      </p:sp>
      <p:pic>
        <p:nvPicPr>
          <p:cNvPr id="8" name="Picture 7" descr="Chart, scatter chart&#10;&#10;AI-generated content may be incorrect.">
            <a:extLst>
              <a:ext uri="{FF2B5EF4-FFF2-40B4-BE49-F238E27FC236}">
                <a16:creationId xmlns:a16="http://schemas.microsoft.com/office/drawing/2014/main" id="{1A06DAF4-A2EF-98A2-DECB-481B59F63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63" y="784860"/>
            <a:ext cx="8181397" cy="4016128"/>
          </a:xfrm>
          <a:prstGeom prst="rect">
            <a:avLst/>
          </a:prstGeom>
        </p:spPr>
      </p:pic>
      <p:sp>
        <p:nvSpPr>
          <p:cNvPr id="9" name="TextBox 8">
            <a:extLst>
              <a:ext uri="{FF2B5EF4-FFF2-40B4-BE49-F238E27FC236}">
                <a16:creationId xmlns:a16="http://schemas.microsoft.com/office/drawing/2014/main" id="{7866F65C-16B7-0992-9AF8-D5CE557D3438}"/>
              </a:ext>
            </a:extLst>
          </p:cNvPr>
          <p:cNvSpPr txBox="1"/>
          <p:nvPr/>
        </p:nvSpPr>
        <p:spPr>
          <a:xfrm>
            <a:off x="815340" y="4747300"/>
            <a:ext cx="7143750" cy="1338828"/>
          </a:xfrm>
          <a:prstGeom prst="rect">
            <a:avLst/>
          </a:prstGeom>
          <a:noFill/>
        </p:spPr>
        <p:txBody>
          <a:bodyPr wrap="square" rtlCol="0">
            <a:spAutoFit/>
          </a:bodyPr>
          <a:lstStyle/>
          <a:p>
            <a:pPr marL="214313" indent="-214313">
              <a:buFont typeface="Arial" panose="020B0604020202020204" pitchFamily="34" charset="0"/>
              <a:buChar char="•"/>
            </a:pPr>
            <a:r>
              <a:rPr lang="en-US" sz="1350" dirty="0"/>
              <a:t>Each 15-minute interval in the SCT, with Aggregate Crypto Mining Loads (MW value) plotted against (???) price, is one data point</a:t>
            </a:r>
          </a:p>
          <a:p>
            <a:pPr marL="214313" indent="-214313">
              <a:buFont typeface="Arial" panose="020B0604020202020204" pitchFamily="34" charset="0"/>
              <a:buChar char="•"/>
            </a:pPr>
            <a:r>
              <a:rPr lang="en-US" sz="1350" dirty="0"/>
              <a:t>Data points are divided into 3 categories: Low/Medium/High price points</a:t>
            </a:r>
          </a:p>
          <a:p>
            <a:pPr marL="557213" lvl="1" indent="-214313">
              <a:buFont typeface="Arial" panose="020B0604020202020204" pitchFamily="34" charset="0"/>
              <a:buChar char="•"/>
            </a:pPr>
            <a:r>
              <a:rPr lang="en-US" sz="1350" dirty="0"/>
              <a:t>8229 low price points, 3083 mid price points, 400 high price points</a:t>
            </a:r>
          </a:p>
          <a:p>
            <a:pPr marL="900113" lvl="2" indent="-214313">
              <a:buFont typeface="Arial" panose="020B0604020202020204" pitchFamily="34" charset="0"/>
              <a:buChar char="•"/>
            </a:pPr>
            <a:r>
              <a:rPr lang="en-US" sz="1350" dirty="0"/>
              <a:t>11,712 total data points</a:t>
            </a:r>
          </a:p>
          <a:p>
            <a:pPr marL="900113" lvl="2" indent="-214313">
              <a:buFont typeface="Arial" panose="020B0604020202020204" pitchFamily="34" charset="0"/>
              <a:buChar char="•"/>
            </a:pPr>
            <a:r>
              <a:rPr lang="en-US" sz="1350" dirty="0"/>
              <a:t>Outlier price of $1759/MW has been excluded from this chart</a:t>
            </a:r>
          </a:p>
        </p:txBody>
      </p:sp>
    </p:spTree>
    <p:extLst>
      <p:ext uri="{BB962C8B-B14F-4D97-AF65-F5344CB8AC3E}">
        <p14:creationId xmlns:p14="http://schemas.microsoft.com/office/powerpoint/2010/main" val="273993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D8170-E81B-0530-E80D-252B20064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307FB-9F73-9CFC-2013-118144482B5F}"/>
              </a:ext>
            </a:extLst>
          </p:cNvPr>
          <p:cNvSpPr>
            <a:spLocks noGrp="1"/>
          </p:cNvSpPr>
          <p:nvPr>
            <p:ph type="title"/>
          </p:nvPr>
        </p:nvSpPr>
        <p:spPr>
          <a:xfrm>
            <a:off x="457200" y="316111"/>
            <a:ext cx="7486650" cy="445889"/>
          </a:xfrm>
        </p:spPr>
        <p:txBody>
          <a:bodyPr lIns="91440" tIns="45720" rIns="91440" bIns="45720" anchor="t"/>
          <a:lstStyle/>
          <a:p>
            <a:r>
              <a:rPr lang="en-US" sz="2400">
                <a:cs typeface="Arial"/>
              </a:rPr>
              <a:t>ERS Crypto Mining and Non-Crypto Load – 7/30/2025</a:t>
            </a:r>
            <a:br>
              <a:rPr lang="en-US" sz="2400">
                <a:cs typeface="Arial"/>
              </a:rPr>
            </a:br>
            <a:endParaRPr lang="en-US" sz="2400"/>
          </a:p>
        </p:txBody>
      </p:sp>
      <p:sp>
        <p:nvSpPr>
          <p:cNvPr id="4" name="Slide Number Placeholder 3">
            <a:extLst>
              <a:ext uri="{FF2B5EF4-FFF2-40B4-BE49-F238E27FC236}">
                <a16:creationId xmlns:a16="http://schemas.microsoft.com/office/drawing/2014/main" id="{E22C3381-30E9-E2A5-356D-1EA48769894A}"/>
              </a:ext>
            </a:extLst>
          </p:cNvPr>
          <p:cNvSpPr>
            <a:spLocks noGrp="1"/>
          </p:cNvSpPr>
          <p:nvPr>
            <p:ph type="sldNum" sz="quarter" idx="4"/>
          </p:nvPr>
        </p:nvSpPr>
        <p:spPr>
          <a:xfrm>
            <a:off x="6457950" y="5778104"/>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11</a:t>
            </a:fld>
            <a:endParaRPr lang="en-US"/>
          </a:p>
        </p:txBody>
      </p:sp>
      <p:sp>
        <p:nvSpPr>
          <p:cNvPr id="6" name="TextBox 5">
            <a:extLst>
              <a:ext uri="{FF2B5EF4-FFF2-40B4-BE49-F238E27FC236}">
                <a16:creationId xmlns:a16="http://schemas.microsoft.com/office/drawing/2014/main" id="{B75065F8-4027-F678-01D4-E2298494CC9E}"/>
              </a:ext>
            </a:extLst>
          </p:cNvPr>
          <p:cNvSpPr txBox="1"/>
          <p:nvPr/>
        </p:nvSpPr>
        <p:spPr>
          <a:xfrm>
            <a:off x="457200" y="1346512"/>
            <a:ext cx="7930496" cy="2581412"/>
          </a:xfrm>
          <a:prstGeom prst="rect">
            <a:avLst/>
          </a:prstGeom>
          <a:noFill/>
        </p:spPr>
        <p:txBody>
          <a:bodyPr wrap="square" lIns="91440" tIns="45720" rIns="91440" bIns="45720" rtlCol="0" anchor="t">
            <a:spAutoFit/>
          </a:bodyPr>
          <a:lstStyle/>
          <a:p>
            <a:pPr marL="213995" indent="-213995">
              <a:lnSpc>
                <a:spcPct val="150000"/>
              </a:lnSpc>
              <a:buFont typeface="Arial" panose="020B0604020202020204" pitchFamily="34" charset="0"/>
              <a:buChar char="•"/>
            </a:pPr>
            <a:r>
              <a:rPr lang="en-US" sz="1600" dirty="0"/>
              <a:t>In the following slide we will explore all Crypto mining resources in ERS and how they performed against ERS non-crypto load on a specific day. </a:t>
            </a:r>
          </a:p>
          <a:p>
            <a:pPr marL="213995" indent="-213995">
              <a:lnSpc>
                <a:spcPct val="150000"/>
              </a:lnSpc>
              <a:buFont typeface="Arial" panose="020B0604020202020204" pitchFamily="34" charset="0"/>
              <a:buChar char="•"/>
            </a:pPr>
            <a:r>
              <a:rPr lang="en-US" sz="1600" dirty="0">
                <a:cs typeface="Arial" panose="020B0604020202020204"/>
              </a:rPr>
              <a:t>These slides look across all ERCOT territory and not a single load zone. </a:t>
            </a:r>
          </a:p>
          <a:p>
            <a:pPr marL="213995" indent="-213995">
              <a:lnSpc>
                <a:spcPct val="150000"/>
              </a:lnSpc>
              <a:buFont typeface="Arial" panose="020B0604020202020204" pitchFamily="34" charset="0"/>
              <a:buChar char="•"/>
            </a:pPr>
            <a:r>
              <a:rPr lang="en-US" sz="1600" dirty="0">
                <a:cs typeface="Arial" panose="020B0604020202020204"/>
              </a:rPr>
              <a:t>There is a hypothetical event on 07/30/2025 at 19:00:00.</a:t>
            </a:r>
          </a:p>
          <a:p>
            <a:pPr marL="213995" indent="-213995">
              <a:lnSpc>
                <a:spcPct val="150000"/>
              </a:lnSpc>
              <a:buFont typeface="Arial" panose="020B0604020202020204" pitchFamily="34" charset="0"/>
              <a:buChar char="•"/>
            </a:pPr>
            <a:r>
              <a:rPr lang="en-US" sz="1600" dirty="0">
                <a:cs typeface="Arial" panose="020B0604020202020204"/>
              </a:rPr>
              <a:t>Additionally, we will look at time periods with High-Risk factor during JunSep25 SCT. </a:t>
            </a:r>
          </a:p>
          <a:p>
            <a:pPr marL="213995" indent="-213995">
              <a:lnSpc>
                <a:spcPct val="150000"/>
              </a:lnSpc>
              <a:buFont typeface="Arial" panose="020B0604020202020204" pitchFamily="34" charset="0"/>
              <a:buChar char="•"/>
            </a:pPr>
            <a:endParaRPr lang="en-US" sz="1350" dirty="0">
              <a:cs typeface="Arial" panose="020B0604020202020204"/>
            </a:endParaRPr>
          </a:p>
        </p:txBody>
      </p:sp>
    </p:spTree>
    <p:extLst>
      <p:ext uri="{BB962C8B-B14F-4D97-AF65-F5344CB8AC3E}">
        <p14:creationId xmlns:p14="http://schemas.microsoft.com/office/powerpoint/2010/main" val="73473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5A89-A152-F9BE-DEB4-14FA5AF32845}"/>
              </a:ext>
            </a:extLst>
          </p:cNvPr>
          <p:cNvSpPr>
            <a:spLocks noGrp="1"/>
          </p:cNvSpPr>
          <p:nvPr>
            <p:ph type="title"/>
          </p:nvPr>
        </p:nvSpPr>
        <p:spPr>
          <a:xfrm>
            <a:off x="381000" y="243682"/>
            <a:ext cx="8458200" cy="576714"/>
          </a:xfrm>
        </p:spPr>
        <p:txBody>
          <a:bodyPr/>
          <a:lstStyle/>
          <a:p>
            <a:r>
              <a:rPr lang="en-US"/>
              <a:t>ERS Crypto Load on 07/30/2025</a:t>
            </a:r>
          </a:p>
        </p:txBody>
      </p:sp>
      <p:sp>
        <p:nvSpPr>
          <p:cNvPr id="4" name="Slide Number Placeholder 3">
            <a:extLst>
              <a:ext uri="{FF2B5EF4-FFF2-40B4-BE49-F238E27FC236}">
                <a16:creationId xmlns:a16="http://schemas.microsoft.com/office/drawing/2014/main" id="{78A0D580-6368-C2C4-A149-EA468A9931A4}"/>
              </a:ext>
            </a:extLst>
          </p:cNvPr>
          <p:cNvSpPr>
            <a:spLocks noGrp="1"/>
          </p:cNvSpPr>
          <p:nvPr>
            <p:ph type="sldNum" sz="quarter" idx="4"/>
          </p:nvPr>
        </p:nvSpPr>
        <p:spPr/>
        <p:txBody>
          <a:bodyPr/>
          <a:lstStyle/>
          <a:p>
            <a:fld id="{1D93BD3E-1E9A-4970-A6F7-E7AC52762E0C}" type="slidenum">
              <a:rPr lang="en-US" smtClean="0"/>
              <a:pPr/>
              <a:t>12</a:t>
            </a:fld>
            <a:endParaRPr lang="en-US"/>
          </a:p>
        </p:txBody>
      </p:sp>
      <p:graphicFrame>
        <p:nvGraphicFramePr>
          <p:cNvPr id="10" name="Content Placeholder 9">
            <a:extLst>
              <a:ext uri="{FF2B5EF4-FFF2-40B4-BE49-F238E27FC236}">
                <a16:creationId xmlns:a16="http://schemas.microsoft.com/office/drawing/2014/main" id="{8DD201BC-F193-55DC-E5D4-5853EE1DDF14}"/>
              </a:ext>
            </a:extLst>
          </p:cNvPr>
          <p:cNvGraphicFramePr>
            <a:graphicFrameLocks noGrp="1"/>
          </p:cNvGraphicFramePr>
          <p:nvPr>
            <p:ph idx="1"/>
          </p:nvPr>
        </p:nvGraphicFramePr>
        <p:xfrm>
          <a:off x="380998" y="820395"/>
          <a:ext cx="8458201" cy="52129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554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283C-484D-F641-14B9-DF22F345D574}"/>
              </a:ext>
            </a:extLst>
          </p:cNvPr>
          <p:cNvSpPr>
            <a:spLocks noGrp="1"/>
          </p:cNvSpPr>
          <p:nvPr>
            <p:ph type="title"/>
          </p:nvPr>
        </p:nvSpPr>
        <p:spPr>
          <a:xfrm>
            <a:off x="381000" y="243682"/>
            <a:ext cx="8458200" cy="551077"/>
          </a:xfrm>
        </p:spPr>
        <p:txBody>
          <a:bodyPr/>
          <a:lstStyle/>
          <a:p>
            <a:r>
              <a:rPr lang="en-US" dirty="0"/>
              <a:t>ERS Non-Crypto Load on 07/30/2025</a:t>
            </a:r>
          </a:p>
        </p:txBody>
      </p:sp>
      <p:sp>
        <p:nvSpPr>
          <p:cNvPr id="4" name="Slide Number Placeholder 3">
            <a:extLst>
              <a:ext uri="{FF2B5EF4-FFF2-40B4-BE49-F238E27FC236}">
                <a16:creationId xmlns:a16="http://schemas.microsoft.com/office/drawing/2014/main" id="{0491465A-821E-2F39-D10F-D8F7A3B33025}"/>
              </a:ext>
            </a:extLst>
          </p:cNvPr>
          <p:cNvSpPr>
            <a:spLocks noGrp="1"/>
          </p:cNvSpPr>
          <p:nvPr>
            <p:ph type="sldNum" sz="quarter" idx="4"/>
          </p:nvPr>
        </p:nvSpPr>
        <p:spPr/>
        <p:txBody>
          <a:bodyPr/>
          <a:lstStyle/>
          <a:p>
            <a:fld id="{1D93BD3E-1E9A-4970-A6F7-E7AC52762E0C}" type="slidenum">
              <a:rPr lang="en-US" smtClean="0"/>
              <a:pPr/>
              <a:t>13</a:t>
            </a:fld>
            <a:endParaRPr lang="en-US"/>
          </a:p>
        </p:txBody>
      </p:sp>
      <p:graphicFrame>
        <p:nvGraphicFramePr>
          <p:cNvPr id="8" name="Content Placeholder 7">
            <a:extLst>
              <a:ext uri="{FF2B5EF4-FFF2-40B4-BE49-F238E27FC236}">
                <a16:creationId xmlns:a16="http://schemas.microsoft.com/office/drawing/2014/main" id="{8FEFA483-0981-C8B8-3185-31B52CFD024B}"/>
              </a:ext>
            </a:extLst>
          </p:cNvPr>
          <p:cNvGraphicFramePr>
            <a:graphicFrameLocks noGrp="1"/>
          </p:cNvGraphicFramePr>
          <p:nvPr>
            <p:ph idx="1"/>
          </p:nvPr>
        </p:nvGraphicFramePr>
        <p:xfrm>
          <a:off x="381000" y="794759"/>
          <a:ext cx="8458200" cy="5125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79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D610-CC0C-220C-0901-79F6ACA12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A9E5D6-5C04-5995-9F3C-15A038F3CC88}"/>
              </a:ext>
            </a:extLst>
          </p:cNvPr>
          <p:cNvSpPr>
            <a:spLocks noGrp="1"/>
          </p:cNvSpPr>
          <p:nvPr>
            <p:ph type="title"/>
          </p:nvPr>
        </p:nvSpPr>
        <p:spPr>
          <a:xfrm>
            <a:off x="381000" y="243682"/>
            <a:ext cx="8458200" cy="551077"/>
          </a:xfrm>
        </p:spPr>
        <p:txBody>
          <a:bodyPr/>
          <a:lstStyle/>
          <a:p>
            <a:r>
              <a:rPr lang="en-US" dirty="0"/>
              <a:t>ERS Gen on 07/30/2025</a:t>
            </a:r>
          </a:p>
        </p:txBody>
      </p:sp>
      <p:sp>
        <p:nvSpPr>
          <p:cNvPr id="4" name="Slide Number Placeholder 3">
            <a:extLst>
              <a:ext uri="{FF2B5EF4-FFF2-40B4-BE49-F238E27FC236}">
                <a16:creationId xmlns:a16="http://schemas.microsoft.com/office/drawing/2014/main" id="{49D37359-DCDB-BCDF-31D7-E52534A3C5D2}"/>
              </a:ext>
            </a:extLst>
          </p:cNvPr>
          <p:cNvSpPr>
            <a:spLocks noGrp="1"/>
          </p:cNvSpPr>
          <p:nvPr>
            <p:ph type="sldNum" sz="quarter" idx="4"/>
          </p:nvPr>
        </p:nvSpPr>
        <p:spPr/>
        <p:txBody>
          <a:bodyPr/>
          <a:lstStyle/>
          <a:p>
            <a:fld id="{1D93BD3E-1E9A-4970-A6F7-E7AC52762E0C}" type="slidenum">
              <a:rPr lang="en-US" smtClean="0"/>
              <a:pPr/>
              <a:t>14</a:t>
            </a:fld>
            <a:endParaRPr lang="en-US"/>
          </a:p>
        </p:txBody>
      </p:sp>
      <p:graphicFrame>
        <p:nvGraphicFramePr>
          <p:cNvPr id="6" name="Content Placeholder 5">
            <a:extLst>
              <a:ext uri="{FF2B5EF4-FFF2-40B4-BE49-F238E27FC236}">
                <a16:creationId xmlns:a16="http://schemas.microsoft.com/office/drawing/2014/main" id="{3D235A5F-2FAD-6CE0-7D62-6B40F9BD39CE}"/>
              </a:ext>
            </a:extLst>
          </p:cNvPr>
          <p:cNvGraphicFramePr>
            <a:graphicFrameLocks noGrp="1"/>
          </p:cNvGraphicFramePr>
          <p:nvPr>
            <p:ph idx="1"/>
          </p:nvPr>
        </p:nvGraphicFramePr>
        <p:xfrm>
          <a:off x="380998" y="794759"/>
          <a:ext cx="8458201" cy="53240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391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4D04-C75C-2DD5-3165-0336EB3B7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B2473-C31B-9B08-1A48-E2667350E164}"/>
              </a:ext>
            </a:extLst>
          </p:cNvPr>
          <p:cNvSpPr>
            <a:spLocks noGrp="1"/>
          </p:cNvSpPr>
          <p:nvPr>
            <p:ph type="title"/>
          </p:nvPr>
        </p:nvSpPr>
        <p:spPr>
          <a:xfrm>
            <a:off x="337389" y="291437"/>
            <a:ext cx="8619813" cy="445889"/>
          </a:xfrm>
        </p:spPr>
        <p:txBody>
          <a:bodyPr lIns="91440" tIns="45720" rIns="91440" bIns="45720" anchor="t"/>
          <a:lstStyle/>
          <a:p>
            <a:r>
              <a:rPr lang="en-US" sz="2400"/>
              <a:t>JunSep25 SCT MW/Price Relationship and with 4CP Days</a:t>
            </a:r>
          </a:p>
        </p:txBody>
      </p:sp>
      <p:sp>
        <p:nvSpPr>
          <p:cNvPr id="9" name="TextBox 8">
            <a:extLst>
              <a:ext uri="{FF2B5EF4-FFF2-40B4-BE49-F238E27FC236}">
                <a16:creationId xmlns:a16="http://schemas.microsoft.com/office/drawing/2014/main" id="{B67F9D68-98E8-C68C-490D-DD956D64B145}"/>
              </a:ext>
            </a:extLst>
          </p:cNvPr>
          <p:cNvSpPr txBox="1"/>
          <p:nvPr/>
        </p:nvSpPr>
        <p:spPr>
          <a:xfrm>
            <a:off x="914400" y="4099214"/>
            <a:ext cx="7315200" cy="1200329"/>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dirty="0"/>
              <a:t>On the days that coincided with the 4CP intervals, the crypto loads demonstrated they would reduce their consumption prior to the pricing event and would resume operation, price considered, post-event in the West Load Zone.</a:t>
            </a:r>
            <a:endParaRPr lang="en-US" dirty="0">
              <a:cs typeface="Arial" panose="020B0604020202020204"/>
            </a:endParaRPr>
          </a:p>
        </p:txBody>
      </p:sp>
      <p:pic>
        <p:nvPicPr>
          <p:cNvPr id="6" name="Picture 5" descr="Chart, line chart&#10;&#10;AI-generated content may be incorrect.">
            <a:extLst>
              <a:ext uri="{FF2B5EF4-FFF2-40B4-BE49-F238E27FC236}">
                <a16:creationId xmlns:a16="http://schemas.microsoft.com/office/drawing/2014/main" id="{748F668D-052A-B01E-B43E-8CFD1E290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0166"/>
            <a:ext cx="9144000" cy="2540000"/>
          </a:xfrm>
          <a:prstGeom prst="rect">
            <a:avLst/>
          </a:prstGeom>
        </p:spPr>
      </p:pic>
    </p:spTree>
    <p:extLst>
      <p:ext uri="{BB962C8B-B14F-4D97-AF65-F5344CB8AC3E}">
        <p14:creationId xmlns:p14="http://schemas.microsoft.com/office/powerpoint/2010/main" val="165145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36CA2F-EE7A-B011-B87D-E35F4A001780}"/>
              </a:ext>
            </a:extLst>
          </p:cNvPr>
          <p:cNvSpPr>
            <a:spLocks noGrp="1"/>
          </p:cNvSpPr>
          <p:nvPr>
            <p:ph type="sldNum" sz="quarter" idx="4"/>
          </p:nvPr>
        </p:nvSpPr>
        <p:spPr/>
        <p:txBody>
          <a:bodyPr/>
          <a:lstStyle/>
          <a:p>
            <a:fld id="{1D93BD3E-1E9A-4970-A6F7-E7AC52762E0C}" type="slidenum">
              <a:rPr lang="en-US" smtClean="0"/>
              <a:pPr/>
              <a:t>16</a:t>
            </a:fld>
            <a:endParaRPr lang="en-US"/>
          </a:p>
        </p:txBody>
      </p:sp>
      <p:sp>
        <p:nvSpPr>
          <p:cNvPr id="5" name="TextBox 4">
            <a:extLst>
              <a:ext uri="{FF2B5EF4-FFF2-40B4-BE49-F238E27FC236}">
                <a16:creationId xmlns:a16="http://schemas.microsoft.com/office/drawing/2014/main" id="{FB0CBFB7-F3CB-8C5C-0C72-C70D1DC33851}"/>
              </a:ext>
            </a:extLst>
          </p:cNvPr>
          <p:cNvSpPr txBox="1"/>
          <p:nvPr/>
        </p:nvSpPr>
        <p:spPr>
          <a:xfrm>
            <a:off x="1864800" y="1900800"/>
            <a:ext cx="5140800" cy="2308324"/>
          </a:xfrm>
          <a:prstGeom prst="rect">
            <a:avLst/>
          </a:prstGeom>
          <a:noFill/>
        </p:spPr>
        <p:txBody>
          <a:bodyPr wrap="square" rtlCol="0">
            <a:spAutoFit/>
          </a:bodyPr>
          <a:lstStyle/>
          <a:p>
            <a:pPr algn="ctr"/>
            <a:r>
              <a:rPr lang="en-US" sz="4800" dirty="0"/>
              <a:t>ERS Resource and QSE Availability</a:t>
            </a:r>
          </a:p>
        </p:txBody>
      </p:sp>
    </p:spTree>
    <p:extLst>
      <p:ext uri="{BB962C8B-B14F-4D97-AF65-F5344CB8AC3E}">
        <p14:creationId xmlns:p14="http://schemas.microsoft.com/office/powerpoint/2010/main" val="424991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D1C3-8C16-24E7-7885-D93841D295B6}"/>
              </a:ext>
            </a:extLst>
          </p:cNvPr>
          <p:cNvSpPr>
            <a:spLocks noGrp="1"/>
          </p:cNvSpPr>
          <p:nvPr>
            <p:ph type="title"/>
          </p:nvPr>
        </p:nvSpPr>
        <p:spPr/>
        <p:txBody>
          <a:bodyPr/>
          <a:lstStyle/>
          <a:p>
            <a:r>
              <a:rPr lang="en-US" sz="1650" dirty="0"/>
              <a:t>QSE Availability Factor (ERSAFCOMB) &amp; Resource Availability Factor (ERSAF)</a:t>
            </a:r>
            <a:br>
              <a:rPr lang="en-US" dirty="0"/>
            </a:br>
            <a:endParaRPr lang="en-US" dirty="0"/>
          </a:p>
        </p:txBody>
      </p:sp>
      <p:graphicFrame>
        <p:nvGraphicFramePr>
          <p:cNvPr id="5" name="Content Placeholder 4">
            <a:extLst>
              <a:ext uri="{FF2B5EF4-FFF2-40B4-BE49-F238E27FC236}">
                <a16:creationId xmlns:a16="http://schemas.microsoft.com/office/drawing/2014/main" id="{178D04D9-35D0-6CB8-220E-941069CAAAD9}"/>
              </a:ext>
            </a:extLst>
          </p:cNvPr>
          <p:cNvGraphicFramePr>
            <a:graphicFrameLocks noGrp="1"/>
          </p:cNvGraphicFramePr>
          <p:nvPr>
            <p:ph idx="1"/>
            <p:extLst>
              <p:ext uri="{D42A27DB-BD31-4B8C-83A1-F6EECF244321}">
                <p14:modId xmlns:p14="http://schemas.microsoft.com/office/powerpoint/2010/main" val="1107967036"/>
              </p:ext>
            </p:extLst>
          </p:nvPr>
        </p:nvGraphicFramePr>
        <p:xfrm>
          <a:off x="514349" y="1543050"/>
          <a:ext cx="8172450" cy="3851198"/>
        </p:xfrm>
        <a:graphic>
          <a:graphicData uri="http://schemas.openxmlformats.org/drawingml/2006/table">
            <a:tbl>
              <a:tblPr firstRow="1" firstCol="1" bandRow="1">
                <a:tableStyleId>{93296810-A885-4BE3-A3E7-6D5BEEA58F35}</a:tableStyleId>
              </a:tblPr>
              <a:tblGrid>
                <a:gridCol w="1164720">
                  <a:extLst>
                    <a:ext uri="{9D8B030D-6E8A-4147-A177-3AD203B41FA5}">
                      <a16:colId xmlns:a16="http://schemas.microsoft.com/office/drawing/2014/main" val="3546749714"/>
                    </a:ext>
                  </a:extLst>
                </a:gridCol>
                <a:gridCol w="2385329">
                  <a:extLst>
                    <a:ext uri="{9D8B030D-6E8A-4147-A177-3AD203B41FA5}">
                      <a16:colId xmlns:a16="http://schemas.microsoft.com/office/drawing/2014/main" val="2254377549"/>
                    </a:ext>
                  </a:extLst>
                </a:gridCol>
                <a:gridCol w="4622401">
                  <a:extLst>
                    <a:ext uri="{9D8B030D-6E8A-4147-A177-3AD203B41FA5}">
                      <a16:colId xmlns:a16="http://schemas.microsoft.com/office/drawing/2014/main" val="1539262635"/>
                    </a:ext>
                  </a:extLst>
                </a:gridCol>
              </a:tblGrid>
              <a:tr h="185034">
                <a:tc>
                  <a:txBody>
                    <a:bodyPr/>
                    <a:lstStyle/>
                    <a:p>
                      <a:pPr marL="0" marR="0">
                        <a:lnSpc>
                          <a:spcPct val="115000"/>
                        </a:lnSpc>
                        <a:spcAft>
                          <a:spcPts val="800"/>
                        </a:spcAft>
                        <a:buNone/>
                      </a:pPr>
                      <a:r>
                        <a:rPr lang="en-US" sz="1100" kern="0">
                          <a:effectLst/>
                        </a:rPr>
                        <a:t>Level</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tc>
                  <a:txBody>
                    <a:bodyPr/>
                    <a:lstStyle/>
                    <a:p>
                      <a:pPr marL="0" marR="0">
                        <a:lnSpc>
                          <a:spcPct val="115000"/>
                        </a:lnSpc>
                        <a:spcAft>
                          <a:spcPts val="800"/>
                        </a:spcAft>
                        <a:buNone/>
                      </a:pPr>
                      <a:r>
                        <a:rPr lang="en-US" sz="1100" kern="0">
                          <a:effectLst/>
                        </a:rPr>
                        <a:t>ERSAFCOMB/ERSAF</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tc>
                  <a:txBody>
                    <a:bodyPr/>
                    <a:lstStyle/>
                    <a:p>
                      <a:pPr marL="0" marR="0">
                        <a:lnSpc>
                          <a:spcPct val="115000"/>
                        </a:lnSpc>
                        <a:spcAft>
                          <a:spcPts val="800"/>
                        </a:spcAft>
                        <a:buNone/>
                      </a:pPr>
                      <a:r>
                        <a:rPr lang="en-US" sz="1100" kern="0">
                          <a:effectLst/>
                        </a:rPr>
                        <a:t>Action</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524808719"/>
                  </a:ext>
                </a:extLst>
              </a:tr>
              <a:tr h="381293">
                <a:tc>
                  <a:txBody>
                    <a:bodyPr/>
                    <a:lstStyle/>
                    <a:p>
                      <a:pPr marL="0" marR="0">
                        <a:lnSpc>
                          <a:spcPct val="115000"/>
                        </a:lnSpc>
                        <a:spcAft>
                          <a:spcPts val="800"/>
                        </a:spcAft>
                        <a:buNone/>
                      </a:pPr>
                      <a:r>
                        <a:rPr lang="en-US" sz="1100" kern="0" dirty="0">
                          <a:effectLst/>
                        </a:rPr>
                        <a:t>QSE Portfolio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dirty="0">
                          <a:effectLst/>
                        </a:rPr>
                        <a:t>greater or equal to 0.95 (pass availability metric)</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a:effectLst/>
                        </a:rPr>
                        <a:t>QSE portfolio passes.</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57643633"/>
                  </a:ext>
                </a:extLst>
              </a:tr>
              <a:tr h="381293">
                <a:tc>
                  <a:txBody>
                    <a:bodyPr/>
                    <a:lstStyle/>
                    <a:p>
                      <a:pPr marL="0" marR="0">
                        <a:lnSpc>
                          <a:spcPct val="115000"/>
                        </a:lnSpc>
                        <a:spcAft>
                          <a:spcPts val="800"/>
                        </a:spcAft>
                        <a:buNone/>
                      </a:pPr>
                      <a:r>
                        <a:rPr lang="en-US" sz="1100" kern="0">
                          <a:effectLst/>
                        </a:rPr>
                        <a:t>  Resource</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a:effectLst/>
                        </a:rPr>
                        <a:t>less than 0.85 (in a portfolio with greater or equal to 0.95)</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a:effectLst/>
                        </a:rPr>
                        <a:t>Resource  is put back on the test list for the subsequent Standard Contract Term</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49466556"/>
                  </a:ext>
                </a:extLst>
              </a:tr>
              <a:tr h="66080">
                <a:tc>
                  <a:txBody>
                    <a:bodyPr/>
                    <a:lstStyle/>
                    <a:p>
                      <a:pPr marL="0" marR="0" algn="ctr">
                        <a:lnSpc>
                          <a:spcPct val="115000"/>
                        </a:lnSpc>
                        <a:spcAft>
                          <a:spcPts val="800"/>
                        </a:spcAft>
                        <a:buNone/>
                      </a:pPr>
                      <a:r>
                        <a:rPr lang="en-US" sz="400" kern="0">
                          <a:effectLst/>
                        </a:rPr>
                        <a:t> </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tc>
                  <a:txBody>
                    <a:bodyPr/>
                    <a:lstStyle/>
                    <a:p>
                      <a:pPr marL="0" marR="0">
                        <a:lnSpc>
                          <a:spcPct val="115000"/>
                        </a:lnSpc>
                        <a:spcAft>
                          <a:spcPts val="800"/>
                        </a:spcAft>
                        <a:buNone/>
                      </a:pPr>
                      <a:r>
                        <a:rPr lang="en-US" sz="400" kern="0">
                          <a:effectLst/>
                        </a:rPr>
                        <a:t> </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tc>
                <a:tc>
                  <a:txBody>
                    <a:bodyPr/>
                    <a:lstStyle/>
                    <a:p>
                      <a:pPr marL="0" marR="0">
                        <a:lnSpc>
                          <a:spcPct val="115000"/>
                        </a:lnSpc>
                        <a:spcAft>
                          <a:spcPts val="800"/>
                        </a:spcAft>
                        <a:buNone/>
                      </a:pPr>
                      <a:r>
                        <a:rPr lang="en-US" sz="400" kern="0">
                          <a:effectLst/>
                        </a:rPr>
                        <a:t> </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84319876"/>
                  </a:ext>
                </a:extLst>
              </a:tr>
              <a:tr h="381293">
                <a:tc>
                  <a:txBody>
                    <a:bodyPr/>
                    <a:lstStyle/>
                    <a:p>
                      <a:pPr marL="0" marR="0">
                        <a:lnSpc>
                          <a:spcPct val="115000"/>
                        </a:lnSpc>
                        <a:spcAft>
                          <a:spcPts val="800"/>
                        </a:spcAft>
                        <a:buNone/>
                      </a:pPr>
                      <a:r>
                        <a:rPr lang="en-US" sz="1100" kern="0">
                          <a:effectLst/>
                        </a:rPr>
                        <a:t>QSE Portfolio </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a:effectLst/>
                        </a:rPr>
                        <a:t>less than 0.95 (fail availability metric)</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a:effectLst/>
                        </a:rPr>
                        <a:t>QSE is deemed to have failed to meet its availability requirement and each Resource in the Portfolio is reviewed.</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105647276"/>
                  </a:ext>
                </a:extLst>
              </a:tr>
              <a:tr h="159892">
                <a:tc>
                  <a:txBody>
                    <a:bodyPr/>
                    <a:lstStyle/>
                    <a:p>
                      <a:pPr marL="0" marR="0" algn="ctr">
                        <a:lnSpc>
                          <a:spcPct val="115000"/>
                        </a:lnSpc>
                        <a:spcAft>
                          <a:spcPts val="800"/>
                        </a:spcAft>
                        <a:buNone/>
                      </a:pPr>
                      <a:r>
                        <a:rPr lang="en-US" sz="400" kern="0">
                          <a:effectLst/>
                        </a:rPr>
                        <a:t> </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tc>
                <a:tc>
                  <a:txBody>
                    <a:bodyPr/>
                    <a:lstStyle/>
                    <a:p>
                      <a:pPr>
                        <a:lnSpc>
                          <a:spcPct val="115000"/>
                        </a:lnSpc>
                        <a:buNone/>
                      </a:pPr>
                      <a:endParaRPr lang="en-US" sz="900" kern="100">
                        <a:effectLst/>
                        <a:latin typeface="Aptos" panose="020B0004020202020204" pitchFamily="34" charset="0"/>
                      </a:endParaRPr>
                    </a:p>
                  </a:txBody>
                  <a:tcPr marL="51435" marR="51435" marT="0" marB="0"/>
                </a:tc>
                <a:tc>
                  <a:txBody>
                    <a:bodyPr/>
                    <a:lstStyle/>
                    <a:p>
                      <a:pPr marL="0" marR="0">
                        <a:lnSpc>
                          <a:spcPct val="115000"/>
                        </a:lnSpc>
                        <a:spcAft>
                          <a:spcPts val="800"/>
                        </a:spcAft>
                        <a:buNone/>
                      </a:pPr>
                      <a:r>
                        <a:rPr lang="en-US" sz="400" kern="0">
                          <a:effectLst/>
                        </a:rPr>
                        <a:t> </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442828032"/>
                  </a:ext>
                </a:extLst>
              </a:tr>
              <a:tr h="381293">
                <a:tc>
                  <a:txBody>
                    <a:bodyPr/>
                    <a:lstStyle/>
                    <a:p>
                      <a:pPr marL="0" marR="0">
                        <a:lnSpc>
                          <a:spcPct val="115000"/>
                        </a:lnSpc>
                        <a:spcAft>
                          <a:spcPts val="800"/>
                        </a:spcAft>
                        <a:buNone/>
                      </a:pPr>
                      <a:r>
                        <a:rPr lang="en-US" sz="1100" kern="0">
                          <a:effectLst/>
                        </a:rPr>
                        <a:t> Resource </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a:effectLst/>
                        </a:rPr>
                        <a:t>greater or equal to 0.85 (in a portfolio with less than 0.95)</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a:effectLst/>
                        </a:rPr>
                        <a:t>Resource passes.</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070889333"/>
                  </a:ext>
                </a:extLst>
              </a:tr>
              <a:tr h="159892">
                <a:tc>
                  <a:txBody>
                    <a:bodyPr/>
                    <a:lstStyle/>
                    <a:p>
                      <a:pPr marL="0" marR="0" algn="ctr">
                        <a:lnSpc>
                          <a:spcPct val="115000"/>
                        </a:lnSpc>
                        <a:spcAft>
                          <a:spcPts val="800"/>
                        </a:spcAft>
                        <a:buNone/>
                      </a:pPr>
                      <a:r>
                        <a:rPr lang="en-US" sz="400" kern="0">
                          <a:effectLst/>
                        </a:rPr>
                        <a:t> </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tc>
                  <a:txBody>
                    <a:bodyPr/>
                    <a:lstStyle/>
                    <a:p>
                      <a:pPr>
                        <a:lnSpc>
                          <a:spcPct val="115000"/>
                        </a:lnSpc>
                        <a:buNone/>
                      </a:pPr>
                      <a:endParaRPr lang="en-US" sz="900" kern="100">
                        <a:effectLst/>
                        <a:latin typeface="Aptos" panose="020B0004020202020204" pitchFamily="34" charset="0"/>
                      </a:endParaRPr>
                    </a:p>
                  </a:txBody>
                  <a:tcPr marL="51435" marR="51435" marT="0" marB="0"/>
                </a:tc>
                <a:tc>
                  <a:txBody>
                    <a:bodyPr/>
                    <a:lstStyle/>
                    <a:p>
                      <a:pPr marL="0" marR="0">
                        <a:lnSpc>
                          <a:spcPct val="115000"/>
                        </a:lnSpc>
                        <a:spcAft>
                          <a:spcPts val="800"/>
                        </a:spcAft>
                        <a:buNone/>
                      </a:pPr>
                      <a:r>
                        <a:rPr lang="en-US" sz="400" kern="0">
                          <a:effectLst/>
                        </a:rPr>
                        <a:t> </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638685561"/>
                  </a:ext>
                </a:extLst>
              </a:tr>
              <a:tr h="1755104">
                <a:tc>
                  <a:txBody>
                    <a:bodyPr/>
                    <a:lstStyle/>
                    <a:p>
                      <a:pPr marL="0" marR="0">
                        <a:lnSpc>
                          <a:spcPct val="115000"/>
                        </a:lnSpc>
                        <a:spcAft>
                          <a:spcPts val="800"/>
                        </a:spcAft>
                        <a:buNone/>
                      </a:pPr>
                      <a:r>
                        <a:rPr lang="en-US" sz="1100" kern="0">
                          <a:effectLst/>
                        </a:rPr>
                        <a:t> Resource</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0" marR="0">
                        <a:lnSpc>
                          <a:spcPct val="115000"/>
                        </a:lnSpc>
                        <a:spcAft>
                          <a:spcPts val="800"/>
                        </a:spcAft>
                        <a:buNone/>
                      </a:pPr>
                      <a:r>
                        <a:rPr lang="en-US" sz="1100" kern="0">
                          <a:effectLst/>
                        </a:rPr>
                        <a:t>less than 0.85 (in a portfolio with less than 0.95)</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ctr"/>
                </a:tc>
                <a:tc>
                  <a:txBody>
                    <a:bodyPr/>
                    <a:lstStyle/>
                    <a:p>
                      <a:pPr marL="342900" marR="0" lvl="0" indent="-342900" algn="l">
                        <a:lnSpc>
                          <a:spcPct val="115000"/>
                        </a:lnSpc>
                        <a:buFont typeface="Symbol" panose="05050102010706020507" pitchFamily="18" charset="2"/>
                        <a:buChar char=""/>
                      </a:pPr>
                      <a:r>
                        <a:rPr lang="en-US" sz="1100" kern="0" dirty="0">
                          <a:effectLst/>
                        </a:rPr>
                        <a:t>Resource's ERSAF is squared &amp; the portfolio level ERSAFCOMB for the QSE is recomputed with the lower values</a:t>
                      </a:r>
                      <a:endParaRPr lang="en-US" sz="900" kern="100" dirty="0">
                        <a:effectLst/>
                      </a:endParaRPr>
                    </a:p>
                    <a:p>
                      <a:pPr marL="342900" marR="0" lvl="0" indent="-342900" algn="l">
                        <a:lnSpc>
                          <a:spcPct val="115000"/>
                        </a:lnSpc>
                        <a:buFont typeface="Symbol" panose="05050102010706020507" pitchFamily="18" charset="2"/>
                        <a:buChar char=""/>
                      </a:pPr>
                      <a:r>
                        <a:rPr lang="en-US" sz="1100" kern="0" dirty="0">
                          <a:effectLst/>
                        </a:rPr>
                        <a:t>Resource is suspended for 1 Standard Contract Term  but not allowed to participate in ERS until the reinstatement process is completed which includes a test.  Reinstatement process can not begin until suspension period  is completed.</a:t>
                      </a:r>
                      <a:endParaRPr lang="en-US" sz="900" kern="100" dirty="0">
                        <a:effectLst/>
                      </a:endParaRPr>
                    </a:p>
                    <a:p>
                      <a:pPr marL="342900" marR="0" lvl="0" indent="-342900" algn="l">
                        <a:lnSpc>
                          <a:spcPct val="115000"/>
                        </a:lnSpc>
                        <a:spcAft>
                          <a:spcPts val="800"/>
                        </a:spcAft>
                        <a:buFont typeface="Symbol" panose="05050102010706020507" pitchFamily="18" charset="2"/>
                        <a:buChar char=""/>
                      </a:pPr>
                      <a:r>
                        <a:rPr lang="en-US" sz="1100" kern="0" dirty="0">
                          <a:effectLst/>
                        </a:rPr>
                        <a:t>Reported to ERCOT Compliance</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404164624"/>
                  </a:ext>
                </a:extLst>
              </a:tr>
            </a:tbl>
          </a:graphicData>
        </a:graphic>
      </p:graphicFrame>
      <p:sp>
        <p:nvSpPr>
          <p:cNvPr id="4" name="Slide Number Placeholder 3">
            <a:extLst>
              <a:ext uri="{FF2B5EF4-FFF2-40B4-BE49-F238E27FC236}">
                <a16:creationId xmlns:a16="http://schemas.microsoft.com/office/drawing/2014/main" id="{B1B71DDE-CCB2-6BE7-6B7F-B377D40C247C}"/>
              </a:ext>
            </a:extLst>
          </p:cNvPr>
          <p:cNvSpPr>
            <a:spLocks noGrp="1"/>
          </p:cNvSpPr>
          <p:nvPr>
            <p:ph type="sldNum" sz="quarter" idx="4"/>
          </p:nvPr>
        </p:nvSpPr>
        <p:spPr/>
        <p:txBody>
          <a:bodyPr/>
          <a:lstStyle/>
          <a:p>
            <a:pPr defTabSz="685800"/>
            <a:fld id="{1D93BD3E-1E9A-4970-A6F7-E7AC52762E0C}" type="slidenum">
              <a:rPr lang="en-US">
                <a:solidFill>
                  <a:srgbClr val="7C858C"/>
                </a:solidFill>
                <a:latin typeface="Arial"/>
              </a:rPr>
              <a:pPr defTabSz="685800"/>
              <a:t>17</a:t>
            </a:fld>
            <a:endParaRPr lang="en-US" dirty="0">
              <a:solidFill>
                <a:srgbClr val="7C858C"/>
              </a:solidFill>
              <a:latin typeface="Arial"/>
            </a:endParaRPr>
          </a:p>
        </p:txBody>
      </p:sp>
    </p:spTree>
    <p:extLst>
      <p:ext uri="{BB962C8B-B14F-4D97-AF65-F5344CB8AC3E}">
        <p14:creationId xmlns:p14="http://schemas.microsoft.com/office/powerpoint/2010/main" val="182799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2195-C8B2-4869-B0D3-EB9598D16A36}"/>
              </a:ext>
            </a:extLst>
          </p:cNvPr>
          <p:cNvSpPr>
            <a:spLocks noGrp="1"/>
          </p:cNvSpPr>
          <p:nvPr>
            <p:ph type="title"/>
          </p:nvPr>
        </p:nvSpPr>
        <p:spPr>
          <a:xfrm>
            <a:off x="381000" y="243682"/>
            <a:ext cx="8458200" cy="571500"/>
          </a:xfrm>
        </p:spPr>
        <p:txBody>
          <a:bodyPr/>
          <a:lstStyle/>
          <a:p>
            <a:r>
              <a:rPr lang="en-US"/>
              <a:t>QSE A – Availability Example</a:t>
            </a:r>
          </a:p>
        </p:txBody>
      </p:sp>
      <p:sp>
        <p:nvSpPr>
          <p:cNvPr id="4" name="Slide Number Placeholder 3">
            <a:extLst>
              <a:ext uri="{FF2B5EF4-FFF2-40B4-BE49-F238E27FC236}">
                <a16:creationId xmlns:a16="http://schemas.microsoft.com/office/drawing/2014/main" id="{F05569B9-3F48-2E04-119F-36C1E006246F}"/>
              </a:ext>
            </a:extLst>
          </p:cNvPr>
          <p:cNvSpPr>
            <a:spLocks noGrp="1"/>
          </p:cNvSpPr>
          <p:nvPr>
            <p:ph type="sldNum" sz="quarter" idx="4"/>
          </p:nvPr>
        </p:nvSpPr>
        <p:spPr/>
        <p:txBody>
          <a:bodyPr/>
          <a:lstStyle/>
          <a:p>
            <a:fld id="{1D93BD3E-1E9A-4970-A6F7-E7AC52762E0C}" type="slidenum">
              <a:rPr lang="en-US" smtClean="0"/>
              <a:pPr/>
              <a:t>18</a:t>
            </a:fld>
            <a:endParaRPr lang="en-US"/>
          </a:p>
        </p:txBody>
      </p:sp>
      <p:grpSp>
        <p:nvGrpSpPr>
          <p:cNvPr id="8" name="Group 7">
            <a:extLst>
              <a:ext uri="{FF2B5EF4-FFF2-40B4-BE49-F238E27FC236}">
                <a16:creationId xmlns:a16="http://schemas.microsoft.com/office/drawing/2014/main" id="{BD8AFFC7-D952-CA14-81E2-5FAAF3E25567}"/>
              </a:ext>
            </a:extLst>
          </p:cNvPr>
          <p:cNvGrpSpPr/>
          <p:nvPr/>
        </p:nvGrpSpPr>
        <p:grpSpPr>
          <a:xfrm>
            <a:off x="518160" y="4246234"/>
            <a:ext cx="8183880" cy="931027"/>
            <a:chOff x="518160" y="4172908"/>
            <a:chExt cx="8183880" cy="1076140"/>
          </a:xfrm>
        </p:grpSpPr>
        <p:sp>
          <p:nvSpPr>
            <p:cNvPr id="6" name="TextBox 5">
              <a:extLst>
                <a:ext uri="{FF2B5EF4-FFF2-40B4-BE49-F238E27FC236}">
                  <a16:creationId xmlns:a16="http://schemas.microsoft.com/office/drawing/2014/main" id="{4702D0B1-DAC3-4C00-5204-7CFA2AC71299}"/>
                </a:ext>
              </a:extLst>
            </p:cNvPr>
            <p:cNvSpPr txBox="1"/>
            <p:nvPr/>
          </p:nvSpPr>
          <p:spPr>
            <a:xfrm>
              <a:off x="518160" y="4501978"/>
              <a:ext cx="8183880" cy="747070"/>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US" sz="1200"/>
            </a:p>
            <a:p>
              <a:pPr marL="285750" indent="-285750">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FA8AA6FB-9BE8-BDE1-0E08-0AC1723893BC}"/>
                </a:ext>
              </a:extLst>
            </p:cNvPr>
            <p:cNvSpPr txBox="1"/>
            <p:nvPr/>
          </p:nvSpPr>
          <p:spPr>
            <a:xfrm>
              <a:off x="762000" y="4172908"/>
              <a:ext cx="2529840" cy="320173"/>
            </a:xfrm>
            <a:prstGeom prst="rect">
              <a:avLst/>
            </a:prstGeom>
            <a:noFill/>
          </p:spPr>
          <p:txBody>
            <a:bodyPr wrap="square" rtlCol="0">
              <a:spAutoFit/>
            </a:bodyPr>
            <a:lstStyle/>
            <a:p>
              <a:endParaRPr lang="en-US" sz="1200" b="1"/>
            </a:p>
          </p:txBody>
        </p:sp>
      </p:grpSp>
      <p:sp>
        <p:nvSpPr>
          <p:cNvPr id="10" name="TextBox 9">
            <a:extLst>
              <a:ext uri="{FF2B5EF4-FFF2-40B4-BE49-F238E27FC236}">
                <a16:creationId xmlns:a16="http://schemas.microsoft.com/office/drawing/2014/main" id="{8B5B542F-68AF-1B55-2976-0B37CCE61FC3}"/>
              </a:ext>
            </a:extLst>
          </p:cNvPr>
          <p:cNvSpPr txBox="1"/>
          <p:nvPr/>
        </p:nvSpPr>
        <p:spPr>
          <a:xfrm>
            <a:off x="2286000" y="3244334"/>
            <a:ext cx="4572000" cy="369332"/>
          </a:xfrm>
          <a:prstGeom prst="rect">
            <a:avLst/>
          </a:prstGeom>
          <a:noFill/>
        </p:spPr>
        <p:txBody>
          <a:bodyPr wrap="square">
            <a:spAutoFit/>
          </a:bodyPr>
          <a:lstStyle/>
          <a:p>
            <a:endParaRPr lang="en-US"/>
          </a:p>
        </p:txBody>
      </p:sp>
      <p:sp>
        <p:nvSpPr>
          <p:cNvPr id="3" name="TextBox 2">
            <a:extLst>
              <a:ext uri="{FF2B5EF4-FFF2-40B4-BE49-F238E27FC236}">
                <a16:creationId xmlns:a16="http://schemas.microsoft.com/office/drawing/2014/main" id="{4F612ACC-1EDC-9774-917B-A77339B37287}"/>
              </a:ext>
            </a:extLst>
          </p:cNvPr>
          <p:cNvSpPr txBox="1"/>
          <p:nvPr/>
        </p:nvSpPr>
        <p:spPr>
          <a:xfrm>
            <a:off x="6526161" y="884555"/>
            <a:ext cx="2313039" cy="483209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a:t>QSE Availability shown includes combined availability for ~900 resources.</a:t>
            </a:r>
          </a:p>
          <a:p>
            <a:pPr marL="285750" indent="-285750">
              <a:buFont typeface="Arial" panose="020B0604020202020204" pitchFamily="34" charset="0"/>
              <a:buChar char="•"/>
            </a:pPr>
            <a:endParaRPr lang="en-US" sz="1400">
              <a:cs typeface="Arial"/>
            </a:endParaRPr>
          </a:p>
          <a:p>
            <a:pPr marL="285750" indent="-285750">
              <a:buFont typeface="Arial" panose="020B0604020202020204" pitchFamily="34" charset="0"/>
              <a:buChar char="•"/>
            </a:pPr>
            <a:r>
              <a:rPr lang="en-US" sz="1400"/>
              <a:t>A QSE and its’ Resources can pass availability while failing an individual time periods.</a:t>
            </a:r>
            <a:endParaRPr lang="en-US" sz="1400">
              <a:cs typeface="Arial"/>
            </a:endParaRPr>
          </a:p>
          <a:p>
            <a:pPr marL="285750" indent="-285750">
              <a:buFont typeface="Arial" panose="020B0604020202020204" pitchFamily="34" charset="0"/>
              <a:buChar char="•"/>
            </a:pPr>
            <a:endParaRPr lang="en-US" sz="1400">
              <a:cs typeface="Arial"/>
            </a:endParaRPr>
          </a:p>
          <a:p>
            <a:pPr marL="285750" indent="-285750">
              <a:buFont typeface="Arial" panose="020B0604020202020204" pitchFamily="34" charset="0"/>
              <a:buChar char="•"/>
            </a:pPr>
            <a:r>
              <a:rPr lang="en-US" sz="1400">
                <a:cs typeface="Arial"/>
              </a:rPr>
              <a:t>Resources with combined availability less than .85 will be put on the test list for the next SCT.</a:t>
            </a:r>
          </a:p>
          <a:p>
            <a:pPr marL="285750" indent="-285750">
              <a:buFont typeface="Arial" panose="020B0604020202020204" pitchFamily="34" charset="0"/>
              <a:buChar char="•"/>
            </a:pPr>
            <a:endParaRPr lang="en-US" sz="1400">
              <a:cs typeface="Arial"/>
            </a:endParaRPr>
          </a:p>
          <a:p>
            <a:pPr marL="285750" indent="-285750">
              <a:buFont typeface="Arial" panose="020B0604020202020204" pitchFamily="34" charset="0"/>
              <a:buChar char="•"/>
            </a:pPr>
            <a:r>
              <a:rPr lang="en-US" sz="1400">
                <a:cs typeface="Arial"/>
              </a:rPr>
              <a:t>Resource 2 and QSE A would only have received an additional reduction if QSE A had failed the SCT. </a:t>
            </a:r>
          </a:p>
        </p:txBody>
      </p:sp>
      <p:graphicFrame>
        <p:nvGraphicFramePr>
          <p:cNvPr id="11" name="Object 10">
            <a:extLst>
              <a:ext uri="{FF2B5EF4-FFF2-40B4-BE49-F238E27FC236}">
                <a16:creationId xmlns:a16="http://schemas.microsoft.com/office/drawing/2014/main" id="{9B4B7BD3-A079-9D83-415B-2CC7E8803EC1}"/>
              </a:ext>
            </a:extLst>
          </p:cNvPr>
          <p:cNvGraphicFramePr>
            <a:graphicFrameLocks noChangeAspect="1"/>
          </p:cNvGraphicFramePr>
          <p:nvPr/>
        </p:nvGraphicFramePr>
        <p:xfrm>
          <a:off x="518159" y="790094"/>
          <a:ext cx="5998307" cy="5339244"/>
        </p:xfrm>
        <a:graphic>
          <a:graphicData uri="http://schemas.openxmlformats.org/presentationml/2006/ole">
            <mc:AlternateContent xmlns:mc="http://schemas.openxmlformats.org/markup-compatibility/2006">
              <mc:Choice xmlns:v="urn:schemas-microsoft-com:vml" Requires="v">
                <p:oleObj name="Worksheet" r:id="rId2" imgW="8143728" imgH="7248485" progId="Excel.Sheet.12">
                  <p:embed/>
                </p:oleObj>
              </mc:Choice>
              <mc:Fallback>
                <p:oleObj name="Worksheet" r:id="rId2" imgW="8143728" imgH="7248485" progId="Excel.Sheet.12">
                  <p:embed/>
                  <p:pic>
                    <p:nvPicPr>
                      <p:cNvPr id="11" name="Object 10">
                        <a:extLst>
                          <a:ext uri="{FF2B5EF4-FFF2-40B4-BE49-F238E27FC236}">
                            <a16:creationId xmlns:a16="http://schemas.microsoft.com/office/drawing/2014/main" id="{9B4B7BD3-A079-9D83-415B-2CC7E8803EC1}"/>
                          </a:ext>
                        </a:extLst>
                      </p:cNvPr>
                      <p:cNvPicPr/>
                      <p:nvPr/>
                    </p:nvPicPr>
                    <p:blipFill>
                      <a:blip r:embed="rId3"/>
                      <a:stretch>
                        <a:fillRect/>
                      </a:stretch>
                    </p:blipFill>
                    <p:spPr>
                      <a:xfrm>
                        <a:off x="518159" y="790094"/>
                        <a:ext cx="5998307" cy="5339244"/>
                      </a:xfrm>
                      <a:prstGeom prst="rect">
                        <a:avLst/>
                      </a:prstGeom>
                    </p:spPr>
                  </p:pic>
                </p:oleObj>
              </mc:Fallback>
            </mc:AlternateContent>
          </a:graphicData>
        </a:graphic>
      </p:graphicFrame>
    </p:spTree>
    <p:extLst>
      <p:ext uri="{BB962C8B-B14F-4D97-AF65-F5344CB8AC3E}">
        <p14:creationId xmlns:p14="http://schemas.microsoft.com/office/powerpoint/2010/main" val="131411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5285-4376-9FEF-4482-91B27C2E60F3}"/>
              </a:ext>
            </a:extLst>
          </p:cNvPr>
          <p:cNvSpPr>
            <a:spLocks noGrp="1"/>
          </p:cNvSpPr>
          <p:nvPr>
            <p:ph type="title"/>
          </p:nvPr>
        </p:nvSpPr>
        <p:spPr>
          <a:xfrm>
            <a:off x="381000" y="243682"/>
            <a:ext cx="8458200" cy="562718"/>
          </a:xfrm>
        </p:spPr>
        <p:txBody>
          <a:bodyPr/>
          <a:lstStyle/>
          <a:p>
            <a:r>
              <a:rPr lang="en-US" dirty="0"/>
              <a:t>QSEs who Failed Availability Metric </a:t>
            </a:r>
          </a:p>
        </p:txBody>
      </p:sp>
      <p:sp>
        <p:nvSpPr>
          <p:cNvPr id="4" name="Slide Number Placeholder 3">
            <a:extLst>
              <a:ext uri="{FF2B5EF4-FFF2-40B4-BE49-F238E27FC236}">
                <a16:creationId xmlns:a16="http://schemas.microsoft.com/office/drawing/2014/main" id="{A059A993-0613-EDDE-046D-BD9338C1C3BE}"/>
              </a:ext>
            </a:extLst>
          </p:cNvPr>
          <p:cNvSpPr>
            <a:spLocks noGrp="1"/>
          </p:cNvSpPr>
          <p:nvPr>
            <p:ph type="sldNum" sz="quarter" idx="4"/>
          </p:nvPr>
        </p:nvSpPr>
        <p:spPr/>
        <p:txBody>
          <a:bodyPr/>
          <a:lstStyle/>
          <a:p>
            <a:fld id="{1D93BD3E-1E9A-4970-A6F7-E7AC52762E0C}" type="slidenum">
              <a:rPr lang="en-US" smtClean="0"/>
              <a:pPr/>
              <a:t>19</a:t>
            </a:fld>
            <a:endParaRPr lang="en-US"/>
          </a:p>
        </p:txBody>
      </p:sp>
      <p:sp>
        <p:nvSpPr>
          <p:cNvPr id="7" name="TextBox 6">
            <a:extLst>
              <a:ext uri="{FF2B5EF4-FFF2-40B4-BE49-F238E27FC236}">
                <a16:creationId xmlns:a16="http://schemas.microsoft.com/office/drawing/2014/main" id="{1F6BA390-0DBB-4046-4E5C-E25A20B19716}"/>
              </a:ext>
            </a:extLst>
          </p:cNvPr>
          <p:cNvSpPr txBox="1"/>
          <p:nvPr/>
        </p:nvSpPr>
        <p:spPr>
          <a:xfrm>
            <a:off x="323402" y="4905129"/>
            <a:ext cx="8595623"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err="1"/>
              <a:t>combine_pct_avail</a:t>
            </a:r>
            <a:r>
              <a:rPr lang="en-US" sz="1600" dirty="0"/>
              <a:t> is the capacity weighted availability for all time periods with obligations</a:t>
            </a:r>
          </a:p>
          <a:p>
            <a:pPr marL="285750" indent="-285750">
              <a:buFont typeface="Arial" panose="020B0604020202020204" pitchFamily="34" charset="0"/>
              <a:buChar char="•"/>
            </a:pPr>
            <a:r>
              <a:rPr lang="en-US" sz="1600" dirty="0"/>
              <a:t>QSE Combined  Availability -  Fail &lt; 95%</a:t>
            </a:r>
          </a:p>
        </p:txBody>
      </p:sp>
      <p:pic>
        <p:nvPicPr>
          <p:cNvPr id="12" name="Picture 11">
            <a:extLst>
              <a:ext uri="{FF2B5EF4-FFF2-40B4-BE49-F238E27FC236}">
                <a16:creationId xmlns:a16="http://schemas.microsoft.com/office/drawing/2014/main" id="{943055D1-DCC9-3944-DAD5-D3725AB9EA54}"/>
              </a:ext>
            </a:extLst>
          </p:cNvPr>
          <p:cNvPicPr>
            <a:picLocks noChangeAspect="1"/>
          </p:cNvPicPr>
          <p:nvPr/>
        </p:nvPicPr>
        <p:blipFill>
          <a:blip r:embed="rId2"/>
          <a:stretch>
            <a:fillRect/>
          </a:stretch>
        </p:blipFill>
        <p:spPr>
          <a:xfrm>
            <a:off x="323402" y="1096329"/>
            <a:ext cx="8282880" cy="3518871"/>
          </a:xfrm>
          <a:prstGeom prst="rect">
            <a:avLst/>
          </a:prstGeom>
        </p:spPr>
      </p:pic>
    </p:spTree>
    <p:extLst>
      <p:ext uri="{BB962C8B-B14F-4D97-AF65-F5344CB8AC3E}">
        <p14:creationId xmlns:p14="http://schemas.microsoft.com/office/powerpoint/2010/main" val="72442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EAF3-8E80-15AF-6F22-00468BB7657B}"/>
              </a:ext>
            </a:extLst>
          </p:cNvPr>
          <p:cNvSpPr>
            <a:spLocks noGrp="1"/>
          </p:cNvSpPr>
          <p:nvPr>
            <p:ph type="title"/>
          </p:nvPr>
        </p:nvSpPr>
        <p:spPr>
          <a:xfrm>
            <a:off x="381000" y="243682"/>
            <a:ext cx="8458200" cy="617378"/>
          </a:xfrm>
        </p:spPr>
        <p:txBody>
          <a:bodyPr/>
          <a:lstStyle/>
          <a:p>
            <a:r>
              <a:rPr lang="en-US" dirty="0"/>
              <a:t>Commercial Operations Update (Sept 15, 2025) </a:t>
            </a:r>
          </a:p>
        </p:txBody>
      </p:sp>
      <p:sp>
        <p:nvSpPr>
          <p:cNvPr id="4" name="Slide Number Placeholder 3">
            <a:extLst>
              <a:ext uri="{FF2B5EF4-FFF2-40B4-BE49-F238E27FC236}">
                <a16:creationId xmlns:a16="http://schemas.microsoft.com/office/drawing/2014/main" id="{85AB60EA-F8AC-3F75-9BCA-E8195F8133F0}"/>
              </a:ext>
            </a:extLst>
          </p:cNvPr>
          <p:cNvSpPr>
            <a:spLocks noGrp="1"/>
          </p:cNvSpPr>
          <p:nvPr>
            <p:ph type="sldNum" sz="quarter" idx="4"/>
          </p:nvPr>
        </p:nvSpPr>
        <p:spPr/>
        <p:txBody>
          <a:bodyPr/>
          <a:lstStyle/>
          <a:p>
            <a:fld id="{1D93BD3E-1E9A-4970-A6F7-E7AC52762E0C}" type="slidenum">
              <a:rPr lang="en-US" smtClean="0"/>
              <a:pPr/>
              <a:t>2</a:t>
            </a:fld>
            <a:endParaRPr lang="en-US"/>
          </a:p>
        </p:txBody>
      </p:sp>
      <p:pic>
        <p:nvPicPr>
          <p:cNvPr id="6" name="Picture 5">
            <a:extLst>
              <a:ext uri="{FF2B5EF4-FFF2-40B4-BE49-F238E27FC236}">
                <a16:creationId xmlns:a16="http://schemas.microsoft.com/office/drawing/2014/main" id="{AC1CC721-B305-9DE9-BAA5-35D5B60C9706}"/>
              </a:ext>
            </a:extLst>
          </p:cNvPr>
          <p:cNvPicPr>
            <a:picLocks noChangeAspect="1"/>
          </p:cNvPicPr>
          <p:nvPr/>
        </p:nvPicPr>
        <p:blipFill>
          <a:blip r:embed="rId2"/>
          <a:stretch>
            <a:fillRect/>
          </a:stretch>
        </p:blipFill>
        <p:spPr>
          <a:xfrm>
            <a:off x="381000" y="861060"/>
            <a:ext cx="8568245" cy="5067300"/>
          </a:xfrm>
          <a:prstGeom prst="rect">
            <a:avLst/>
          </a:prstGeom>
        </p:spPr>
      </p:pic>
      <p:sp>
        <p:nvSpPr>
          <p:cNvPr id="7" name="TextBox 6">
            <a:extLst>
              <a:ext uri="{FF2B5EF4-FFF2-40B4-BE49-F238E27FC236}">
                <a16:creationId xmlns:a16="http://schemas.microsoft.com/office/drawing/2014/main" id="{D4CE67EF-B490-B50A-9D59-F7D601F88390}"/>
              </a:ext>
            </a:extLst>
          </p:cNvPr>
          <p:cNvSpPr txBox="1"/>
          <p:nvPr/>
        </p:nvSpPr>
        <p:spPr>
          <a:xfrm>
            <a:off x="525781" y="5814060"/>
            <a:ext cx="7810500" cy="523220"/>
          </a:xfrm>
          <a:prstGeom prst="rect">
            <a:avLst/>
          </a:prstGeom>
          <a:noFill/>
        </p:spPr>
        <p:txBody>
          <a:bodyPr wrap="square" rtlCol="0">
            <a:spAutoFit/>
          </a:bodyPr>
          <a:lstStyle/>
          <a:p>
            <a:r>
              <a:rPr lang="en-US" sz="1400" dirty="0">
                <a:solidFill>
                  <a:srgbClr val="FF0000"/>
                </a:solidFill>
                <a:highlight>
                  <a:srgbClr val="FFFF00"/>
                </a:highlight>
              </a:rPr>
              <a:t>Note: As of the Dec25-Mar26 SCT the participation from Crypto Mining Loads has increased to 64% of the total capacity procured.</a:t>
            </a:r>
          </a:p>
        </p:txBody>
      </p:sp>
    </p:spTree>
    <p:extLst>
      <p:ext uri="{BB962C8B-B14F-4D97-AF65-F5344CB8AC3E}">
        <p14:creationId xmlns:p14="http://schemas.microsoft.com/office/powerpoint/2010/main" val="371794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8156-263E-3B30-305D-E8E90AC9EF9A}"/>
              </a:ext>
            </a:extLst>
          </p:cNvPr>
          <p:cNvSpPr>
            <a:spLocks noGrp="1"/>
          </p:cNvSpPr>
          <p:nvPr>
            <p:ph type="title"/>
          </p:nvPr>
        </p:nvSpPr>
        <p:spPr/>
        <p:txBody>
          <a:bodyPr/>
          <a:lstStyle/>
          <a:p>
            <a:r>
              <a:rPr lang="en-US" dirty="0"/>
              <a:t>Number of Participating Crypto Mining Resources</a:t>
            </a:r>
          </a:p>
        </p:txBody>
      </p:sp>
      <p:sp>
        <p:nvSpPr>
          <p:cNvPr id="4" name="Slide Number Placeholder 3">
            <a:extLst>
              <a:ext uri="{FF2B5EF4-FFF2-40B4-BE49-F238E27FC236}">
                <a16:creationId xmlns:a16="http://schemas.microsoft.com/office/drawing/2014/main" id="{BF646203-0627-6789-97B8-31E1E97BC90F}"/>
              </a:ext>
            </a:extLst>
          </p:cNvPr>
          <p:cNvSpPr>
            <a:spLocks noGrp="1"/>
          </p:cNvSpPr>
          <p:nvPr>
            <p:ph type="sldNum" sz="quarter" idx="4"/>
          </p:nvPr>
        </p:nvSpPr>
        <p:spPr/>
        <p:txBody>
          <a:bodyPr/>
          <a:lstStyle/>
          <a:p>
            <a:fld id="{1D93BD3E-1E9A-4970-A6F7-E7AC52762E0C}" type="slidenum">
              <a:rPr lang="en-US" smtClean="0"/>
              <a:pPr/>
              <a:t>20</a:t>
            </a:fld>
            <a:endParaRPr lang="en-US" dirty="0"/>
          </a:p>
        </p:txBody>
      </p:sp>
      <p:graphicFrame>
        <p:nvGraphicFramePr>
          <p:cNvPr id="9" name="Content Placeholder 8">
            <a:extLst>
              <a:ext uri="{FF2B5EF4-FFF2-40B4-BE49-F238E27FC236}">
                <a16:creationId xmlns:a16="http://schemas.microsoft.com/office/drawing/2014/main" id="{D5789F0E-6EC3-8D3B-F9D0-4FA02C400026}"/>
              </a:ext>
            </a:extLst>
          </p:cNvPr>
          <p:cNvGraphicFramePr>
            <a:graphicFrameLocks noGrp="1"/>
          </p:cNvGraphicFramePr>
          <p:nvPr>
            <p:ph idx="1"/>
          </p:nvPr>
        </p:nvGraphicFramePr>
        <p:xfrm>
          <a:off x="685800" y="1569749"/>
          <a:ext cx="2457450" cy="3886202"/>
        </p:xfrm>
        <a:graphic>
          <a:graphicData uri="http://schemas.openxmlformats.org/drawingml/2006/table">
            <a:tbl>
              <a:tblPr>
                <a:tableStyleId>{93296810-A885-4BE3-A3E7-6D5BEEA58F35}</a:tableStyleId>
              </a:tblPr>
              <a:tblGrid>
                <a:gridCol w="1073206">
                  <a:extLst>
                    <a:ext uri="{9D8B030D-6E8A-4147-A177-3AD203B41FA5}">
                      <a16:colId xmlns:a16="http://schemas.microsoft.com/office/drawing/2014/main" val="2168313762"/>
                    </a:ext>
                  </a:extLst>
                </a:gridCol>
                <a:gridCol w="1384244">
                  <a:extLst>
                    <a:ext uri="{9D8B030D-6E8A-4147-A177-3AD203B41FA5}">
                      <a16:colId xmlns:a16="http://schemas.microsoft.com/office/drawing/2014/main" val="2048056766"/>
                    </a:ext>
                  </a:extLst>
                </a:gridCol>
              </a:tblGrid>
              <a:tr h="556232">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SCT</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marL="0" indent="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Number of  resources with 1 or more crypto mining sites</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extLst>
                  <a:ext uri="{0D108BD9-81ED-4DB2-BD59-A6C34878D82A}">
                    <a16:rowId xmlns:a16="http://schemas.microsoft.com/office/drawing/2014/main" val="340062806"/>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OctNov23</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9</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800093"/>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Dec23Mar24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14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2785395"/>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AprMay24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17</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525023"/>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JunSep24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20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9086706"/>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OctNov24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4652481"/>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DecMar25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31</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768584"/>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AprMay25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41</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634760"/>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JunSep25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57</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7000156"/>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OctNov25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65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6312731"/>
                  </a:ext>
                </a:extLst>
              </a:tr>
              <a:tr h="332997">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DecMar26</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US" sz="1200" b="0" i="0" u="none" strike="noStrike" kern="1200" dirty="0">
                          <a:solidFill>
                            <a:srgbClr val="000000"/>
                          </a:solidFill>
                          <a:effectLst/>
                          <a:latin typeface="Aptos Narrow" panose="020B0004020202020204" pitchFamily="34" charset="0"/>
                          <a:ea typeface="+mn-ea"/>
                          <a:cs typeface="+mn-cs"/>
                        </a:rPr>
                        <a:t>75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408871"/>
                  </a:ext>
                </a:extLst>
              </a:tr>
            </a:tbl>
          </a:graphicData>
        </a:graphic>
      </p:graphicFrame>
      <p:graphicFrame>
        <p:nvGraphicFramePr>
          <p:cNvPr id="10" name="Table 9">
            <a:extLst>
              <a:ext uri="{FF2B5EF4-FFF2-40B4-BE49-F238E27FC236}">
                <a16:creationId xmlns:a16="http://schemas.microsoft.com/office/drawing/2014/main" id="{002F9DDB-844A-9FE1-638E-4F407B831908}"/>
              </a:ext>
            </a:extLst>
          </p:cNvPr>
          <p:cNvGraphicFramePr>
            <a:graphicFrameLocks noGrp="1"/>
          </p:cNvGraphicFramePr>
          <p:nvPr/>
        </p:nvGraphicFramePr>
        <p:xfrm>
          <a:off x="3829050" y="1571626"/>
          <a:ext cx="4400550" cy="3909059"/>
        </p:xfrm>
        <a:graphic>
          <a:graphicData uri="http://schemas.openxmlformats.org/drawingml/2006/table">
            <a:tbl>
              <a:tblPr/>
              <a:tblGrid>
                <a:gridCol w="1472765">
                  <a:extLst>
                    <a:ext uri="{9D8B030D-6E8A-4147-A177-3AD203B41FA5}">
                      <a16:colId xmlns:a16="http://schemas.microsoft.com/office/drawing/2014/main" val="78401531"/>
                    </a:ext>
                  </a:extLst>
                </a:gridCol>
                <a:gridCol w="1490509">
                  <a:extLst>
                    <a:ext uri="{9D8B030D-6E8A-4147-A177-3AD203B41FA5}">
                      <a16:colId xmlns:a16="http://schemas.microsoft.com/office/drawing/2014/main" val="613553516"/>
                    </a:ext>
                  </a:extLst>
                </a:gridCol>
                <a:gridCol w="1437276">
                  <a:extLst>
                    <a:ext uri="{9D8B030D-6E8A-4147-A177-3AD203B41FA5}">
                      <a16:colId xmlns:a16="http://schemas.microsoft.com/office/drawing/2014/main" val="3239197348"/>
                    </a:ext>
                  </a:extLst>
                </a:gridCol>
              </a:tblGrid>
              <a:tr h="355369">
                <a:tc>
                  <a:txBody>
                    <a:bodyPr/>
                    <a:lstStyle/>
                    <a:p>
                      <a:pPr algn="ctr" fontAlgn="b">
                        <a:buNone/>
                      </a:pPr>
                      <a:r>
                        <a:rPr lang="en-US" sz="1200" b="0" i="0" u="none" strike="noStrike" dirty="0">
                          <a:solidFill>
                            <a:srgbClr val="000000"/>
                          </a:solidFill>
                          <a:effectLst/>
                          <a:latin typeface="Aptos Narrow" panose="020B0004020202020204" pitchFamily="34" charset="0"/>
                        </a:rPr>
                        <a:t>SCT</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algn="ctr" fontAlgn="b">
                        <a:buNone/>
                      </a:pPr>
                      <a:r>
                        <a:rPr lang="en-US" sz="1200" b="0" i="0" u="none" strike="noStrike" dirty="0">
                          <a:solidFill>
                            <a:srgbClr val="000000"/>
                          </a:solidFill>
                          <a:effectLst/>
                          <a:latin typeface="Aptos Narrow" panose="020B0004020202020204" pitchFamily="34" charset="0"/>
                        </a:rPr>
                        <a:t>Availability Failures </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algn="ctr" fontAlgn="b">
                        <a:buNone/>
                      </a:pPr>
                      <a:r>
                        <a:rPr lang="en-US" sz="1200" b="0" i="0" u="none" strike="noStrike" dirty="0">
                          <a:solidFill>
                            <a:srgbClr val="000000"/>
                          </a:solidFill>
                          <a:effectLst/>
                          <a:latin typeface="Aptos Narrow" panose="020B0004020202020204" pitchFamily="34" charset="0"/>
                        </a:rPr>
                        <a:t>Availability Passes</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extLst>
                  <a:ext uri="{0D108BD9-81ED-4DB2-BD59-A6C34878D82A}">
                    <a16:rowId xmlns:a16="http://schemas.microsoft.com/office/drawing/2014/main" val="658283443"/>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OctNov23</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1</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8</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5210046"/>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Dec23Mar24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14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006891"/>
                  </a:ext>
                </a:extLst>
              </a:tr>
              <a:tr h="355369">
                <a:tc>
                  <a:txBody>
                    <a:bodyPr/>
                    <a:lstStyle/>
                    <a:p>
                      <a:pPr algn="ctr" fontAlgn="b">
                        <a:buNone/>
                      </a:pPr>
                      <a:r>
                        <a:rPr lang="en-US" sz="1200" b="0" i="0" u="none" strike="noStrike">
                          <a:solidFill>
                            <a:srgbClr val="000000"/>
                          </a:solidFill>
                          <a:effectLst/>
                          <a:latin typeface="Aptos Narrow" panose="020B0004020202020204" pitchFamily="34" charset="0"/>
                        </a:rPr>
                        <a:t>AprMay24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7</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10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733322"/>
                  </a:ext>
                </a:extLst>
              </a:tr>
              <a:tr h="355369">
                <a:tc>
                  <a:txBody>
                    <a:bodyPr/>
                    <a:lstStyle/>
                    <a:p>
                      <a:pPr algn="ctr" fontAlgn="b">
                        <a:buNone/>
                      </a:pPr>
                      <a:r>
                        <a:rPr lang="en-US" sz="1200" b="0" i="0" u="none" strike="noStrike">
                          <a:solidFill>
                            <a:srgbClr val="000000"/>
                          </a:solidFill>
                          <a:effectLst/>
                          <a:latin typeface="Aptos Narrow" panose="020B0004020202020204" pitchFamily="34" charset="0"/>
                        </a:rPr>
                        <a:t>JunSep24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9</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11</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180782"/>
                  </a:ext>
                </a:extLst>
              </a:tr>
              <a:tr h="355369">
                <a:tc>
                  <a:txBody>
                    <a:bodyPr/>
                    <a:lstStyle/>
                    <a:p>
                      <a:pPr algn="ctr" fontAlgn="b">
                        <a:buNone/>
                      </a:pPr>
                      <a:r>
                        <a:rPr lang="en-US" sz="1200" b="0" i="0" u="none" strike="noStrike">
                          <a:solidFill>
                            <a:srgbClr val="000000"/>
                          </a:solidFill>
                          <a:effectLst/>
                          <a:latin typeface="Aptos Narrow" panose="020B0004020202020204" pitchFamily="34" charset="0"/>
                        </a:rPr>
                        <a:t>OctNov24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21</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5455482"/>
                  </a:ext>
                </a:extLst>
              </a:tr>
              <a:tr h="355369">
                <a:tc>
                  <a:txBody>
                    <a:bodyPr/>
                    <a:lstStyle/>
                    <a:p>
                      <a:pPr algn="ctr" fontAlgn="b">
                        <a:buNone/>
                      </a:pPr>
                      <a:r>
                        <a:rPr lang="en-US" sz="1200" b="0" i="0" u="none" strike="noStrike">
                          <a:solidFill>
                            <a:srgbClr val="000000"/>
                          </a:solidFill>
                          <a:effectLst/>
                          <a:latin typeface="Aptos Narrow" panose="020B0004020202020204" pitchFamily="34" charset="0"/>
                        </a:rPr>
                        <a:t>DecMar25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7</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4191175"/>
                  </a:ext>
                </a:extLst>
              </a:tr>
              <a:tr h="355369">
                <a:tc>
                  <a:txBody>
                    <a:bodyPr/>
                    <a:lstStyle/>
                    <a:p>
                      <a:pPr algn="ctr" fontAlgn="b">
                        <a:buNone/>
                      </a:pPr>
                      <a:r>
                        <a:rPr lang="en-US" sz="1200" b="0" i="0" u="none" strike="noStrike">
                          <a:solidFill>
                            <a:srgbClr val="000000"/>
                          </a:solidFill>
                          <a:effectLst/>
                          <a:latin typeface="Aptos Narrow" panose="020B0004020202020204" pitchFamily="34" charset="0"/>
                        </a:rPr>
                        <a:t>AprMay25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6</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35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0333380"/>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JunSep25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11</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46</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240208"/>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OctNov25</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N/A</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N/A</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916596"/>
                  </a:ext>
                </a:extLst>
              </a:tr>
              <a:tr h="355369">
                <a:tc>
                  <a:txBody>
                    <a:bodyPr/>
                    <a:lstStyle/>
                    <a:p>
                      <a:pPr algn="ctr" fontAlgn="b">
                        <a:buNone/>
                      </a:pPr>
                      <a:r>
                        <a:rPr lang="en-US" sz="1200" b="0" i="0" u="none" strike="noStrike" dirty="0">
                          <a:solidFill>
                            <a:srgbClr val="000000"/>
                          </a:solidFill>
                          <a:effectLst/>
                          <a:latin typeface="Aptos Narrow" panose="020B0004020202020204" pitchFamily="34" charset="0"/>
                        </a:rPr>
                        <a:t>DecMar26</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N/A</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Aptos Narrow" panose="020B0004020202020204" pitchFamily="34" charset="0"/>
                        </a:rPr>
                        <a:t>N/A</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3705602"/>
                  </a:ext>
                </a:extLst>
              </a:tr>
            </a:tbl>
          </a:graphicData>
        </a:graphic>
      </p:graphicFrame>
    </p:spTree>
    <p:extLst>
      <p:ext uri="{BB962C8B-B14F-4D97-AF65-F5344CB8AC3E}">
        <p14:creationId xmlns:p14="http://schemas.microsoft.com/office/powerpoint/2010/main" val="4128203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C2E6-8D7D-DFAF-0E65-C99BDDFC32DE}"/>
              </a:ext>
            </a:extLst>
          </p:cNvPr>
          <p:cNvSpPr>
            <a:spLocks noGrp="1"/>
          </p:cNvSpPr>
          <p:nvPr>
            <p:ph type="title"/>
          </p:nvPr>
        </p:nvSpPr>
        <p:spPr/>
        <p:txBody>
          <a:bodyPr/>
          <a:lstStyle/>
          <a:p>
            <a:r>
              <a:rPr lang="en-US" dirty="0"/>
              <a:t>Resource Availability June-September 2024 (Crypto Mining)</a:t>
            </a:r>
          </a:p>
        </p:txBody>
      </p:sp>
      <p:sp>
        <p:nvSpPr>
          <p:cNvPr id="4" name="Slide Number Placeholder 3">
            <a:extLst>
              <a:ext uri="{FF2B5EF4-FFF2-40B4-BE49-F238E27FC236}">
                <a16:creationId xmlns:a16="http://schemas.microsoft.com/office/drawing/2014/main" id="{62D4D35A-6B2F-232A-48A2-24B62B9E85D3}"/>
              </a:ext>
            </a:extLst>
          </p:cNvPr>
          <p:cNvSpPr>
            <a:spLocks noGrp="1"/>
          </p:cNvSpPr>
          <p:nvPr>
            <p:ph type="sldNum" sz="quarter" idx="4"/>
          </p:nvPr>
        </p:nvSpPr>
        <p:spPr/>
        <p:txBody>
          <a:bodyPr/>
          <a:lstStyle/>
          <a:p>
            <a:fld id="{1D93BD3E-1E9A-4970-A6F7-E7AC52762E0C}" type="slidenum">
              <a:rPr lang="en-US" smtClean="0"/>
              <a:pPr/>
              <a:t>21</a:t>
            </a:fld>
            <a:endParaRPr lang="en-US" dirty="0"/>
          </a:p>
        </p:txBody>
      </p:sp>
      <p:graphicFrame>
        <p:nvGraphicFramePr>
          <p:cNvPr id="8" name="Content Placeholder 7">
            <a:extLst>
              <a:ext uri="{FF2B5EF4-FFF2-40B4-BE49-F238E27FC236}">
                <a16:creationId xmlns:a16="http://schemas.microsoft.com/office/drawing/2014/main" id="{725F1024-2698-760F-1856-8358E9B1E16B}"/>
              </a:ext>
            </a:extLst>
          </p:cNvPr>
          <p:cNvGraphicFramePr>
            <a:graphicFrameLocks noGrp="1"/>
          </p:cNvGraphicFramePr>
          <p:nvPr>
            <p:ph idx="1"/>
            <p:extLst>
              <p:ext uri="{D42A27DB-BD31-4B8C-83A1-F6EECF244321}">
                <p14:modId xmlns:p14="http://schemas.microsoft.com/office/powerpoint/2010/main" val="2125220663"/>
              </p:ext>
            </p:extLst>
          </p:nvPr>
        </p:nvGraphicFramePr>
        <p:xfrm>
          <a:off x="1676550" y="1277101"/>
          <a:ext cx="2676585" cy="4171945"/>
        </p:xfrm>
        <a:graphic>
          <a:graphicData uri="http://schemas.openxmlformats.org/drawingml/2006/table">
            <a:tbl>
              <a:tblPr>
                <a:tableStyleId>{93296810-A885-4BE3-A3E7-6D5BEEA58F35}</a:tableStyleId>
              </a:tblPr>
              <a:tblGrid>
                <a:gridCol w="874612">
                  <a:extLst>
                    <a:ext uri="{9D8B030D-6E8A-4147-A177-3AD203B41FA5}">
                      <a16:colId xmlns:a16="http://schemas.microsoft.com/office/drawing/2014/main" val="3754660948"/>
                    </a:ext>
                  </a:extLst>
                </a:gridCol>
                <a:gridCol w="906708">
                  <a:extLst>
                    <a:ext uri="{9D8B030D-6E8A-4147-A177-3AD203B41FA5}">
                      <a16:colId xmlns:a16="http://schemas.microsoft.com/office/drawing/2014/main" val="329249367"/>
                    </a:ext>
                  </a:extLst>
                </a:gridCol>
                <a:gridCol w="895265">
                  <a:extLst>
                    <a:ext uri="{9D8B030D-6E8A-4147-A177-3AD203B41FA5}">
                      <a16:colId xmlns:a16="http://schemas.microsoft.com/office/drawing/2014/main" val="1375304913"/>
                    </a:ext>
                  </a:extLst>
                </a:gridCol>
              </a:tblGrid>
              <a:tr h="478823">
                <a:tc>
                  <a:txBody>
                    <a:bodyPr/>
                    <a:lstStyle/>
                    <a:p>
                      <a:pPr algn="ctr" fontAlgn="ctr">
                        <a:buNone/>
                      </a:pPr>
                      <a:r>
                        <a:rPr lang="en-US" sz="1100" u="none" strike="noStrike" dirty="0">
                          <a:effectLst/>
                        </a:rPr>
                        <a:t>Resources</a:t>
                      </a:r>
                      <a:endParaRPr lang="en-US" sz="1100" b="1"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algn="ctr" fontAlgn="ctr">
                        <a:buNone/>
                      </a:pPr>
                      <a:r>
                        <a:rPr lang="en-US" sz="1100" u="none" strike="noStrike" dirty="0">
                          <a:effectLst/>
                        </a:rPr>
                        <a:t>Time Period Fails</a:t>
                      </a:r>
                      <a:endParaRPr lang="en-US" sz="1100" b="1"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algn="ctr" fontAlgn="ctr">
                        <a:buNone/>
                      </a:pPr>
                      <a:r>
                        <a:rPr lang="en-US" sz="1100" u="none" strike="noStrike" dirty="0">
                          <a:effectLst/>
                        </a:rPr>
                        <a:t>Time Period Passes</a:t>
                      </a:r>
                      <a:endParaRPr lang="en-US" sz="1100" b="1"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extLst>
                  <a:ext uri="{0D108BD9-81ED-4DB2-BD59-A6C34878D82A}">
                    <a16:rowId xmlns:a16="http://schemas.microsoft.com/office/drawing/2014/main" val="3275147048"/>
                  </a:ext>
                </a:extLst>
              </a:tr>
              <a:tr h="173573">
                <a:tc>
                  <a:txBody>
                    <a:bodyPr/>
                    <a:lstStyle/>
                    <a:p>
                      <a:pPr algn="l" fontAlgn="b">
                        <a:buNone/>
                      </a:pPr>
                      <a:r>
                        <a:rPr lang="en-US" sz="1100" u="none" strike="noStrike" dirty="0">
                          <a:effectLst/>
                        </a:rPr>
                        <a:t>Resource 1 </a:t>
                      </a:r>
                      <a:endParaRPr lang="en-US" sz="1100" b="0" i="0" u="none" strike="noStrike" dirty="0">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7952734"/>
                  </a:ext>
                </a:extLst>
              </a:tr>
              <a:tr h="173573">
                <a:tc>
                  <a:txBody>
                    <a:bodyPr/>
                    <a:lstStyle/>
                    <a:p>
                      <a:pPr algn="l" fontAlgn="b">
                        <a:buNone/>
                      </a:pPr>
                      <a:r>
                        <a:rPr lang="en-US" sz="1100" u="none" strike="noStrike">
                          <a:effectLst/>
                        </a:rPr>
                        <a:t>Resource 2 </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2359400"/>
                  </a:ext>
                </a:extLst>
              </a:tr>
              <a:tr h="173573">
                <a:tc>
                  <a:txBody>
                    <a:bodyPr/>
                    <a:lstStyle/>
                    <a:p>
                      <a:pPr algn="l" fontAlgn="b">
                        <a:buNone/>
                      </a:pPr>
                      <a:r>
                        <a:rPr lang="en-US" sz="1100" u="none" strike="noStrike">
                          <a:effectLst/>
                        </a:rPr>
                        <a:t>Resource 3</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534012"/>
                  </a:ext>
                </a:extLst>
              </a:tr>
              <a:tr h="173573">
                <a:tc>
                  <a:txBody>
                    <a:bodyPr/>
                    <a:lstStyle/>
                    <a:p>
                      <a:pPr algn="l" fontAlgn="b">
                        <a:buNone/>
                      </a:pPr>
                      <a:r>
                        <a:rPr lang="en-US" sz="1100" u="none" strike="noStrike">
                          <a:effectLst/>
                        </a:rPr>
                        <a:t>Resource 4</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7</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4680862"/>
                  </a:ext>
                </a:extLst>
              </a:tr>
              <a:tr h="173573">
                <a:tc>
                  <a:txBody>
                    <a:bodyPr/>
                    <a:lstStyle/>
                    <a:p>
                      <a:pPr algn="l" fontAlgn="b">
                        <a:buNone/>
                      </a:pPr>
                      <a:r>
                        <a:rPr lang="en-US" sz="1100" u="none" strike="noStrike">
                          <a:effectLst/>
                        </a:rPr>
                        <a:t>Resource 5</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2</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6</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7747561"/>
                  </a:ext>
                </a:extLst>
              </a:tr>
              <a:tr h="173573">
                <a:tc>
                  <a:txBody>
                    <a:bodyPr/>
                    <a:lstStyle/>
                    <a:p>
                      <a:pPr algn="l" fontAlgn="b">
                        <a:buNone/>
                      </a:pPr>
                      <a:r>
                        <a:rPr lang="en-US" sz="1100" u="none" strike="noStrike">
                          <a:effectLst/>
                        </a:rPr>
                        <a:t>Resource 6</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4</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4695517"/>
                  </a:ext>
                </a:extLst>
              </a:tr>
              <a:tr h="173573">
                <a:tc>
                  <a:txBody>
                    <a:bodyPr/>
                    <a:lstStyle/>
                    <a:p>
                      <a:pPr algn="l" fontAlgn="b">
                        <a:buNone/>
                      </a:pPr>
                      <a:r>
                        <a:rPr lang="en-US" sz="1100" u="none" strike="noStrike">
                          <a:effectLst/>
                        </a:rPr>
                        <a:t>Resource 7</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7</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016140"/>
                  </a:ext>
                </a:extLst>
              </a:tr>
              <a:tr h="173573">
                <a:tc>
                  <a:txBody>
                    <a:bodyPr/>
                    <a:lstStyle/>
                    <a:p>
                      <a:pPr algn="l" fontAlgn="b">
                        <a:buNone/>
                      </a:pPr>
                      <a:r>
                        <a:rPr lang="en-US" sz="1100" u="none" strike="noStrike" dirty="0">
                          <a:effectLst/>
                        </a:rPr>
                        <a:t>Resource 8</a:t>
                      </a:r>
                      <a:endParaRPr lang="en-US" sz="1100" b="0" i="0" u="none" strike="noStrike" dirty="0">
                        <a:solidFill>
                          <a:srgbClr val="FF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5</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3127817"/>
                  </a:ext>
                </a:extLst>
              </a:tr>
              <a:tr h="173573">
                <a:tc>
                  <a:txBody>
                    <a:bodyPr/>
                    <a:lstStyle/>
                    <a:p>
                      <a:pPr algn="l" fontAlgn="b">
                        <a:buNone/>
                      </a:pPr>
                      <a:r>
                        <a:rPr lang="en-US" sz="1100" u="none" strike="noStrike">
                          <a:effectLst/>
                        </a:rPr>
                        <a:t>Resource 9</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4804640"/>
                  </a:ext>
                </a:extLst>
              </a:tr>
              <a:tr h="173573">
                <a:tc>
                  <a:txBody>
                    <a:bodyPr/>
                    <a:lstStyle/>
                    <a:p>
                      <a:pPr algn="l" fontAlgn="b">
                        <a:buNone/>
                      </a:pPr>
                      <a:r>
                        <a:rPr lang="en-US" sz="1100" u="none" strike="noStrike">
                          <a:effectLst/>
                        </a:rPr>
                        <a:t>Resource 10</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013315"/>
                  </a:ext>
                </a:extLst>
              </a:tr>
              <a:tr h="173573">
                <a:tc>
                  <a:txBody>
                    <a:bodyPr/>
                    <a:lstStyle/>
                    <a:p>
                      <a:pPr algn="l" fontAlgn="b">
                        <a:buNone/>
                      </a:pPr>
                      <a:r>
                        <a:rPr lang="en-US" sz="1100" u="none" strike="noStrike">
                          <a:effectLst/>
                        </a:rPr>
                        <a:t>Resource 11</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4</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471331"/>
                  </a:ext>
                </a:extLst>
              </a:tr>
              <a:tr h="173573">
                <a:tc>
                  <a:txBody>
                    <a:bodyPr/>
                    <a:lstStyle/>
                    <a:p>
                      <a:pPr algn="l" fontAlgn="b">
                        <a:buNone/>
                      </a:pPr>
                      <a:r>
                        <a:rPr lang="en-US" sz="1100" u="none" strike="noStrike">
                          <a:effectLst/>
                        </a:rPr>
                        <a:t>Resource 12</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0 </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9837620"/>
                  </a:ext>
                </a:extLst>
              </a:tr>
              <a:tr h="173573">
                <a:tc>
                  <a:txBody>
                    <a:bodyPr/>
                    <a:lstStyle/>
                    <a:p>
                      <a:pPr algn="l" fontAlgn="b">
                        <a:buNone/>
                      </a:pPr>
                      <a:r>
                        <a:rPr lang="en-US" sz="1100" u="none" strike="noStrike">
                          <a:effectLst/>
                        </a:rPr>
                        <a:t>Resource 13</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 0</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6005755"/>
                  </a:ext>
                </a:extLst>
              </a:tr>
              <a:tr h="173573">
                <a:tc>
                  <a:txBody>
                    <a:bodyPr/>
                    <a:lstStyle/>
                    <a:p>
                      <a:pPr algn="l" fontAlgn="b">
                        <a:buNone/>
                      </a:pPr>
                      <a:r>
                        <a:rPr lang="en-US" sz="1100" u="none" strike="noStrike">
                          <a:effectLst/>
                        </a:rPr>
                        <a:t>Resource 14</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 0</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8210624"/>
                  </a:ext>
                </a:extLst>
              </a:tr>
              <a:tr h="173573">
                <a:tc>
                  <a:txBody>
                    <a:bodyPr/>
                    <a:lstStyle/>
                    <a:p>
                      <a:pPr algn="l" fontAlgn="b">
                        <a:buNone/>
                      </a:pPr>
                      <a:r>
                        <a:rPr lang="en-US" sz="1100" u="none" strike="noStrike">
                          <a:effectLst/>
                        </a:rPr>
                        <a:t>Resource 15</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 0</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1533409"/>
                  </a:ext>
                </a:extLst>
              </a:tr>
              <a:tr h="173573">
                <a:tc>
                  <a:txBody>
                    <a:bodyPr/>
                    <a:lstStyle/>
                    <a:p>
                      <a:pPr algn="l" fontAlgn="b">
                        <a:buNone/>
                      </a:pPr>
                      <a:r>
                        <a:rPr lang="en-US" sz="1100" u="none" strike="noStrike">
                          <a:effectLst/>
                        </a:rPr>
                        <a:t>Resource 16</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7</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6269768"/>
                  </a:ext>
                </a:extLst>
              </a:tr>
              <a:tr h="173573">
                <a:tc>
                  <a:txBody>
                    <a:bodyPr/>
                    <a:lstStyle/>
                    <a:p>
                      <a:pPr algn="l" fontAlgn="b">
                        <a:buNone/>
                      </a:pPr>
                      <a:r>
                        <a:rPr lang="en-US" sz="1100" u="none" strike="noStrike">
                          <a:effectLst/>
                        </a:rPr>
                        <a:t>Resource 17</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 0</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0572941"/>
                  </a:ext>
                </a:extLst>
              </a:tr>
              <a:tr h="173573">
                <a:tc>
                  <a:txBody>
                    <a:bodyPr/>
                    <a:lstStyle/>
                    <a:p>
                      <a:pPr algn="l" fontAlgn="b">
                        <a:buNone/>
                      </a:pPr>
                      <a:r>
                        <a:rPr lang="en-US" sz="1100" u="none" strike="noStrike">
                          <a:effectLst/>
                        </a:rPr>
                        <a:t>Resource 18</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4</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4</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9815461"/>
                  </a:ext>
                </a:extLst>
              </a:tr>
              <a:tr h="173573">
                <a:tc>
                  <a:txBody>
                    <a:bodyPr/>
                    <a:lstStyle/>
                    <a:p>
                      <a:pPr algn="l" fontAlgn="b">
                        <a:buNone/>
                      </a:pPr>
                      <a:r>
                        <a:rPr lang="en-US" sz="1100" u="none" strike="noStrike">
                          <a:effectLst/>
                        </a:rPr>
                        <a:t>Resource 19</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 0</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207262"/>
                  </a:ext>
                </a:extLst>
              </a:tr>
              <a:tr h="173573">
                <a:tc>
                  <a:txBody>
                    <a:bodyPr/>
                    <a:lstStyle/>
                    <a:p>
                      <a:pPr algn="l" fontAlgn="b">
                        <a:buNone/>
                      </a:pPr>
                      <a:r>
                        <a:rPr lang="en-US" sz="1100" u="none" strike="noStrike">
                          <a:effectLst/>
                        </a:rPr>
                        <a:t>Resource 20</a:t>
                      </a:r>
                      <a:endParaRPr lang="en-US" sz="1100" b="0"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 0</a:t>
                      </a:r>
                      <a:endParaRPr lang="en-US" sz="1100" b="0"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196892"/>
                  </a:ext>
                </a:extLst>
              </a:tr>
              <a:tr h="221662">
                <a:tc>
                  <a:txBody>
                    <a:bodyPr/>
                    <a:lstStyle/>
                    <a:p>
                      <a:pPr algn="l" fontAlgn="b">
                        <a:buNone/>
                      </a:pPr>
                      <a:r>
                        <a:rPr lang="en-US" sz="1100" u="none" strike="noStrike">
                          <a:effectLst/>
                        </a:rPr>
                        <a:t>Grand Total</a:t>
                      </a:r>
                      <a:endParaRPr lang="en-US" sz="1100" b="1" i="0" u="none" strike="noStrike">
                        <a:solidFill>
                          <a:srgbClr val="000000"/>
                        </a:solidFill>
                        <a:effectLst/>
                        <a:latin typeface="Aptos Narrow" panose="020B000402020202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98</a:t>
                      </a:r>
                      <a:endParaRPr lang="en-US" sz="1100" b="1" i="0" u="none" strike="noStrike">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51</a:t>
                      </a:r>
                      <a:endParaRPr lang="en-US" sz="1100" b="1" i="0" u="none" strike="noStrike" dirty="0">
                        <a:solidFill>
                          <a:srgbClr val="000000"/>
                        </a:solidFill>
                        <a:effectLst/>
                        <a:latin typeface="Aptos Narrow" panose="020B00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031690"/>
                  </a:ext>
                </a:extLst>
              </a:tr>
            </a:tbl>
          </a:graphicData>
        </a:graphic>
      </p:graphicFrame>
      <p:graphicFrame>
        <p:nvGraphicFramePr>
          <p:cNvPr id="9" name="Table 8">
            <a:extLst>
              <a:ext uri="{FF2B5EF4-FFF2-40B4-BE49-F238E27FC236}">
                <a16:creationId xmlns:a16="http://schemas.microsoft.com/office/drawing/2014/main" id="{993751EB-1F00-9657-456C-996ACD0488E2}"/>
              </a:ext>
            </a:extLst>
          </p:cNvPr>
          <p:cNvGraphicFramePr>
            <a:graphicFrameLocks noGrp="1"/>
          </p:cNvGraphicFramePr>
          <p:nvPr>
            <p:extLst>
              <p:ext uri="{D42A27DB-BD31-4B8C-83A1-F6EECF244321}">
                <p14:modId xmlns:p14="http://schemas.microsoft.com/office/powerpoint/2010/main" val="2101693430"/>
              </p:ext>
            </p:extLst>
          </p:nvPr>
        </p:nvGraphicFramePr>
        <p:xfrm>
          <a:off x="4572000" y="1277101"/>
          <a:ext cx="3157688" cy="4195182"/>
        </p:xfrm>
        <a:graphic>
          <a:graphicData uri="http://schemas.openxmlformats.org/drawingml/2006/table">
            <a:tbl>
              <a:tblPr>
                <a:tableStyleId>{93296810-A885-4BE3-A3E7-6D5BEEA58F35}</a:tableStyleId>
              </a:tblPr>
              <a:tblGrid>
                <a:gridCol w="954682">
                  <a:extLst>
                    <a:ext uri="{9D8B030D-6E8A-4147-A177-3AD203B41FA5}">
                      <a16:colId xmlns:a16="http://schemas.microsoft.com/office/drawing/2014/main" val="2629329777"/>
                    </a:ext>
                  </a:extLst>
                </a:gridCol>
                <a:gridCol w="1069085">
                  <a:extLst>
                    <a:ext uri="{9D8B030D-6E8A-4147-A177-3AD203B41FA5}">
                      <a16:colId xmlns:a16="http://schemas.microsoft.com/office/drawing/2014/main" val="2917936234"/>
                    </a:ext>
                  </a:extLst>
                </a:gridCol>
                <a:gridCol w="1133921">
                  <a:extLst>
                    <a:ext uri="{9D8B030D-6E8A-4147-A177-3AD203B41FA5}">
                      <a16:colId xmlns:a16="http://schemas.microsoft.com/office/drawing/2014/main" val="344968782"/>
                    </a:ext>
                  </a:extLst>
                </a:gridCol>
              </a:tblGrid>
              <a:tr h="485120">
                <a:tc>
                  <a:txBody>
                    <a:bodyPr/>
                    <a:lstStyle/>
                    <a:p>
                      <a:pPr algn="ctr" fontAlgn="b">
                        <a:buNone/>
                      </a:pPr>
                      <a:r>
                        <a:rPr lang="en-US" sz="1100" u="none" strike="noStrike" dirty="0">
                          <a:effectLst/>
                        </a:rPr>
                        <a:t>Resources</a:t>
                      </a:r>
                      <a:endParaRPr lang="en-US" sz="1100" b="1"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algn="ctr" fontAlgn="ctr">
                        <a:buNone/>
                      </a:pPr>
                      <a:r>
                        <a:rPr lang="en-US" sz="1100" u="none" strike="noStrike" dirty="0">
                          <a:effectLst/>
                        </a:rPr>
                        <a:t>Resource Availability Fails</a:t>
                      </a:r>
                      <a:endParaRPr lang="en-US" sz="1100" b="1"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algn="ctr" fontAlgn="ctr">
                        <a:buNone/>
                      </a:pPr>
                      <a:r>
                        <a:rPr lang="en-US" sz="1100" u="none" strike="noStrike" dirty="0">
                          <a:effectLst/>
                        </a:rPr>
                        <a:t>Resource Availability Passes</a:t>
                      </a:r>
                      <a:endParaRPr lang="en-US" sz="1100" b="1"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extLst>
                  <a:ext uri="{0D108BD9-81ED-4DB2-BD59-A6C34878D82A}">
                    <a16:rowId xmlns:a16="http://schemas.microsoft.com/office/drawing/2014/main" val="3211854544"/>
                  </a:ext>
                </a:extLst>
              </a:tr>
              <a:tr h="175563">
                <a:tc>
                  <a:txBody>
                    <a:bodyPr/>
                    <a:lstStyle/>
                    <a:p>
                      <a:pPr algn="l" fontAlgn="b">
                        <a:buNone/>
                      </a:pPr>
                      <a:r>
                        <a:rPr lang="en-US" sz="1100" u="none" strike="noStrike" dirty="0">
                          <a:effectLst/>
                        </a:rPr>
                        <a:t>Resource 1</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802253"/>
                  </a:ext>
                </a:extLst>
              </a:tr>
              <a:tr h="175563">
                <a:tc>
                  <a:txBody>
                    <a:bodyPr/>
                    <a:lstStyle/>
                    <a:p>
                      <a:pPr algn="l" fontAlgn="b">
                        <a:buNone/>
                      </a:pPr>
                      <a:r>
                        <a:rPr lang="en-US" sz="1100" u="none" strike="noStrike">
                          <a:effectLst/>
                        </a:rPr>
                        <a:t>Resource 2</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5119704"/>
                  </a:ext>
                </a:extLst>
              </a:tr>
              <a:tr h="175563">
                <a:tc>
                  <a:txBody>
                    <a:bodyPr/>
                    <a:lstStyle/>
                    <a:p>
                      <a:pPr algn="l" fontAlgn="b">
                        <a:buNone/>
                      </a:pPr>
                      <a:r>
                        <a:rPr lang="en-US" sz="1100" u="none" strike="noStrike">
                          <a:effectLst/>
                        </a:rPr>
                        <a:t>Resource 3</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4446"/>
                  </a:ext>
                </a:extLst>
              </a:tr>
              <a:tr h="175563">
                <a:tc>
                  <a:txBody>
                    <a:bodyPr/>
                    <a:lstStyle/>
                    <a:p>
                      <a:pPr algn="l" fontAlgn="b">
                        <a:buNone/>
                      </a:pPr>
                      <a:r>
                        <a:rPr lang="en-US" sz="1100" u="none" strike="noStrike">
                          <a:effectLst/>
                        </a:rPr>
                        <a:t>Resource 4</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1545756"/>
                  </a:ext>
                </a:extLst>
              </a:tr>
              <a:tr h="175563">
                <a:tc>
                  <a:txBody>
                    <a:bodyPr/>
                    <a:lstStyle/>
                    <a:p>
                      <a:pPr algn="l" fontAlgn="b">
                        <a:buNone/>
                      </a:pPr>
                      <a:r>
                        <a:rPr lang="en-US" sz="1100" u="none" strike="noStrike">
                          <a:effectLst/>
                        </a:rPr>
                        <a:t>Resource 5</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189502"/>
                  </a:ext>
                </a:extLst>
              </a:tr>
              <a:tr h="175563">
                <a:tc>
                  <a:txBody>
                    <a:bodyPr/>
                    <a:lstStyle/>
                    <a:p>
                      <a:pPr algn="l" fontAlgn="b">
                        <a:buNone/>
                      </a:pPr>
                      <a:r>
                        <a:rPr lang="en-US" sz="1100" u="none" strike="noStrike">
                          <a:effectLst/>
                        </a:rPr>
                        <a:t>Resource 6</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539266"/>
                  </a:ext>
                </a:extLst>
              </a:tr>
              <a:tr h="175563">
                <a:tc>
                  <a:txBody>
                    <a:bodyPr/>
                    <a:lstStyle/>
                    <a:p>
                      <a:pPr algn="l" fontAlgn="b">
                        <a:buNone/>
                      </a:pPr>
                      <a:r>
                        <a:rPr lang="en-US" sz="1100" u="none" strike="noStrike">
                          <a:effectLst/>
                        </a:rPr>
                        <a:t>Resource 7</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343470"/>
                  </a:ext>
                </a:extLst>
              </a:tr>
              <a:tr h="175563">
                <a:tc>
                  <a:txBody>
                    <a:bodyPr/>
                    <a:lstStyle/>
                    <a:p>
                      <a:pPr algn="l" fontAlgn="b">
                        <a:buNone/>
                      </a:pPr>
                      <a:r>
                        <a:rPr lang="en-US" sz="1100" u="none" strike="noStrike">
                          <a:effectLst/>
                        </a:rPr>
                        <a:t>Resource 8</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8116722"/>
                  </a:ext>
                </a:extLst>
              </a:tr>
              <a:tr h="175563">
                <a:tc>
                  <a:txBody>
                    <a:bodyPr/>
                    <a:lstStyle/>
                    <a:p>
                      <a:pPr algn="l" fontAlgn="b">
                        <a:buNone/>
                      </a:pPr>
                      <a:r>
                        <a:rPr lang="en-US" sz="1100" u="none" strike="noStrike">
                          <a:effectLst/>
                        </a:rPr>
                        <a:t>Resource 9</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4310284"/>
                  </a:ext>
                </a:extLst>
              </a:tr>
              <a:tr h="175563">
                <a:tc>
                  <a:txBody>
                    <a:bodyPr/>
                    <a:lstStyle/>
                    <a:p>
                      <a:pPr algn="l" fontAlgn="b">
                        <a:buNone/>
                      </a:pPr>
                      <a:r>
                        <a:rPr lang="en-US" sz="1100" u="none" strike="noStrike">
                          <a:effectLst/>
                        </a:rPr>
                        <a:t>Resource 10</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937351"/>
                  </a:ext>
                </a:extLst>
              </a:tr>
              <a:tr h="175563">
                <a:tc>
                  <a:txBody>
                    <a:bodyPr/>
                    <a:lstStyle/>
                    <a:p>
                      <a:pPr algn="l" fontAlgn="b">
                        <a:buNone/>
                      </a:pPr>
                      <a:r>
                        <a:rPr lang="en-US" sz="1100" u="none" strike="noStrike" dirty="0">
                          <a:effectLst/>
                        </a:rPr>
                        <a:t>Resource 11</a:t>
                      </a:r>
                      <a:endParaRPr lang="en-US" sz="1100" b="0"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2316588"/>
                  </a:ext>
                </a:extLst>
              </a:tr>
              <a:tr h="175563">
                <a:tc>
                  <a:txBody>
                    <a:bodyPr/>
                    <a:lstStyle/>
                    <a:p>
                      <a:pPr algn="l" fontAlgn="b">
                        <a:buNone/>
                      </a:pPr>
                      <a:r>
                        <a:rPr lang="en-US" sz="1100" u="none" strike="noStrike">
                          <a:effectLst/>
                        </a:rPr>
                        <a:t>Resource 12</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689176"/>
                  </a:ext>
                </a:extLst>
              </a:tr>
              <a:tr h="175563">
                <a:tc>
                  <a:txBody>
                    <a:bodyPr/>
                    <a:lstStyle/>
                    <a:p>
                      <a:pPr algn="l" fontAlgn="b">
                        <a:buNone/>
                      </a:pPr>
                      <a:r>
                        <a:rPr lang="en-US" sz="1100" u="none" strike="noStrike">
                          <a:effectLst/>
                        </a:rPr>
                        <a:t>Resource 13</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5057731"/>
                  </a:ext>
                </a:extLst>
              </a:tr>
              <a:tr h="175563">
                <a:tc>
                  <a:txBody>
                    <a:bodyPr/>
                    <a:lstStyle/>
                    <a:p>
                      <a:pPr algn="l" fontAlgn="b">
                        <a:buNone/>
                      </a:pPr>
                      <a:r>
                        <a:rPr lang="en-US" sz="1100" u="none" strike="noStrike">
                          <a:effectLst/>
                        </a:rPr>
                        <a:t>Resource 14</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685182"/>
                  </a:ext>
                </a:extLst>
              </a:tr>
              <a:tr h="175563">
                <a:tc>
                  <a:txBody>
                    <a:bodyPr/>
                    <a:lstStyle/>
                    <a:p>
                      <a:pPr algn="l" fontAlgn="b">
                        <a:buNone/>
                      </a:pPr>
                      <a:r>
                        <a:rPr lang="en-US" sz="1100" u="none" strike="noStrike">
                          <a:effectLst/>
                        </a:rPr>
                        <a:t>Resource 15</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6700363"/>
                  </a:ext>
                </a:extLst>
              </a:tr>
              <a:tr h="175563">
                <a:tc>
                  <a:txBody>
                    <a:bodyPr/>
                    <a:lstStyle/>
                    <a:p>
                      <a:pPr algn="l" fontAlgn="b">
                        <a:buNone/>
                      </a:pPr>
                      <a:r>
                        <a:rPr lang="en-US" sz="1100" u="none" strike="noStrike">
                          <a:effectLst/>
                        </a:rPr>
                        <a:t>Resource 16</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253740"/>
                  </a:ext>
                </a:extLst>
              </a:tr>
              <a:tr h="175563">
                <a:tc>
                  <a:txBody>
                    <a:bodyPr/>
                    <a:lstStyle/>
                    <a:p>
                      <a:pPr algn="l" fontAlgn="b">
                        <a:buNone/>
                      </a:pPr>
                      <a:r>
                        <a:rPr lang="en-US" sz="1100" u="none" strike="noStrike">
                          <a:effectLst/>
                        </a:rPr>
                        <a:t>Resource 17</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607810"/>
                  </a:ext>
                </a:extLst>
              </a:tr>
              <a:tr h="175563">
                <a:tc>
                  <a:txBody>
                    <a:bodyPr/>
                    <a:lstStyle/>
                    <a:p>
                      <a:pPr algn="l" fontAlgn="b">
                        <a:buNone/>
                      </a:pPr>
                      <a:r>
                        <a:rPr lang="en-US" sz="1100" u="none" strike="noStrike">
                          <a:effectLst/>
                        </a:rPr>
                        <a:t>Resource 18</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1436109"/>
                  </a:ext>
                </a:extLst>
              </a:tr>
              <a:tr h="175563">
                <a:tc>
                  <a:txBody>
                    <a:bodyPr/>
                    <a:lstStyle/>
                    <a:p>
                      <a:pPr algn="l" fontAlgn="b">
                        <a:buNone/>
                      </a:pPr>
                      <a:r>
                        <a:rPr lang="en-US" sz="1100" u="none" strike="noStrike">
                          <a:effectLst/>
                        </a:rPr>
                        <a:t>Resource 19</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8308497"/>
                  </a:ext>
                </a:extLst>
              </a:tr>
              <a:tr h="175563">
                <a:tc>
                  <a:txBody>
                    <a:bodyPr/>
                    <a:lstStyle/>
                    <a:p>
                      <a:pPr algn="l" fontAlgn="b">
                        <a:buNone/>
                      </a:pPr>
                      <a:r>
                        <a:rPr lang="en-US" sz="1100" u="none" strike="noStrike">
                          <a:effectLst/>
                        </a:rPr>
                        <a:t>Resource 20</a:t>
                      </a:r>
                      <a:endParaRPr lang="en-US" sz="1100" b="0" i="0" u="none" strike="noStrike">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6671592"/>
                  </a:ext>
                </a:extLst>
              </a:tr>
              <a:tr h="175563">
                <a:tc>
                  <a:txBody>
                    <a:bodyPr/>
                    <a:lstStyle/>
                    <a:p>
                      <a:pPr algn="l" fontAlgn="b">
                        <a:buNone/>
                      </a:pPr>
                      <a:r>
                        <a:rPr lang="en-US" sz="1100" u="none" strike="noStrike" dirty="0">
                          <a:effectLst/>
                        </a:rPr>
                        <a:t>Grand Total</a:t>
                      </a:r>
                      <a:endParaRPr lang="en-US" sz="1100" b="1" i="0" u="none" strike="noStrike" dirty="0">
                        <a:solidFill>
                          <a:srgbClr val="000000"/>
                        </a:solidFill>
                        <a:effectLst/>
                        <a:latin typeface="Aptos Narrow" panose="020B0004020202020204" pitchFamily="34" charset="0"/>
                      </a:endParaRPr>
                    </a:p>
                  </a:txBody>
                  <a:tcPr marL="5439" marR="5439" marT="54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a:effectLst/>
                        </a:rPr>
                        <a:t>9</a:t>
                      </a:r>
                      <a:endParaRPr lang="en-US" sz="1100" b="1" i="0" u="none" strike="noStrike">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u="none" strike="noStrike" dirty="0">
                          <a:effectLst/>
                        </a:rPr>
                        <a:t>11</a:t>
                      </a:r>
                      <a:endParaRPr lang="en-US" sz="1100" b="1" i="0" u="none" strike="noStrike" dirty="0">
                        <a:solidFill>
                          <a:srgbClr val="000000"/>
                        </a:solidFill>
                        <a:effectLst/>
                        <a:latin typeface="Aptos Narrow" panose="020B0004020202020204" pitchFamily="34" charset="0"/>
                      </a:endParaRPr>
                    </a:p>
                  </a:txBody>
                  <a:tcPr marL="5439" marR="5439" marT="5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5937178"/>
                  </a:ext>
                </a:extLst>
              </a:tr>
            </a:tbl>
          </a:graphicData>
        </a:graphic>
      </p:graphicFrame>
      <p:sp>
        <p:nvSpPr>
          <p:cNvPr id="10" name="TextBox 9">
            <a:extLst>
              <a:ext uri="{FF2B5EF4-FFF2-40B4-BE49-F238E27FC236}">
                <a16:creationId xmlns:a16="http://schemas.microsoft.com/office/drawing/2014/main" id="{BE2F705B-9524-A59B-5253-826FC86BD608}"/>
              </a:ext>
            </a:extLst>
          </p:cNvPr>
          <p:cNvSpPr txBox="1"/>
          <p:nvPr/>
        </p:nvSpPr>
        <p:spPr>
          <a:xfrm>
            <a:off x="314685" y="1560374"/>
            <a:ext cx="1143000" cy="1754326"/>
          </a:xfrm>
          <a:prstGeom prst="rect">
            <a:avLst/>
          </a:prstGeom>
          <a:noFill/>
        </p:spPr>
        <p:txBody>
          <a:bodyPr wrap="square" rtlCol="0">
            <a:spAutoFit/>
          </a:bodyPr>
          <a:lstStyle/>
          <a:p>
            <a:r>
              <a:rPr lang="en-US" sz="1350" dirty="0"/>
              <a:t>The number of Time Periods Failed or Passed by the  Crypto Mining Resource.</a:t>
            </a:r>
          </a:p>
        </p:txBody>
      </p:sp>
      <p:sp>
        <p:nvSpPr>
          <p:cNvPr id="15" name="TextBox 14">
            <a:extLst>
              <a:ext uri="{FF2B5EF4-FFF2-40B4-BE49-F238E27FC236}">
                <a16:creationId xmlns:a16="http://schemas.microsoft.com/office/drawing/2014/main" id="{BB47A626-74C7-37BD-4935-BE15EBDC6428}"/>
              </a:ext>
            </a:extLst>
          </p:cNvPr>
          <p:cNvSpPr txBox="1"/>
          <p:nvPr/>
        </p:nvSpPr>
        <p:spPr>
          <a:xfrm>
            <a:off x="7924800" y="1768123"/>
            <a:ext cx="1143000" cy="1546577"/>
          </a:xfrm>
          <a:prstGeom prst="rect">
            <a:avLst/>
          </a:prstGeom>
          <a:noFill/>
        </p:spPr>
        <p:txBody>
          <a:bodyPr wrap="square" rtlCol="0">
            <a:spAutoFit/>
          </a:bodyPr>
          <a:lstStyle/>
          <a:p>
            <a:r>
              <a:rPr lang="en-US" sz="1350" dirty="0"/>
              <a:t>Whether same Resource failed or passed availability for the SCT.</a:t>
            </a:r>
          </a:p>
        </p:txBody>
      </p:sp>
      <p:sp>
        <p:nvSpPr>
          <p:cNvPr id="3" name="TextBox 2">
            <a:extLst>
              <a:ext uri="{FF2B5EF4-FFF2-40B4-BE49-F238E27FC236}">
                <a16:creationId xmlns:a16="http://schemas.microsoft.com/office/drawing/2014/main" id="{77A6AEE7-75A5-D28A-6D56-A1D71563235E}"/>
              </a:ext>
            </a:extLst>
          </p:cNvPr>
          <p:cNvSpPr txBox="1"/>
          <p:nvPr/>
        </p:nvSpPr>
        <p:spPr>
          <a:xfrm>
            <a:off x="400418" y="5580899"/>
            <a:ext cx="8095882" cy="738664"/>
          </a:xfrm>
          <a:prstGeom prst="rect">
            <a:avLst/>
          </a:prstGeom>
          <a:noFill/>
        </p:spPr>
        <p:txBody>
          <a:bodyPr wrap="square" rtlCol="0">
            <a:spAutoFit/>
          </a:bodyPr>
          <a:lstStyle/>
          <a:p>
            <a:r>
              <a:rPr lang="en-US" sz="1400" dirty="0"/>
              <a:t>Note: There are 8 time periods in an ERS Standard Contract Term. The table on the left represents the number of time periods a resources failed/passed the availability metric of 85%. The table on the right represents the failed/passed combined available metric for the resource of 95%.</a:t>
            </a:r>
          </a:p>
        </p:txBody>
      </p:sp>
    </p:spTree>
    <p:extLst>
      <p:ext uri="{BB962C8B-B14F-4D97-AF65-F5344CB8AC3E}">
        <p14:creationId xmlns:p14="http://schemas.microsoft.com/office/powerpoint/2010/main" val="3164604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2195-C8B2-4869-B0D3-EB9598D16A36}"/>
              </a:ext>
            </a:extLst>
          </p:cNvPr>
          <p:cNvSpPr>
            <a:spLocks noGrp="1"/>
          </p:cNvSpPr>
          <p:nvPr>
            <p:ph type="title"/>
          </p:nvPr>
        </p:nvSpPr>
        <p:spPr/>
        <p:txBody>
          <a:bodyPr/>
          <a:lstStyle/>
          <a:p>
            <a:r>
              <a:rPr lang="en-US"/>
              <a:t>Baselines for Crypto Mining ERS Resources</a:t>
            </a:r>
          </a:p>
        </p:txBody>
      </p:sp>
      <p:sp>
        <p:nvSpPr>
          <p:cNvPr id="4" name="Slide Number Placeholder 3">
            <a:extLst>
              <a:ext uri="{FF2B5EF4-FFF2-40B4-BE49-F238E27FC236}">
                <a16:creationId xmlns:a16="http://schemas.microsoft.com/office/drawing/2014/main" id="{F05569B9-3F48-2E04-119F-36C1E006246F}"/>
              </a:ext>
            </a:extLst>
          </p:cNvPr>
          <p:cNvSpPr>
            <a:spLocks noGrp="1"/>
          </p:cNvSpPr>
          <p:nvPr>
            <p:ph type="sldNum" sz="quarter" idx="4"/>
          </p:nvPr>
        </p:nvSpPr>
        <p:spPr/>
        <p:txBody>
          <a:bodyPr/>
          <a:lstStyle/>
          <a:p>
            <a:fld id="{1D93BD3E-1E9A-4970-A6F7-E7AC52762E0C}" type="slidenum">
              <a:rPr lang="en-US" smtClean="0"/>
              <a:pPr/>
              <a:t>22</a:t>
            </a:fld>
            <a:endParaRPr lang="en-US"/>
          </a:p>
        </p:txBody>
      </p:sp>
      <p:sp>
        <p:nvSpPr>
          <p:cNvPr id="10" name="TextBox 9">
            <a:extLst>
              <a:ext uri="{FF2B5EF4-FFF2-40B4-BE49-F238E27FC236}">
                <a16:creationId xmlns:a16="http://schemas.microsoft.com/office/drawing/2014/main" id="{8B5B542F-68AF-1B55-2976-0B37CCE61FC3}"/>
              </a:ext>
            </a:extLst>
          </p:cNvPr>
          <p:cNvSpPr txBox="1"/>
          <p:nvPr/>
        </p:nvSpPr>
        <p:spPr>
          <a:xfrm>
            <a:off x="2286000" y="3244334"/>
            <a:ext cx="4572000" cy="369332"/>
          </a:xfrm>
          <a:prstGeom prst="rect">
            <a:avLst/>
          </a:prstGeom>
          <a:noFill/>
        </p:spPr>
        <p:txBody>
          <a:bodyPr wrap="square">
            <a:spAutoFit/>
          </a:bodyPr>
          <a:lstStyle/>
          <a:p>
            <a:endParaRPr lang="en-US"/>
          </a:p>
        </p:txBody>
      </p:sp>
      <p:sp>
        <p:nvSpPr>
          <p:cNvPr id="3" name="TextBox 2">
            <a:extLst>
              <a:ext uri="{FF2B5EF4-FFF2-40B4-BE49-F238E27FC236}">
                <a16:creationId xmlns:a16="http://schemas.microsoft.com/office/drawing/2014/main" id="{73D13502-C838-5172-EE5A-076283747FB6}"/>
              </a:ext>
            </a:extLst>
          </p:cNvPr>
          <p:cNvSpPr txBox="1"/>
          <p:nvPr/>
        </p:nvSpPr>
        <p:spPr>
          <a:xfrm>
            <a:off x="342900" y="807720"/>
            <a:ext cx="8267700" cy="535531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endParaRPr lang="en-US" dirty="0"/>
          </a:p>
          <a:p>
            <a:pPr marL="285750" indent="-285750">
              <a:buFont typeface="Arial" panose="020B0604020202020204" pitchFamily="34" charset="0"/>
              <a:buChar char="•"/>
            </a:pPr>
            <a:r>
              <a:rPr lang="en-US" dirty="0"/>
              <a:t>ERS Crypto Mining resources currently assigned an ‘Alternate’ Baseline for one of the two reasons below:</a:t>
            </a:r>
            <a:endParaRPr lang="en-US" dirty="0">
              <a:cs typeface="Arial"/>
            </a:endParaRPr>
          </a:p>
          <a:p>
            <a:pPr marL="285750"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Resources with little or no meter data. </a:t>
            </a:r>
            <a:endParaRPr lang="en-US" dirty="0">
              <a:cs typeface="Arial"/>
            </a:endParaRPr>
          </a:p>
          <a:p>
            <a:pPr marL="1200150" lvl="2" indent="-285750">
              <a:buFont typeface="Arial" panose="020B0604020202020204" pitchFamily="34" charset="0"/>
              <a:buChar char="•"/>
            </a:pPr>
            <a:r>
              <a:rPr lang="en-US" dirty="0"/>
              <a:t>Resources with meter data but are not good fit for default baseline.</a:t>
            </a:r>
            <a:endParaRPr lang="en-US" dirty="0">
              <a:cs typeface="Arial"/>
            </a:endParaRP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those resources with sufficient meter data to calculate a ‘Default’ Baseline, the most common baselines reported are:</a:t>
            </a:r>
            <a:endParaRPr lang="en-US" dirty="0">
              <a:cs typeface="Arial"/>
            </a:endParaRP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Nearest-20 (Near 20)</a:t>
            </a:r>
            <a:endParaRPr lang="en-US" dirty="0">
              <a:cs typeface="Arial"/>
            </a:endParaRPr>
          </a:p>
          <a:p>
            <a:pPr marL="742950" lvl="1" indent="-285750">
              <a:buFont typeface="Arial" panose="020B0604020202020204" pitchFamily="34" charset="0"/>
              <a:buChar char="•"/>
            </a:pPr>
            <a:r>
              <a:rPr lang="en-US" dirty="0"/>
              <a:t>Middle 8-of-10 (Mid 8-of-10)</a:t>
            </a:r>
            <a:endParaRPr lang="en-US" dirty="0">
              <a:cs typeface="Arial"/>
            </a:endParaRPr>
          </a:p>
          <a:p>
            <a:pPr marL="742950" lvl="1" indent="-285750">
              <a:buFont typeface="Arial" panose="020B0604020202020204" pitchFamily="34" charset="0"/>
              <a:buChar char="•"/>
            </a:pPr>
            <a:r>
              <a:rPr lang="en-US" dirty="0"/>
              <a:t>Meter-Before/Meter-After (MBMA)*</a:t>
            </a:r>
            <a:endParaRPr lang="en-US" dirty="0">
              <a:cs typeface="Arial"/>
            </a:endParaRPr>
          </a:p>
          <a:p>
            <a:pPr lvl="2"/>
            <a:r>
              <a:rPr lang="en-US" dirty="0">
                <a:cs typeface="Arial"/>
              </a:rPr>
              <a:t>*</a:t>
            </a:r>
            <a:r>
              <a:rPr lang="en-US" dirty="0">
                <a:latin typeface="+mj-lt"/>
                <a:cs typeface="Arial"/>
              </a:rPr>
              <a:t>Resources with MBMA baseline are expected to have a consistently flat load. T</a:t>
            </a:r>
            <a:r>
              <a:rPr lang="en-US" dirty="0">
                <a:latin typeface="+mj-lt"/>
              </a:rPr>
              <a:t>he load for a Load site at any point in time can be accurately predicted based on the load immediately preceding that point in time. Therefore, resources that have a MBMA baseline cannot be price sensitive or chase 4CP.</a:t>
            </a:r>
            <a:endParaRPr lang="en-US" dirty="0">
              <a:latin typeface="+mj-lt"/>
              <a:cs typeface="Arial"/>
            </a:endParaRPr>
          </a:p>
          <a:p>
            <a:pPr lvl="1"/>
            <a:endParaRPr lang="en-US" dirty="0">
              <a:cs typeface="Arial"/>
            </a:endParaRPr>
          </a:p>
        </p:txBody>
      </p:sp>
    </p:spTree>
    <p:extLst>
      <p:ext uri="{BB962C8B-B14F-4D97-AF65-F5344CB8AC3E}">
        <p14:creationId xmlns:p14="http://schemas.microsoft.com/office/powerpoint/2010/main" val="597803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A1DB6-FBBA-3B18-B859-8A99A7E52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1A5D8-3679-01F8-5BFB-A8997B3159B1}"/>
              </a:ext>
            </a:extLst>
          </p:cNvPr>
          <p:cNvSpPr>
            <a:spLocks noGrp="1"/>
          </p:cNvSpPr>
          <p:nvPr>
            <p:ph type="title"/>
          </p:nvPr>
        </p:nvSpPr>
        <p:spPr>
          <a:xfrm>
            <a:off x="457200" y="316111"/>
            <a:ext cx="8458200" cy="884039"/>
          </a:xfrm>
        </p:spPr>
        <p:txBody>
          <a:bodyPr lIns="91440" tIns="45720" rIns="91440" bIns="45720" anchor="t"/>
          <a:lstStyle/>
          <a:p>
            <a:r>
              <a:rPr lang="en-US" sz="2400"/>
              <a:t>JunSep25 SCT MW/ West Load Zone Price Relationship Summary</a:t>
            </a:r>
          </a:p>
        </p:txBody>
      </p:sp>
      <p:sp>
        <p:nvSpPr>
          <p:cNvPr id="4" name="Slide Number Placeholder 3">
            <a:extLst>
              <a:ext uri="{FF2B5EF4-FFF2-40B4-BE49-F238E27FC236}">
                <a16:creationId xmlns:a16="http://schemas.microsoft.com/office/drawing/2014/main" id="{ED4D9D5E-3A8F-5F91-253F-FB5A06DDAE52}"/>
              </a:ext>
            </a:extLst>
          </p:cNvPr>
          <p:cNvSpPr>
            <a:spLocks noGrp="1"/>
          </p:cNvSpPr>
          <p:nvPr>
            <p:ph type="sldNum" sz="quarter" idx="4"/>
          </p:nvPr>
        </p:nvSpPr>
        <p:spPr>
          <a:xfrm>
            <a:off x="6457950" y="5778104"/>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23</a:t>
            </a:fld>
            <a:endParaRPr lang="en-US"/>
          </a:p>
        </p:txBody>
      </p:sp>
      <p:sp>
        <p:nvSpPr>
          <p:cNvPr id="6" name="TextBox 5">
            <a:extLst>
              <a:ext uri="{FF2B5EF4-FFF2-40B4-BE49-F238E27FC236}">
                <a16:creationId xmlns:a16="http://schemas.microsoft.com/office/drawing/2014/main" id="{A377A653-9325-8700-9995-EA15AF9975AA}"/>
              </a:ext>
            </a:extLst>
          </p:cNvPr>
          <p:cNvSpPr txBox="1"/>
          <p:nvPr/>
        </p:nvSpPr>
        <p:spPr>
          <a:xfrm>
            <a:off x="457200" y="1200150"/>
            <a:ext cx="7930496" cy="4109330"/>
          </a:xfrm>
          <a:prstGeom prst="rect">
            <a:avLst/>
          </a:prstGeom>
          <a:noFill/>
        </p:spPr>
        <p:txBody>
          <a:bodyPr wrap="square" lIns="91440" tIns="45720" rIns="91440" bIns="45720" rtlCol="0" anchor="t">
            <a:spAutoFit/>
          </a:bodyPr>
          <a:lstStyle/>
          <a:p>
            <a:pPr marL="213995" indent="-213995">
              <a:lnSpc>
                <a:spcPct val="150000"/>
              </a:lnSpc>
              <a:buFont typeface="Arial" panose="020B0604020202020204" pitchFamily="34" charset="0"/>
              <a:buChar char="•"/>
            </a:pPr>
            <a:r>
              <a:rPr lang="en-US" sz="1600" dirty="0"/>
              <a:t>Consumption becomes price-sensitive at higher price levels</a:t>
            </a:r>
          </a:p>
          <a:p>
            <a:pPr marL="556895" lvl="1" indent="-213995">
              <a:lnSpc>
                <a:spcPct val="150000"/>
              </a:lnSpc>
              <a:buFont typeface="Arial" panose="020B0604020202020204" pitchFamily="34" charset="0"/>
              <a:buChar char="•"/>
            </a:pPr>
            <a:r>
              <a:rPr lang="en-US" sz="1600" dirty="0"/>
              <a:t>At low prices, crypto loads appear to have little price sensitivity in their activity</a:t>
            </a:r>
            <a:endParaRPr lang="en-US" sz="1600" dirty="0">
              <a:cs typeface="Arial"/>
            </a:endParaRPr>
          </a:p>
          <a:p>
            <a:pPr marL="556895" lvl="1" indent="-213995">
              <a:lnSpc>
                <a:spcPct val="150000"/>
              </a:lnSpc>
              <a:buFont typeface="Arial" panose="020B0604020202020204" pitchFamily="34" charset="0"/>
              <a:buChar char="•"/>
            </a:pPr>
            <a:r>
              <a:rPr lang="en-US" sz="1600" dirty="0"/>
              <a:t>At mid-level (≈ $50/MW) a negative response begins to emerges </a:t>
            </a:r>
            <a:endParaRPr lang="en-US" sz="1600" dirty="0">
              <a:cs typeface="Arial"/>
            </a:endParaRPr>
          </a:p>
          <a:p>
            <a:pPr marL="1014095" lvl="2" indent="-213995">
              <a:lnSpc>
                <a:spcPct val="150000"/>
              </a:lnSpc>
              <a:buFont typeface="Arial" panose="020B0604020202020204" pitchFamily="34" charset="0"/>
              <a:buChar char="•"/>
            </a:pPr>
            <a:r>
              <a:rPr lang="en-US" sz="1600" dirty="0"/>
              <a:t>Relationship strengthens as price increases</a:t>
            </a:r>
            <a:endParaRPr lang="en-US" sz="1600" dirty="0">
              <a:cs typeface="Arial"/>
            </a:endParaRPr>
          </a:p>
          <a:p>
            <a:pPr marL="556895" lvl="1" indent="-213995">
              <a:lnSpc>
                <a:spcPct val="150000"/>
              </a:lnSpc>
              <a:buFont typeface="Arial" panose="020B0604020202020204" pitchFamily="34" charset="0"/>
              <a:buChar char="•"/>
            </a:pPr>
            <a:r>
              <a:rPr lang="en-US" sz="1600" dirty="0"/>
              <a:t>At higher prices (≈ $88/MW) a clearer inverse relationship between price and consumption appears</a:t>
            </a:r>
            <a:endParaRPr lang="en-US" sz="1600" dirty="0">
              <a:cs typeface="Arial"/>
            </a:endParaRPr>
          </a:p>
          <a:p>
            <a:pPr marL="556895" lvl="1" indent="-213995">
              <a:lnSpc>
                <a:spcPct val="150000"/>
              </a:lnSpc>
              <a:buFont typeface="Arial" panose="020B0604020202020204" pitchFamily="34" charset="0"/>
              <a:buChar char="•"/>
            </a:pPr>
            <a:r>
              <a:rPr lang="en-US" sz="1600" dirty="0"/>
              <a:t>There is large variability at these high price points, but the trend is evident</a:t>
            </a:r>
            <a:endParaRPr lang="en-US" sz="1600" dirty="0">
              <a:cs typeface="Arial"/>
            </a:endParaRPr>
          </a:p>
          <a:p>
            <a:pPr marL="899795" lvl="2" indent="-213995">
              <a:lnSpc>
                <a:spcPct val="150000"/>
              </a:lnSpc>
              <a:buFont typeface="Arial" panose="020B0604020202020204" pitchFamily="34" charset="0"/>
              <a:buChar char="•"/>
            </a:pPr>
            <a:r>
              <a:rPr lang="en-US" sz="1600" dirty="0"/>
              <a:t>This persists across the whole SCT</a:t>
            </a:r>
            <a:endParaRPr lang="en-US" sz="1600" dirty="0">
              <a:cs typeface="Arial"/>
            </a:endParaRPr>
          </a:p>
          <a:p>
            <a:pPr indent="-228600">
              <a:lnSpc>
                <a:spcPct val="150000"/>
              </a:lnSpc>
              <a:buFont typeface="Arial" panose="020B0604020202020204" pitchFamily="34" charset="0"/>
              <a:buChar char="•"/>
            </a:pPr>
            <a:r>
              <a:rPr lang="en-US" sz="1600" dirty="0"/>
              <a:t>Crypto mining loads reduced their usage in advance of the 4CP periods</a:t>
            </a:r>
            <a:endParaRPr lang="en-US" sz="1600" dirty="0">
              <a:cs typeface="Arial"/>
            </a:endParaRPr>
          </a:p>
          <a:p>
            <a:pPr marL="213995" indent="-213995">
              <a:lnSpc>
                <a:spcPct val="150000"/>
              </a:lnSpc>
              <a:buFont typeface="Arial" panose="020B0604020202020204" pitchFamily="34" charset="0"/>
              <a:buChar char="•"/>
            </a:pPr>
            <a:r>
              <a:rPr lang="en-US" sz="1600" dirty="0"/>
              <a:t>Crypto miners appear to curtail their activity when they need to avoid higher charges on their own accord.</a:t>
            </a:r>
            <a:endParaRPr lang="en-US" sz="1600" dirty="0">
              <a:cs typeface="Arial" panose="020B0604020202020204"/>
            </a:endParaRPr>
          </a:p>
        </p:txBody>
      </p:sp>
    </p:spTree>
    <p:extLst>
      <p:ext uri="{BB962C8B-B14F-4D97-AF65-F5344CB8AC3E}">
        <p14:creationId xmlns:p14="http://schemas.microsoft.com/office/powerpoint/2010/main" val="482948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4E610C-C418-C4FD-77B8-86F1D74452E4}"/>
              </a:ext>
            </a:extLst>
          </p:cNvPr>
          <p:cNvPicPr>
            <a:picLocks noGrp="1" noChangeAspect="1"/>
          </p:cNvPicPr>
          <p:nvPr>
            <p:ph idx="1"/>
          </p:nvPr>
        </p:nvPicPr>
        <p:blipFill>
          <a:blip r:embed="rId2"/>
          <a:stretch>
            <a:fillRect/>
          </a:stretch>
        </p:blipFill>
        <p:spPr>
          <a:xfrm>
            <a:off x="496800" y="1197825"/>
            <a:ext cx="6597986" cy="4179335"/>
          </a:xfrm>
          <a:prstGeom prst="rect">
            <a:avLst/>
          </a:prstGeom>
        </p:spPr>
      </p:pic>
      <p:sp>
        <p:nvSpPr>
          <p:cNvPr id="4" name="Slide Number Placeholder 3">
            <a:extLst>
              <a:ext uri="{FF2B5EF4-FFF2-40B4-BE49-F238E27FC236}">
                <a16:creationId xmlns:a16="http://schemas.microsoft.com/office/drawing/2014/main" id="{3B54E388-EAD3-C8A0-A727-85E70E39D92D}"/>
              </a:ext>
            </a:extLst>
          </p:cNvPr>
          <p:cNvSpPr>
            <a:spLocks noGrp="1"/>
          </p:cNvSpPr>
          <p:nvPr>
            <p:ph type="sldNum" sz="quarter" idx="4"/>
          </p:nvPr>
        </p:nvSpPr>
        <p:spPr/>
        <p:txBody>
          <a:bodyPr/>
          <a:lstStyle/>
          <a:p>
            <a:fld id="{1D93BD3E-1E9A-4970-A6F7-E7AC52762E0C}" type="slidenum">
              <a:rPr lang="en-US" smtClean="0"/>
              <a:pPr/>
              <a:t>24</a:t>
            </a:fld>
            <a:endParaRPr lang="en-US"/>
          </a:p>
        </p:txBody>
      </p:sp>
      <p:sp>
        <p:nvSpPr>
          <p:cNvPr id="2" name="TextBox 1">
            <a:extLst>
              <a:ext uri="{FF2B5EF4-FFF2-40B4-BE49-F238E27FC236}">
                <a16:creationId xmlns:a16="http://schemas.microsoft.com/office/drawing/2014/main" id="{04E446FE-148F-1B0C-46C1-63F763ADD3A4}"/>
              </a:ext>
            </a:extLst>
          </p:cNvPr>
          <p:cNvSpPr txBox="1"/>
          <p:nvPr/>
        </p:nvSpPr>
        <p:spPr>
          <a:xfrm>
            <a:off x="7027200" y="1254720"/>
            <a:ext cx="1687800" cy="4247317"/>
          </a:xfrm>
          <a:prstGeom prst="rect">
            <a:avLst/>
          </a:prstGeom>
          <a:noFill/>
        </p:spPr>
        <p:txBody>
          <a:bodyPr wrap="square" rtlCol="0">
            <a:spAutoFit/>
          </a:bodyPr>
          <a:lstStyle/>
          <a:p>
            <a:pPr marL="213995" indent="-213995">
              <a:lnSpc>
                <a:spcPct val="150000"/>
              </a:lnSpc>
              <a:buFont typeface="Arial" panose="020B0604020202020204" pitchFamily="34" charset="0"/>
              <a:buChar char="•"/>
            </a:pPr>
            <a:r>
              <a:rPr lang="en-US" sz="1200" dirty="0">
                <a:cs typeface="Arial"/>
              </a:rPr>
              <a:t>For JunSep25 SCT, Time Periods 3,4,5 (weekdays) and Time Period 7 (Weekends) were considered high-risk.</a:t>
            </a:r>
          </a:p>
          <a:p>
            <a:pPr marL="213995" indent="-213995">
              <a:lnSpc>
                <a:spcPct val="150000"/>
              </a:lnSpc>
              <a:buFont typeface="Arial" panose="020B0604020202020204" pitchFamily="34" charset="0"/>
              <a:buChar char="•"/>
            </a:pPr>
            <a:r>
              <a:rPr lang="en-US" sz="1200" dirty="0">
                <a:cs typeface="Arial"/>
              </a:rPr>
              <a:t>Plot shows the average MW value for the Crypto Loads dropped considerably during Time Periods 3, 4 &amp; 5.</a:t>
            </a:r>
          </a:p>
          <a:p>
            <a:endParaRPr lang="en-US" dirty="0"/>
          </a:p>
        </p:txBody>
      </p:sp>
      <p:sp>
        <p:nvSpPr>
          <p:cNvPr id="6" name="Title 1">
            <a:extLst>
              <a:ext uri="{FF2B5EF4-FFF2-40B4-BE49-F238E27FC236}">
                <a16:creationId xmlns:a16="http://schemas.microsoft.com/office/drawing/2014/main" id="{10317FE3-BE66-5483-AE14-64ED3FD062E4}"/>
              </a:ext>
            </a:extLst>
          </p:cNvPr>
          <p:cNvSpPr>
            <a:spLocks noGrp="1"/>
          </p:cNvSpPr>
          <p:nvPr>
            <p:ph type="title"/>
          </p:nvPr>
        </p:nvSpPr>
        <p:spPr>
          <a:xfrm>
            <a:off x="381000" y="243682"/>
            <a:ext cx="8458200" cy="551077"/>
          </a:xfrm>
        </p:spPr>
        <p:txBody>
          <a:bodyPr/>
          <a:lstStyle/>
          <a:p>
            <a:r>
              <a:rPr lang="en-US" dirty="0"/>
              <a:t>Crypto Mining Load during High-Risk Time Period</a:t>
            </a:r>
          </a:p>
        </p:txBody>
      </p:sp>
      <p:sp>
        <p:nvSpPr>
          <p:cNvPr id="7" name="TextBox 6">
            <a:extLst>
              <a:ext uri="{FF2B5EF4-FFF2-40B4-BE49-F238E27FC236}">
                <a16:creationId xmlns:a16="http://schemas.microsoft.com/office/drawing/2014/main" id="{87BFA7C2-8AA8-B06A-144D-A99F252FFCAD}"/>
              </a:ext>
            </a:extLst>
          </p:cNvPr>
          <p:cNvSpPr txBox="1"/>
          <p:nvPr/>
        </p:nvSpPr>
        <p:spPr>
          <a:xfrm>
            <a:off x="573000" y="5377160"/>
            <a:ext cx="8074200" cy="612155"/>
          </a:xfrm>
          <a:prstGeom prst="rect">
            <a:avLst/>
          </a:prstGeom>
          <a:noFill/>
        </p:spPr>
        <p:txBody>
          <a:bodyPr wrap="square">
            <a:spAutoFit/>
          </a:bodyPr>
          <a:lstStyle/>
          <a:p>
            <a:pPr marL="213995" indent="-213995">
              <a:lnSpc>
                <a:spcPct val="150000"/>
              </a:lnSpc>
              <a:buFont typeface="Arial" panose="020B0604020202020204" pitchFamily="34" charset="0"/>
              <a:buChar char="•"/>
            </a:pPr>
            <a:r>
              <a:rPr lang="en-US" sz="1200" dirty="0">
                <a:cs typeface="Arial"/>
              </a:rPr>
              <a:t>For JunSep25 SCT, Time Periods 3,4,5 (weekdays) and Time Period 7 (Weekends) were considered high risk</a:t>
            </a:r>
          </a:p>
          <a:p>
            <a:pPr marL="213995" indent="-213995">
              <a:lnSpc>
                <a:spcPct val="150000"/>
              </a:lnSpc>
              <a:buFont typeface="Arial" panose="020B0604020202020204" pitchFamily="34" charset="0"/>
              <a:buChar char="•"/>
            </a:pPr>
            <a:r>
              <a:rPr lang="en-US" sz="1200" dirty="0">
                <a:cs typeface="Arial"/>
              </a:rPr>
              <a:t>Above plot shows the average MW value for the Crypto Loads dropped considerably during TP 3, 4 &amp; 5</a:t>
            </a:r>
          </a:p>
        </p:txBody>
      </p:sp>
    </p:spTree>
    <p:extLst>
      <p:ext uri="{BB962C8B-B14F-4D97-AF65-F5344CB8AC3E}">
        <p14:creationId xmlns:p14="http://schemas.microsoft.com/office/powerpoint/2010/main" val="2526049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FF6EC-6DA7-BDAB-8934-88A64AD0D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992A9-7596-9CAB-EE02-4F94BAC7EA37}"/>
              </a:ext>
            </a:extLst>
          </p:cNvPr>
          <p:cNvSpPr>
            <a:spLocks noGrp="1"/>
          </p:cNvSpPr>
          <p:nvPr>
            <p:ph type="title"/>
          </p:nvPr>
        </p:nvSpPr>
        <p:spPr>
          <a:xfrm>
            <a:off x="373380" y="258470"/>
            <a:ext cx="6229350" cy="400050"/>
          </a:xfrm>
        </p:spPr>
        <p:txBody>
          <a:bodyPr/>
          <a:lstStyle/>
          <a:p>
            <a:r>
              <a:rPr lang="en-US" altLang="en-US" dirty="0"/>
              <a:t>ERS Suspensions</a:t>
            </a:r>
            <a:br>
              <a:rPr lang="en-US" dirty="0"/>
            </a:br>
            <a:endParaRPr lang="en-US" dirty="0"/>
          </a:p>
        </p:txBody>
      </p:sp>
      <p:sp>
        <p:nvSpPr>
          <p:cNvPr id="4" name="Slide Number Placeholder 3">
            <a:extLst>
              <a:ext uri="{FF2B5EF4-FFF2-40B4-BE49-F238E27FC236}">
                <a16:creationId xmlns:a16="http://schemas.microsoft.com/office/drawing/2014/main" id="{DB159106-1BA7-B7AB-2F25-2EC97BB78DAD}"/>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
        <p:nvSpPr>
          <p:cNvPr id="5" name="TextBox 6">
            <a:extLst>
              <a:ext uri="{FF2B5EF4-FFF2-40B4-BE49-F238E27FC236}">
                <a16:creationId xmlns:a16="http://schemas.microsoft.com/office/drawing/2014/main" id="{4BFB588E-DAD8-B691-9BC9-E0C956512AFB}"/>
              </a:ext>
            </a:extLst>
          </p:cNvPr>
          <p:cNvSpPr txBox="1"/>
          <p:nvPr/>
        </p:nvSpPr>
        <p:spPr>
          <a:xfrm>
            <a:off x="533399" y="1024890"/>
            <a:ext cx="8077202" cy="4647426"/>
          </a:xfrm>
          <a:prstGeom prst="rect">
            <a:avLst/>
          </a:prstGeom>
          <a:noFill/>
        </p:spPr>
        <p:txBody>
          <a:bodyPr wrap="square" lIns="685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450"/>
              </a:spcBef>
              <a:spcAft>
                <a:spcPts val="450"/>
              </a:spcAft>
              <a:defRPr/>
            </a:pPr>
            <a:r>
              <a:rPr lang="en-US" altLang="en-US" dirty="0"/>
              <a:t>ERS Resources can be suspended for test, availability and event failures. ERS has not suspended any crypto mining resources.</a:t>
            </a:r>
          </a:p>
          <a:p>
            <a:pPr marL="214313" indent="-214313">
              <a:spcBef>
                <a:spcPts val="450"/>
              </a:spcBef>
              <a:spcAft>
                <a:spcPts val="450"/>
              </a:spcAft>
              <a:buFont typeface="Arial" panose="020B0604020202020204" pitchFamily="34" charset="0"/>
              <a:buChar char="•"/>
              <a:defRPr/>
            </a:pPr>
            <a:r>
              <a:rPr lang="en-US" altLang="en-US" dirty="0"/>
              <a:t>In 2013 NPRR 564, with stakeholder discussion, implemented tiered payment reductions replacing automatic suspensions for test, availability and event failures.</a:t>
            </a:r>
          </a:p>
          <a:p>
            <a:pPr marL="214313" indent="-214313">
              <a:spcBef>
                <a:spcPts val="450"/>
              </a:spcBef>
              <a:spcAft>
                <a:spcPts val="450"/>
              </a:spcAft>
              <a:buFont typeface="Arial" panose="020B0604020202020204" pitchFamily="34" charset="0"/>
              <a:buChar char="•"/>
              <a:defRPr/>
            </a:pPr>
            <a:r>
              <a:rPr lang="en-US" altLang="en-US" dirty="0"/>
              <a:t>ERS suspensions were reinstated in the Dec24Mar25 Standard Contract Term.</a:t>
            </a:r>
          </a:p>
          <a:p>
            <a:pPr marL="214313" indent="-214313">
              <a:spcBef>
                <a:spcPts val="450"/>
              </a:spcBef>
              <a:spcAft>
                <a:spcPts val="450"/>
              </a:spcAft>
              <a:buFont typeface="Arial" panose="020B0604020202020204" pitchFamily="34" charset="0"/>
              <a:buChar char="•"/>
              <a:defRPr/>
            </a:pPr>
            <a:r>
              <a:rPr lang="en-US" altLang="en-US" dirty="0"/>
              <a:t>The requirement to identify the “Load and Types of Processes to be Curtailed” in ERS submissions was implemented in the JunSep25 SCT.</a:t>
            </a:r>
          </a:p>
          <a:p>
            <a:pPr marL="557213" lvl="1" indent="-214313">
              <a:spcBef>
                <a:spcPts val="450"/>
              </a:spcBef>
              <a:spcAft>
                <a:spcPts val="450"/>
              </a:spcAft>
              <a:buFont typeface="Arial" panose="020B0604020202020204" pitchFamily="34" charset="0"/>
              <a:buChar char="•"/>
              <a:defRPr/>
            </a:pPr>
            <a:r>
              <a:rPr lang="en-US" altLang="en-US" dirty="0"/>
              <a:t>After assigning load types to each ESIID awarded in the JunSep25 SCT, we reviewed the previous Standard Contract Terms for any suspensions related to crypto mining and found none.</a:t>
            </a:r>
          </a:p>
          <a:p>
            <a:pPr>
              <a:spcBef>
                <a:spcPts val="450"/>
              </a:spcBef>
              <a:spcAft>
                <a:spcPts val="450"/>
              </a:spcAft>
              <a:defRPr/>
            </a:pPr>
            <a:endParaRPr lang="en-US" altLang="en-US" dirty="0"/>
          </a:p>
          <a:p>
            <a:pPr marL="214313" indent="-214313">
              <a:spcBef>
                <a:spcPts val="450"/>
              </a:spcBef>
              <a:spcAft>
                <a:spcPts val="450"/>
              </a:spcAft>
              <a:buFont typeface="Arial" panose="020B0604020202020204" pitchFamily="34" charset="0"/>
              <a:buChar char="•"/>
              <a:defRPr/>
            </a:pPr>
            <a:endParaRPr lang="en-US" altLang="en-US" sz="1200" dirty="0"/>
          </a:p>
        </p:txBody>
      </p:sp>
    </p:spTree>
    <p:extLst>
      <p:ext uri="{BB962C8B-B14F-4D97-AF65-F5344CB8AC3E}">
        <p14:creationId xmlns:p14="http://schemas.microsoft.com/office/powerpoint/2010/main" val="83164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AF5B-68C8-7045-B04F-DED6C9B8091C}"/>
              </a:ext>
            </a:extLst>
          </p:cNvPr>
          <p:cNvSpPr>
            <a:spLocks noGrp="1"/>
          </p:cNvSpPr>
          <p:nvPr>
            <p:ph type="title"/>
          </p:nvPr>
        </p:nvSpPr>
        <p:spPr/>
        <p:txBody>
          <a:bodyPr/>
          <a:lstStyle/>
          <a:p>
            <a:r>
              <a:rPr lang="en-US" dirty="0"/>
              <a:t>ERS Observations</a:t>
            </a:r>
          </a:p>
        </p:txBody>
      </p:sp>
      <p:sp>
        <p:nvSpPr>
          <p:cNvPr id="3" name="Content Placeholder 2">
            <a:extLst>
              <a:ext uri="{FF2B5EF4-FFF2-40B4-BE49-F238E27FC236}">
                <a16:creationId xmlns:a16="http://schemas.microsoft.com/office/drawing/2014/main" id="{B35919AC-C492-F02C-7DD3-FD3E9AD0BBDE}"/>
              </a:ext>
            </a:extLst>
          </p:cNvPr>
          <p:cNvSpPr>
            <a:spLocks noGrp="1"/>
          </p:cNvSpPr>
          <p:nvPr>
            <p:ph idx="1"/>
          </p:nvPr>
        </p:nvSpPr>
        <p:spPr>
          <a:xfrm>
            <a:off x="304800" y="927805"/>
            <a:ext cx="7686675" cy="1221035"/>
          </a:xfrm>
        </p:spPr>
        <p:txBody>
          <a:bodyPr/>
          <a:lstStyle/>
          <a:p>
            <a:pPr marL="214313" indent="-214313"/>
            <a:r>
              <a:rPr lang="en-US" sz="1600" dirty="0"/>
              <a:t>Over the past 18 months, there has been a significant increase in ERS participation. </a:t>
            </a:r>
          </a:p>
          <a:p>
            <a:pPr marL="214313" indent="-214313"/>
            <a:r>
              <a:rPr lang="en-US" sz="1600" dirty="0"/>
              <a:t>Given the fixed budget ($75M per year), increased capacity procurement will decrease the clearing price.</a:t>
            </a:r>
          </a:p>
          <a:p>
            <a:endParaRPr lang="en-US" dirty="0"/>
          </a:p>
        </p:txBody>
      </p:sp>
      <p:sp>
        <p:nvSpPr>
          <p:cNvPr id="4" name="Slide Number Placeholder 3">
            <a:extLst>
              <a:ext uri="{FF2B5EF4-FFF2-40B4-BE49-F238E27FC236}">
                <a16:creationId xmlns:a16="http://schemas.microsoft.com/office/drawing/2014/main" id="{A1DE4308-60CD-3BA2-DF3D-19277ACBBFF1}"/>
              </a:ext>
            </a:extLst>
          </p:cNvPr>
          <p:cNvSpPr>
            <a:spLocks noGrp="1"/>
          </p:cNvSpPr>
          <p:nvPr>
            <p:ph type="sldNum" sz="quarter" idx="12"/>
          </p:nvPr>
        </p:nvSpPr>
        <p:spPr>
          <a:xfrm>
            <a:off x="8743950" y="5624513"/>
            <a:ext cx="400050" cy="273844"/>
          </a:xfrm>
          <a:prstGeom prst="rect">
            <a:avLst/>
          </a:prstGeom>
          <a:solidFill>
            <a:schemeClr val="bg1"/>
          </a:solidFill>
        </p:spPr>
        <p:txBody>
          <a:bodyPr vert="horz" wrap="square" lIns="68580" tIns="34290" rIns="68580" bIns="34290" rtlCol="0" anchor="ctr">
            <a:normAutofit/>
          </a:bodyPr>
          <a:lstStyle>
            <a:defPPr>
              <a:defRPr lang="en-US"/>
            </a:defPPr>
            <a:lvl1pPr marL="0" algn="ctr" defTabSz="685800" rtl="0" eaLnBrk="1" latinLnBrk="0" hangingPunct="1">
              <a:defRPr sz="900" b="1" kern="120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CDE79FB-97BA-492B-8D57-F1373F9ADA95}" type="slidenum">
              <a:rPr lang="en-US" smtClean="0"/>
              <a:pPr/>
              <a:t>3</a:t>
            </a:fld>
            <a:endParaRPr lang="en-US" dirty="0"/>
          </a:p>
        </p:txBody>
      </p:sp>
      <p:pic>
        <p:nvPicPr>
          <p:cNvPr id="9" name="Picture 8">
            <a:extLst>
              <a:ext uri="{FF2B5EF4-FFF2-40B4-BE49-F238E27FC236}">
                <a16:creationId xmlns:a16="http://schemas.microsoft.com/office/drawing/2014/main" id="{5CFBD025-84BB-5C15-19CD-34B41FC8A280}"/>
              </a:ext>
            </a:extLst>
          </p:cNvPr>
          <p:cNvPicPr>
            <a:picLocks noChangeAspect="1"/>
          </p:cNvPicPr>
          <p:nvPr/>
        </p:nvPicPr>
        <p:blipFill>
          <a:blip r:embed="rId2"/>
          <a:stretch>
            <a:fillRect/>
          </a:stretch>
        </p:blipFill>
        <p:spPr>
          <a:xfrm>
            <a:off x="381000" y="2346421"/>
            <a:ext cx="8157158" cy="3067288"/>
          </a:xfrm>
          <a:prstGeom prst="rect">
            <a:avLst/>
          </a:prstGeom>
        </p:spPr>
      </p:pic>
    </p:spTree>
    <p:extLst>
      <p:ext uri="{BB962C8B-B14F-4D97-AF65-F5344CB8AC3E}">
        <p14:creationId xmlns:p14="http://schemas.microsoft.com/office/powerpoint/2010/main" val="423560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E442-FC1D-C161-BF54-EEBD8EDB1552}"/>
              </a:ext>
            </a:extLst>
          </p:cNvPr>
          <p:cNvSpPr>
            <a:spLocks noGrp="1"/>
          </p:cNvSpPr>
          <p:nvPr>
            <p:ph type="title"/>
          </p:nvPr>
        </p:nvSpPr>
        <p:spPr/>
        <p:txBody>
          <a:bodyPr/>
          <a:lstStyle/>
          <a:p>
            <a:r>
              <a:rPr lang="en-US" dirty="0"/>
              <a:t>Clearing Price History</a:t>
            </a:r>
          </a:p>
        </p:txBody>
      </p:sp>
      <p:sp>
        <p:nvSpPr>
          <p:cNvPr id="4" name="Slide Number Placeholder 3">
            <a:extLst>
              <a:ext uri="{FF2B5EF4-FFF2-40B4-BE49-F238E27FC236}">
                <a16:creationId xmlns:a16="http://schemas.microsoft.com/office/drawing/2014/main" id="{B078A4B9-35FF-DF94-B878-99337678AFED}"/>
              </a:ext>
            </a:extLst>
          </p:cNvPr>
          <p:cNvSpPr>
            <a:spLocks noGrp="1"/>
          </p:cNvSpPr>
          <p:nvPr>
            <p:ph type="sldNum" sz="quarter" idx="12"/>
          </p:nvPr>
        </p:nvSpPr>
        <p:spPr>
          <a:xfrm>
            <a:off x="8743950" y="5624513"/>
            <a:ext cx="400050" cy="273844"/>
          </a:xfrm>
          <a:prstGeom prst="rect">
            <a:avLst/>
          </a:prstGeom>
          <a:solidFill>
            <a:schemeClr val="bg1"/>
          </a:solidFill>
        </p:spPr>
        <p:txBody>
          <a:bodyPr vert="horz" wrap="square" lIns="68580" tIns="34290" rIns="68580" bIns="34290" rtlCol="0" anchor="ctr">
            <a:normAutofit/>
          </a:bodyPr>
          <a:lstStyle>
            <a:defPPr>
              <a:defRPr lang="en-US"/>
            </a:defPPr>
            <a:lvl1pPr marL="0" algn="ctr" defTabSz="685800" rtl="0" eaLnBrk="1" latinLnBrk="0" hangingPunct="1">
              <a:defRPr sz="900" b="1" kern="120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CDE79FB-97BA-492B-8D57-F1373F9ADA95}" type="slidenum">
              <a:rPr lang="en-US" smtClean="0"/>
              <a:pPr/>
              <a:t>4</a:t>
            </a:fld>
            <a:endParaRPr lang="en-US" dirty="0"/>
          </a:p>
        </p:txBody>
      </p:sp>
      <p:pic>
        <p:nvPicPr>
          <p:cNvPr id="5" name="Picture 4">
            <a:extLst>
              <a:ext uri="{FF2B5EF4-FFF2-40B4-BE49-F238E27FC236}">
                <a16:creationId xmlns:a16="http://schemas.microsoft.com/office/drawing/2014/main" id="{2EAB3782-96F4-8345-E72C-CC9A39C175E1}"/>
              </a:ext>
            </a:extLst>
          </p:cNvPr>
          <p:cNvPicPr>
            <a:picLocks noChangeAspect="1"/>
          </p:cNvPicPr>
          <p:nvPr/>
        </p:nvPicPr>
        <p:blipFill>
          <a:blip r:embed="rId3"/>
          <a:stretch>
            <a:fillRect/>
          </a:stretch>
        </p:blipFill>
        <p:spPr>
          <a:xfrm>
            <a:off x="556412" y="1647390"/>
            <a:ext cx="8031176" cy="1714521"/>
          </a:xfrm>
          <a:prstGeom prst="rect">
            <a:avLst/>
          </a:prstGeom>
        </p:spPr>
      </p:pic>
      <p:sp>
        <p:nvSpPr>
          <p:cNvPr id="6" name="Text Placeholder 6">
            <a:extLst>
              <a:ext uri="{FF2B5EF4-FFF2-40B4-BE49-F238E27FC236}">
                <a16:creationId xmlns:a16="http://schemas.microsoft.com/office/drawing/2014/main" id="{969BEFB7-E6BB-6549-BC96-3E65BF97C594}"/>
              </a:ext>
            </a:extLst>
          </p:cNvPr>
          <p:cNvSpPr txBox="1">
            <a:spLocks/>
          </p:cNvSpPr>
          <p:nvPr/>
        </p:nvSpPr>
        <p:spPr>
          <a:xfrm flipH="1">
            <a:off x="643246" y="3886180"/>
            <a:ext cx="7944342" cy="1324430"/>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42900" tIns="137160" rIns="137160" bIns="13716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400" b="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400" b="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b="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Key Takeaways: </a:t>
            </a:r>
          </a:p>
          <a:p>
            <a:pPr marL="214313" indent="-214313">
              <a:buFont typeface="Arial" panose="020B0604020202020204" pitchFamily="34" charset="0"/>
              <a:buChar char="•"/>
            </a:pPr>
            <a:r>
              <a:rPr lang="en-US" sz="1050" dirty="0"/>
              <a:t>As the participation in ERS has increased over the past couple years the clearing price for the service has decreased accordingly. The highlighted clearing prices show the impact to the TP1 prices for the winter contract term but similar impacts are have occurred for all time periods across this period.</a:t>
            </a:r>
          </a:p>
          <a:p>
            <a:pPr marL="214313" indent="-214313">
              <a:buFont typeface="Arial" panose="020B0604020202020204" pitchFamily="34" charset="0"/>
              <a:buChar char="•"/>
            </a:pPr>
            <a:r>
              <a:rPr lang="en-US" sz="1050" dirty="0"/>
              <a:t>ERCOT has received comments from ERS providers that this trend will likely result in lower participation from  past participants.</a:t>
            </a:r>
          </a:p>
          <a:p>
            <a:endParaRPr lang="en-US" sz="1050" b="0" dirty="0"/>
          </a:p>
          <a:p>
            <a:endParaRPr lang="en-US" sz="1050" b="0" dirty="0"/>
          </a:p>
        </p:txBody>
      </p:sp>
      <p:graphicFrame>
        <p:nvGraphicFramePr>
          <p:cNvPr id="3" name="Table 2">
            <a:extLst>
              <a:ext uri="{FF2B5EF4-FFF2-40B4-BE49-F238E27FC236}">
                <a16:creationId xmlns:a16="http://schemas.microsoft.com/office/drawing/2014/main" id="{FAE1230E-8C93-AA34-A187-1F50FE891883}"/>
              </a:ext>
            </a:extLst>
          </p:cNvPr>
          <p:cNvGraphicFramePr>
            <a:graphicFrameLocks noGrp="1"/>
          </p:cNvGraphicFramePr>
          <p:nvPr/>
        </p:nvGraphicFramePr>
        <p:xfrm>
          <a:off x="3352800" y="3909219"/>
          <a:ext cx="2438400" cy="341630"/>
        </p:xfrm>
        <a:graphic>
          <a:graphicData uri="http://schemas.openxmlformats.org/drawingml/2006/table">
            <a:tbl>
              <a:tblPr>
                <a:tableStyleId>{5C22544A-7EE6-4342-B048-85BDC9FD1C3A}</a:tableStyleId>
              </a:tblPr>
              <a:tblGrid>
                <a:gridCol w="731520">
                  <a:extLst>
                    <a:ext uri="{9D8B030D-6E8A-4147-A177-3AD203B41FA5}">
                      <a16:colId xmlns:a16="http://schemas.microsoft.com/office/drawing/2014/main" val="3972568311"/>
                    </a:ext>
                  </a:extLst>
                </a:gridCol>
                <a:gridCol w="731520">
                  <a:extLst>
                    <a:ext uri="{9D8B030D-6E8A-4147-A177-3AD203B41FA5}">
                      <a16:colId xmlns:a16="http://schemas.microsoft.com/office/drawing/2014/main" val="3450882252"/>
                    </a:ext>
                  </a:extLst>
                </a:gridCol>
                <a:gridCol w="975360">
                  <a:extLst>
                    <a:ext uri="{9D8B030D-6E8A-4147-A177-3AD203B41FA5}">
                      <a16:colId xmlns:a16="http://schemas.microsoft.com/office/drawing/2014/main" val="683551170"/>
                    </a:ext>
                  </a:extLst>
                </a:gridCol>
              </a:tblGrid>
              <a:tr h="184150">
                <a:tc>
                  <a:txBody>
                    <a:bodyPr/>
                    <a:lstStyle/>
                    <a:p>
                      <a:pPr algn="r" fontAlgn="b">
                        <a:buNone/>
                      </a:pPr>
                      <a:r>
                        <a:rPr lang="en-US" sz="1100" u="none" strike="noStrike">
                          <a:effectLst/>
                        </a:rPr>
                        <a:t>0.956455</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dirty="0">
                          <a:effectLst/>
                        </a:rPr>
                        <a:t>Combined Score</a:t>
                      </a:r>
                      <a:endParaRPr lang="en-US" sz="11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275389798"/>
                  </a:ext>
                </a:extLst>
              </a:tr>
            </a:tbl>
          </a:graphicData>
        </a:graphic>
      </p:graphicFrame>
    </p:spTree>
    <p:extLst>
      <p:ext uri="{BB962C8B-B14F-4D97-AF65-F5344CB8AC3E}">
        <p14:creationId xmlns:p14="http://schemas.microsoft.com/office/powerpoint/2010/main" val="2385827146"/>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8BB2-DE27-51C3-FFD6-372B3AC46E6A}"/>
              </a:ext>
            </a:extLst>
          </p:cNvPr>
          <p:cNvSpPr>
            <a:spLocks noGrp="1"/>
          </p:cNvSpPr>
          <p:nvPr>
            <p:ph type="title"/>
          </p:nvPr>
        </p:nvSpPr>
        <p:spPr>
          <a:xfrm>
            <a:off x="381000" y="243682"/>
            <a:ext cx="8458200" cy="598718"/>
          </a:xfrm>
        </p:spPr>
        <p:txBody>
          <a:bodyPr/>
          <a:lstStyle/>
          <a:p>
            <a:r>
              <a:rPr lang="en-US" dirty="0"/>
              <a:t>Pre-Deployment During Events</a:t>
            </a:r>
          </a:p>
        </p:txBody>
      </p:sp>
      <p:sp>
        <p:nvSpPr>
          <p:cNvPr id="3" name="Content Placeholder 2">
            <a:extLst>
              <a:ext uri="{FF2B5EF4-FFF2-40B4-BE49-F238E27FC236}">
                <a16:creationId xmlns:a16="http://schemas.microsoft.com/office/drawing/2014/main" id="{F5019750-FB2B-6643-16CB-0B6A5454F7BD}"/>
              </a:ext>
            </a:extLst>
          </p:cNvPr>
          <p:cNvSpPr>
            <a:spLocks noGrp="1"/>
          </p:cNvSpPr>
          <p:nvPr>
            <p:ph idx="1"/>
          </p:nvPr>
        </p:nvSpPr>
        <p:spPr>
          <a:xfrm>
            <a:off x="304800" y="936000"/>
            <a:ext cx="8534400" cy="4984033"/>
          </a:xfrm>
        </p:spPr>
        <p:txBody>
          <a:bodyPr/>
          <a:lstStyle/>
          <a:p>
            <a:r>
              <a:rPr lang="en-US" sz="1800" dirty="0"/>
              <a:t>The September 6, 2023 deployment was the most recent deployment event of the service</a:t>
            </a:r>
          </a:p>
        </p:txBody>
      </p:sp>
      <p:sp>
        <p:nvSpPr>
          <p:cNvPr id="4" name="Slide Number Placeholder 3">
            <a:extLst>
              <a:ext uri="{FF2B5EF4-FFF2-40B4-BE49-F238E27FC236}">
                <a16:creationId xmlns:a16="http://schemas.microsoft.com/office/drawing/2014/main" id="{515A85F1-86EA-120B-A262-050B242818B8}"/>
              </a:ext>
            </a:extLst>
          </p:cNvPr>
          <p:cNvSpPr>
            <a:spLocks noGrp="1"/>
          </p:cNvSpPr>
          <p:nvPr>
            <p:ph type="sldNum" sz="quarter" idx="4"/>
          </p:nvPr>
        </p:nvSpPr>
        <p:spPr/>
        <p:txBody>
          <a:bodyPr/>
          <a:lstStyle/>
          <a:p>
            <a:fld id="{1D93BD3E-1E9A-4970-A6F7-E7AC52762E0C}" type="slidenum">
              <a:rPr lang="en-US" smtClean="0"/>
              <a:pPr/>
              <a:t>5</a:t>
            </a:fld>
            <a:endParaRPr lang="en-US"/>
          </a:p>
        </p:txBody>
      </p:sp>
      <p:pic>
        <p:nvPicPr>
          <p:cNvPr id="5" name="Picture 4">
            <a:extLst>
              <a:ext uri="{FF2B5EF4-FFF2-40B4-BE49-F238E27FC236}">
                <a16:creationId xmlns:a16="http://schemas.microsoft.com/office/drawing/2014/main" id="{8234E1C0-66F6-F9A8-D2BE-B748041B8FBC}"/>
              </a:ext>
            </a:extLst>
          </p:cNvPr>
          <p:cNvPicPr>
            <a:picLocks noChangeAspect="1"/>
          </p:cNvPicPr>
          <p:nvPr/>
        </p:nvPicPr>
        <p:blipFill>
          <a:blip r:embed="rId2"/>
          <a:stretch>
            <a:fillRect/>
          </a:stretch>
        </p:blipFill>
        <p:spPr>
          <a:xfrm>
            <a:off x="3465468" y="1727308"/>
            <a:ext cx="5501065" cy="2756679"/>
          </a:xfrm>
          <a:prstGeom prst="rect">
            <a:avLst/>
          </a:prstGeom>
        </p:spPr>
      </p:pic>
      <p:sp>
        <p:nvSpPr>
          <p:cNvPr id="7" name="TextBox 6">
            <a:extLst>
              <a:ext uri="{FF2B5EF4-FFF2-40B4-BE49-F238E27FC236}">
                <a16:creationId xmlns:a16="http://schemas.microsoft.com/office/drawing/2014/main" id="{26342D9E-C212-F0E0-7BCB-E640EF4E8662}"/>
              </a:ext>
            </a:extLst>
          </p:cNvPr>
          <p:cNvSpPr txBox="1"/>
          <p:nvPr/>
        </p:nvSpPr>
        <p:spPr>
          <a:xfrm>
            <a:off x="304800" y="1561182"/>
            <a:ext cx="32880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Approx 60% of the ERS capacity self-deployed prior to the ERCOT instruction.</a:t>
            </a:r>
          </a:p>
          <a:p>
            <a:pPr marL="285750" indent="-285750">
              <a:buFont typeface="Arial" panose="020B0604020202020204" pitchFamily="34" charset="0"/>
              <a:buChar char="•"/>
            </a:pPr>
            <a:r>
              <a:rPr lang="en-US" dirty="0"/>
              <a:t>At that time there were only a few small crypto mining resources believed to be participating in the service.</a:t>
            </a:r>
          </a:p>
          <a:p>
            <a:pPr marL="285750" indent="-285750">
              <a:buFont typeface="Arial" panose="020B0604020202020204" pitchFamily="34" charset="0"/>
              <a:buChar char="•"/>
            </a:pPr>
            <a:r>
              <a:rPr lang="en-US" dirty="0"/>
              <a:t>Self-deployment is a term used to describe an ERS resource that is changing its consumption behavior prior to an instruction from ERCOT.</a:t>
            </a:r>
          </a:p>
        </p:txBody>
      </p:sp>
      <p:sp>
        <p:nvSpPr>
          <p:cNvPr id="8" name="TextBox 7">
            <a:extLst>
              <a:ext uri="{FF2B5EF4-FFF2-40B4-BE49-F238E27FC236}">
                <a16:creationId xmlns:a16="http://schemas.microsoft.com/office/drawing/2014/main" id="{B309A3F2-6928-F9E0-1B03-496034362E46}"/>
              </a:ext>
            </a:extLst>
          </p:cNvPr>
          <p:cNvSpPr txBox="1"/>
          <p:nvPr/>
        </p:nvSpPr>
        <p:spPr>
          <a:xfrm>
            <a:off x="304800" y="5162829"/>
            <a:ext cx="80568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Self-deployment may be triggered by various factors such as energy price signals, potential 4CP day, ERCOT-wide appeals through public voluntary energy appeal, normal variations in operating energy needs, etc.</a:t>
            </a:r>
          </a:p>
        </p:txBody>
      </p:sp>
    </p:spTree>
    <p:extLst>
      <p:ext uri="{BB962C8B-B14F-4D97-AF65-F5344CB8AC3E}">
        <p14:creationId xmlns:p14="http://schemas.microsoft.com/office/powerpoint/2010/main" val="265013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034B-AAB0-294A-6FC8-D367A0B1C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707EF-91E0-AA1F-6DB1-7425C597CAE6}"/>
              </a:ext>
            </a:extLst>
          </p:cNvPr>
          <p:cNvSpPr>
            <a:spLocks noGrp="1"/>
          </p:cNvSpPr>
          <p:nvPr>
            <p:ph type="title"/>
          </p:nvPr>
        </p:nvSpPr>
        <p:spPr>
          <a:xfrm>
            <a:off x="394709" y="262224"/>
            <a:ext cx="8323650" cy="490889"/>
          </a:xfrm>
        </p:spPr>
        <p:txBody>
          <a:bodyPr lIns="91440" tIns="45720" rIns="91440" bIns="45720" anchor="t"/>
          <a:lstStyle/>
          <a:p>
            <a:r>
              <a:rPr lang="en-US" dirty="0"/>
              <a:t>June MW/ West Load Zone Price Relationship</a:t>
            </a:r>
          </a:p>
        </p:txBody>
      </p:sp>
      <p:sp>
        <p:nvSpPr>
          <p:cNvPr id="4" name="Slide Number Placeholder 3">
            <a:extLst>
              <a:ext uri="{FF2B5EF4-FFF2-40B4-BE49-F238E27FC236}">
                <a16:creationId xmlns:a16="http://schemas.microsoft.com/office/drawing/2014/main" id="{55083233-B13E-F048-ECC4-A84DCE9A7DC4}"/>
              </a:ext>
            </a:extLst>
          </p:cNvPr>
          <p:cNvSpPr>
            <a:spLocks noGrp="1"/>
          </p:cNvSpPr>
          <p:nvPr>
            <p:ph type="sldNum" sz="quarter" idx="4"/>
          </p:nvPr>
        </p:nvSpPr>
        <p:spPr>
          <a:xfrm>
            <a:off x="6457950" y="5778104"/>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6</a:t>
            </a:fld>
            <a:endParaRPr lang="en-US"/>
          </a:p>
        </p:txBody>
      </p:sp>
      <p:pic>
        <p:nvPicPr>
          <p:cNvPr id="5" name="Picture 4" descr="A picture containing chart&#10;&#10;AI-generated content may be incorrect.">
            <a:extLst>
              <a:ext uri="{FF2B5EF4-FFF2-40B4-BE49-F238E27FC236}">
                <a16:creationId xmlns:a16="http://schemas.microsoft.com/office/drawing/2014/main" id="{52C9B6F3-E5CC-B61E-8E3F-ED003BE3B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90" y="920352"/>
            <a:ext cx="8415414" cy="4238388"/>
          </a:xfrm>
          <a:prstGeom prst="rect">
            <a:avLst/>
          </a:prstGeom>
        </p:spPr>
      </p:pic>
      <p:sp>
        <p:nvSpPr>
          <p:cNvPr id="8" name="TextBox 7">
            <a:extLst>
              <a:ext uri="{FF2B5EF4-FFF2-40B4-BE49-F238E27FC236}">
                <a16:creationId xmlns:a16="http://schemas.microsoft.com/office/drawing/2014/main" id="{AF7ED8B5-09DD-F1EC-CC62-0AEB3433DB25}"/>
              </a:ext>
            </a:extLst>
          </p:cNvPr>
          <p:cNvSpPr txBox="1"/>
          <p:nvPr/>
        </p:nvSpPr>
        <p:spPr>
          <a:xfrm>
            <a:off x="1203960" y="5110632"/>
            <a:ext cx="6515100" cy="715581"/>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sz="1350" dirty="0"/>
              <a:t>MW Values range from 27 to 1292</a:t>
            </a:r>
            <a:endParaRPr lang="en-US" dirty="0"/>
          </a:p>
          <a:p>
            <a:pPr marL="213995" indent="-213995">
              <a:buFont typeface="Arial" panose="020B0604020202020204" pitchFamily="34" charset="0"/>
              <a:buChar char="•"/>
            </a:pPr>
            <a:r>
              <a:rPr lang="en-US" sz="1350" dirty="0"/>
              <a:t>West Load Zone Prices range from (-$5.58) to $293</a:t>
            </a:r>
            <a:endParaRPr lang="en-US" sz="1350" dirty="0">
              <a:cs typeface="Arial"/>
            </a:endParaRPr>
          </a:p>
          <a:p>
            <a:pPr marL="213995" indent="-213995">
              <a:buFont typeface="Arial" panose="020B0604020202020204" pitchFamily="34" charset="0"/>
              <a:buChar char="•"/>
            </a:pPr>
            <a:endParaRPr lang="en-US" sz="1350" dirty="0">
              <a:cs typeface="Arial"/>
            </a:endParaRPr>
          </a:p>
        </p:txBody>
      </p:sp>
    </p:spTree>
    <p:extLst>
      <p:ext uri="{BB962C8B-B14F-4D97-AF65-F5344CB8AC3E}">
        <p14:creationId xmlns:p14="http://schemas.microsoft.com/office/powerpoint/2010/main" val="2400916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CA21D-1108-4DE3-3BB3-2E19817AB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5A4A1C-715B-7AF0-7656-4B496B28DD16}"/>
              </a:ext>
            </a:extLst>
          </p:cNvPr>
          <p:cNvSpPr>
            <a:spLocks noGrp="1"/>
          </p:cNvSpPr>
          <p:nvPr>
            <p:ph type="title"/>
          </p:nvPr>
        </p:nvSpPr>
        <p:spPr>
          <a:xfrm>
            <a:off x="394709" y="262224"/>
            <a:ext cx="8494650" cy="445889"/>
          </a:xfrm>
        </p:spPr>
        <p:txBody>
          <a:bodyPr lIns="91440" tIns="45720" rIns="91440" bIns="45720" anchor="t"/>
          <a:lstStyle/>
          <a:p>
            <a:r>
              <a:rPr lang="en-US" dirty="0"/>
              <a:t>July MW/West Load Zone Price Relationship</a:t>
            </a:r>
          </a:p>
        </p:txBody>
      </p:sp>
      <p:sp>
        <p:nvSpPr>
          <p:cNvPr id="4" name="Slide Number Placeholder 3">
            <a:extLst>
              <a:ext uri="{FF2B5EF4-FFF2-40B4-BE49-F238E27FC236}">
                <a16:creationId xmlns:a16="http://schemas.microsoft.com/office/drawing/2014/main" id="{8886EB2C-E8F7-076E-3204-326B8931F3EC}"/>
              </a:ext>
            </a:extLst>
          </p:cNvPr>
          <p:cNvSpPr>
            <a:spLocks noGrp="1"/>
          </p:cNvSpPr>
          <p:nvPr>
            <p:ph type="sldNum" sz="quarter" idx="4"/>
          </p:nvPr>
        </p:nvSpPr>
        <p:spPr>
          <a:xfrm>
            <a:off x="6457950" y="5778104"/>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7</a:t>
            </a:fld>
            <a:endParaRPr lang="en-US"/>
          </a:p>
        </p:txBody>
      </p:sp>
      <p:sp>
        <p:nvSpPr>
          <p:cNvPr id="7" name="TextBox 6">
            <a:extLst>
              <a:ext uri="{FF2B5EF4-FFF2-40B4-BE49-F238E27FC236}">
                <a16:creationId xmlns:a16="http://schemas.microsoft.com/office/drawing/2014/main" id="{34CA3769-04D7-C178-08D2-3CD685AB4FC2}"/>
              </a:ext>
            </a:extLst>
          </p:cNvPr>
          <p:cNvSpPr txBox="1"/>
          <p:nvPr/>
        </p:nvSpPr>
        <p:spPr>
          <a:xfrm>
            <a:off x="1371600" y="4795243"/>
            <a:ext cx="6515100" cy="1131079"/>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sz="1350"/>
              <a:t>High </a:t>
            </a:r>
            <a:r>
              <a:rPr lang="en-US" sz="1350" err="1"/>
              <a:t>LZ_Price</a:t>
            </a:r>
            <a:r>
              <a:rPr lang="en-US" sz="1350"/>
              <a:t> of $1759.06 on 7/11 at 2115 has been omitted from this chart</a:t>
            </a:r>
            <a:endParaRPr lang="en-US" sz="1350">
              <a:cs typeface="Arial" panose="020B0604020202020204"/>
            </a:endParaRPr>
          </a:p>
          <a:p>
            <a:pPr marL="671195" lvl="1" indent="-213995">
              <a:buFont typeface="Arial" panose="020B0604020202020204" pitchFamily="34" charset="0"/>
              <a:buChar char="•"/>
            </a:pPr>
            <a:r>
              <a:rPr lang="en-US" sz="1350"/>
              <a:t>Response to that price remains</a:t>
            </a:r>
            <a:endParaRPr lang="en-US" sz="1350">
              <a:cs typeface="Arial"/>
            </a:endParaRPr>
          </a:p>
          <a:p>
            <a:pPr marL="213995" indent="-213995">
              <a:buFont typeface="Arial" panose="020B0604020202020204" pitchFamily="34" charset="0"/>
              <a:buChar char="•"/>
            </a:pPr>
            <a:r>
              <a:rPr lang="en-US" sz="1350"/>
              <a:t>MW Values range from 24 to 1310</a:t>
            </a:r>
            <a:endParaRPr lang="en-US" sz="1350">
              <a:cs typeface="Arial"/>
            </a:endParaRPr>
          </a:p>
          <a:p>
            <a:pPr marL="213995" indent="-213995">
              <a:buFont typeface="Arial" panose="020B0604020202020204" pitchFamily="34" charset="0"/>
              <a:buChar char="•"/>
            </a:pPr>
            <a:r>
              <a:rPr lang="en-US" sz="1350"/>
              <a:t>West Load Zone Prices range from (-$0.29) to $1759</a:t>
            </a:r>
            <a:endParaRPr lang="en-US" sz="1350">
              <a:cs typeface="Arial"/>
            </a:endParaRPr>
          </a:p>
          <a:p>
            <a:pPr marL="213995" indent="-213995">
              <a:buFont typeface="Arial" panose="020B0604020202020204" pitchFamily="34" charset="0"/>
              <a:buChar char="•"/>
            </a:pPr>
            <a:endParaRPr lang="en-US" sz="1350">
              <a:cs typeface="Arial"/>
            </a:endParaRPr>
          </a:p>
        </p:txBody>
      </p:sp>
      <p:pic>
        <p:nvPicPr>
          <p:cNvPr id="8" name="Picture 7" descr="Chart&#10;&#10;AI-generated content may be incorrect.">
            <a:extLst>
              <a:ext uri="{FF2B5EF4-FFF2-40B4-BE49-F238E27FC236}">
                <a16:creationId xmlns:a16="http://schemas.microsoft.com/office/drawing/2014/main" id="{DA0E2813-170C-97BC-134E-95A6FFD12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83" y="863395"/>
            <a:ext cx="7986635" cy="3920522"/>
          </a:xfrm>
          <a:prstGeom prst="rect">
            <a:avLst/>
          </a:prstGeom>
        </p:spPr>
      </p:pic>
    </p:spTree>
    <p:extLst>
      <p:ext uri="{BB962C8B-B14F-4D97-AF65-F5344CB8AC3E}">
        <p14:creationId xmlns:p14="http://schemas.microsoft.com/office/powerpoint/2010/main" val="422829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EC042-41A4-352E-CA03-56E4A4869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F9CCF-D928-A3A9-3E23-FE5F5D45FCDF}"/>
              </a:ext>
            </a:extLst>
          </p:cNvPr>
          <p:cNvSpPr>
            <a:spLocks noGrp="1"/>
          </p:cNvSpPr>
          <p:nvPr>
            <p:ph type="title"/>
          </p:nvPr>
        </p:nvSpPr>
        <p:spPr>
          <a:xfrm>
            <a:off x="394709" y="262224"/>
            <a:ext cx="8746650" cy="445889"/>
          </a:xfrm>
        </p:spPr>
        <p:txBody>
          <a:bodyPr lIns="91440" tIns="45720" rIns="91440" bIns="45720" anchor="t"/>
          <a:lstStyle/>
          <a:p>
            <a:r>
              <a:rPr lang="en-US" dirty="0"/>
              <a:t>August MW/West Load Zone Price Relationship</a:t>
            </a:r>
          </a:p>
        </p:txBody>
      </p:sp>
      <p:sp>
        <p:nvSpPr>
          <p:cNvPr id="4" name="Slide Number Placeholder 3">
            <a:extLst>
              <a:ext uri="{FF2B5EF4-FFF2-40B4-BE49-F238E27FC236}">
                <a16:creationId xmlns:a16="http://schemas.microsoft.com/office/drawing/2014/main" id="{BC3DA4C3-8475-4322-F218-F9B33D24835B}"/>
              </a:ext>
            </a:extLst>
          </p:cNvPr>
          <p:cNvSpPr>
            <a:spLocks noGrp="1"/>
          </p:cNvSpPr>
          <p:nvPr>
            <p:ph type="sldNum" sz="quarter" idx="4"/>
          </p:nvPr>
        </p:nvSpPr>
        <p:spPr>
          <a:xfrm>
            <a:off x="6457950" y="5778104"/>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8</a:t>
            </a:fld>
            <a:endParaRPr lang="en-US"/>
          </a:p>
        </p:txBody>
      </p:sp>
      <p:sp>
        <p:nvSpPr>
          <p:cNvPr id="7" name="TextBox 6">
            <a:extLst>
              <a:ext uri="{FF2B5EF4-FFF2-40B4-BE49-F238E27FC236}">
                <a16:creationId xmlns:a16="http://schemas.microsoft.com/office/drawing/2014/main" id="{8BC1159D-6546-C692-555E-B6DA42076E75}"/>
              </a:ext>
            </a:extLst>
          </p:cNvPr>
          <p:cNvSpPr txBox="1"/>
          <p:nvPr/>
        </p:nvSpPr>
        <p:spPr>
          <a:xfrm>
            <a:off x="1371600" y="4795243"/>
            <a:ext cx="6515100" cy="715581"/>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sz="1350"/>
              <a:t>MW Values range from 26 to 1316</a:t>
            </a:r>
            <a:endParaRPr lang="en-US"/>
          </a:p>
          <a:p>
            <a:pPr marL="213995" indent="-213995">
              <a:buFont typeface="Arial" panose="020B0604020202020204" pitchFamily="34" charset="0"/>
              <a:buChar char="•"/>
            </a:pPr>
            <a:r>
              <a:rPr lang="en-US" sz="1350"/>
              <a:t>West Load Zone Prices range from $1.03 to $326</a:t>
            </a:r>
            <a:endParaRPr lang="en-US" sz="1350">
              <a:cs typeface="Arial"/>
            </a:endParaRPr>
          </a:p>
          <a:p>
            <a:pPr marL="213995" indent="-213995">
              <a:buFont typeface="Arial" panose="020B0604020202020204" pitchFamily="34" charset="0"/>
              <a:buChar char="•"/>
            </a:pPr>
            <a:endParaRPr lang="en-US" sz="1350">
              <a:cs typeface="Arial"/>
            </a:endParaRPr>
          </a:p>
        </p:txBody>
      </p:sp>
      <p:pic>
        <p:nvPicPr>
          <p:cNvPr id="5" name="Picture 4" descr="Chart&#10;&#10;AI-generated content may be incorrect.">
            <a:extLst>
              <a:ext uri="{FF2B5EF4-FFF2-40B4-BE49-F238E27FC236}">
                <a16:creationId xmlns:a16="http://schemas.microsoft.com/office/drawing/2014/main" id="{9FF135B2-C09D-9027-DD4F-EE6D394BD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621" y="784019"/>
            <a:ext cx="7788759" cy="3922776"/>
          </a:xfrm>
          <a:prstGeom prst="rect">
            <a:avLst/>
          </a:prstGeom>
        </p:spPr>
      </p:pic>
    </p:spTree>
    <p:extLst>
      <p:ext uri="{BB962C8B-B14F-4D97-AF65-F5344CB8AC3E}">
        <p14:creationId xmlns:p14="http://schemas.microsoft.com/office/powerpoint/2010/main" val="37458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3FCDF-60EF-1A15-E837-161BF3639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550AA-24B8-51B6-FB1D-443597B4C33B}"/>
              </a:ext>
            </a:extLst>
          </p:cNvPr>
          <p:cNvSpPr>
            <a:spLocks noGrp="1"/>
          </p:cNvSpPr>
          <p:nvPr>
            <p:ph type="title"/>
          </p:nvPr>
        </p:nvSpPr>
        <p:spPr>
          <a:xfrm>
            <a:off x="394709" y="262224"/>
            <a:ext cx="8458650" cy="445889"/>
          </a:xfrm>
        </p:spPr>
        <p:txBody>
          <a:bodyPr lIns="91440" tIns="45720" rIns="91440" bIns="45720" anchor="t"/>
          <a:lstStyle/>
          <a:p>
            <a:r>
              <a:rPr lang="en-US" dirty="0"/>
              <a:t>September MW/West Load Zone Price Relationship</a:t>
            </a:r>
          </a:p>
        </p:txBody>
      </p:sp>
      <p:sp>
        <p:nvSpPr>
          <p:cNvPr id="4" name="Slide Number Placeholder 3">
            <a:extLst>
              <a:ext uri="{FF2B5EF4-FFF2-40B4-BE49-F238E27FC236}">
                <a16:creationId xmlns:a16="http://schemas.microsoft.com/office/drawing/2014/main" id="{107CC981-F5A4-67F7-0BC2-DAAEC7BF4980}"/>
              </a:ext>
            </a:extLst>
          </p:cNvPr>
          <p:cNvSpPr>
            <a:spLocks noGrp="1"/>
          </p:cNvSpPr>
          <p:nvPr>
            <p:ph type="sldNum" sz="quarter" idx="4"/>
          </p:nvPr>
        </p:nvSpPr>
        <p:spPr>
          <a:xfrm>
            <a:off x="6457950" y="5778104"/>
            <a:ext cx="342900" cy="1595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D93BD3E-1E9A-4970-A6F7-E7AC52762E0C}" type="slidenum">
              <a:rPr lang="en-US" smtClean="0"/>
              <a:pPr/>
              <a:t>9</a:t>
            </a:fld>
            <a:endParaRPr lang="en-US"/>
          </a:p>
        </p:txBody>
      </p:sp>
      <p:sp>
        <p:nvSpPr>
          <p:cNvPr id="7" name="TextBox 6">
            <a:extLst>
              <a:ext uri="{FF2B5EF4-FFF2-40B4-BE49-F238E27FC236}">
                <a16:creationId xmlns:a16="http://schemas.microsoft.com/office/drawing/2014/main" id="{87A4DA5D-71C1-8C01-7FB8-EB2574EE841C}"/>
              </a:ext>
            </a:extLst>
          </p:cNvPr>
          <p:cNvSpPr txBox="1"/>
          <p:nvPr/>
        </p:nvSpPr>
        <p:spPr>
          <a:xfrm>
            <a:off x="1314450" y="5140843"/>
            <a:ext cx="6515100" cy="507831"/>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sz="1350" dirty="0"/>
              <a:t>MW Values range from 26 to 1925</a:t>
            </a:r>
            <a:endParaRPr lang="en-US" dirty="0">
              <a:cs typeface="Arial" panose="020B0604020202020204"/>
            </a:endParaRPr>
          </a:p>
          <a:p>
            <a:pPr marL="213995" indent="-213995">
              <a:buFont typeface="Arial" panose="020B0604020202020204" pitchFamily="34" charset="0"/>
              <a:buChar char="•"/>
            </a:pPr>
            <a:r>
              <a:rPr lang="en-US" sz="1350" dirty="0"/>
              <a:t>West Load Zone Prices range from $1.16 to $321.15</a:t>
            </a:r>
            <a:endParaRPr lang="en-US" sz="1350" dirty="0">
              <a:cs typeface="Arial"/>
            </a:endParaRPr>
          </a:p>
        </p:txBody>
      </p:sp>
      <p:pic>
        <p:nvPicPr>
          <p:cNvPr id="5" name="Picture 4" descr="A picture containing graphical user interface&#10;&#10;AI-generated content may be incorrect.">
            <a:extLst>
              <a:ext uri="{FF2B5EF4-FFF2-40B4-BE49-F238E27FC236}">
                <a16:creationId xmlns:a16="http://schemas.microsoft.com/office/drawing/2014/main" id="{ED010946-0828-4493-5711-93A9AFFDAC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21" y="1209326"/>
            <a:ext cx="7788758" cy="3922776"/>
          </a:xfrm>
          <a:prstGeom prst="rect">
            <a:avLst/>
          </a:prstGeom>
        </p:spPr>
      </p:pic>
    </p:spTree>
    <p:extLst>
      <p:ext uri="{BB962C8B-B14F-4D97-AF65-F5344CB8AC3E}">
        <p14:creationId xmlns:p14="http://schemas.microsoft.com/office/powerpoint/2010/main" val="3409620171"/>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UBLIC PowerPoint Template - Widescreen.pptx" id="{09C5659D-6418-4BB0-BD65-714CAE11EF8B}" vid="{094799F1-9E00-4722-BBB6-7D15F544B0D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8F63C-08AC-4CDD-B36F-0851B11853CB}">
  <ds:schemaRefs>
    <ds:schemaRef ds:uri="c34af464-7aa1-4edd-9be4-83dffc1cb9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686AC9E6-93EC-408A-81EA-765D121FF0CF}">
  <ds:schemaRefs>
    <ds:schemaRef ds:uri="c34af464-7aa1-4edd-9be4-83dffc1cb9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3154</TotalTime>
  <Words>1848</Words>
  <Application>Microsoft Office PowerPoint</Application>
  <PresentationFormat>On-screen Show (4:3)</PresentationFormat>
  <Paragraphs>355</Paragraphs>
  <Slides>25</Slides>
  <Notes>10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5" baseType="lpstr">
      <vt:lpstr>Aptos</vt:lpstr>
      <vt:lpstr>Aptos Narrow</vt:lpstr>
      <vt:lpstr>Arial</vt:lpstr>
      <vt:lpstr>Calibri</vt:lpstr>
      <vt:lpstr>Symbol</vt:lpstr>
      <vt:lpstr>1_Custom Design</vt:lpstr>
      <vt:lpstr>Office Theme</vt:lpstr>
      <vt:lpstr>Custom Design</vt:lpstr>
      <vt:lpstr>Horizontal Theme</vt:lpstr>
      <vt:lpstr>Worksheet</vt:lpstr>
      <vt:lpstr>PowerPoint Presentation</vt:lpstr>
      <vt:lpstr>Commercial Operations Update (Sept 15, 2025) </vt:lpstr>
      <vt:lpstr>ERS Observations</vt:lpstr>
      <vt:lpstr>Clearing Price History</vt:lpstr>
      <vt:lpstr>Pre-Deployment During Events</vt:lpstr>
      <vt:lpstr>June MW/ West Load Zone Price Relationship</vt:lpstr>
      <vt:lpstr>July MW/West Load Zone Price Relationship</vt:lpstr>
      <vt:lpstr>August MW/West Load Zone Price Relationship</vt:lpstr>
      <vt:lpstr>September MW/West Load Zone Price Relationship</vt:lpstr>
      <vt:lpstr>JunSep SCT MW/Price Relationship (Crypto Mining Loads )</vt:lpstr>
      <vt:lpstr>ERS Crypto Mining and Non-Crypto Load – 7/30/2025 </vt:lpstr>
      <vt:lpstr>ERS Crypto Load on 07/30/2025</vt:lpstr>
      <vt:lpstr>ERS Non-Crypto Load on 07/30/2025</vt:lpstr>
      <vt:lpstr>ERS Gen on 07/30/2025</vt:lpstr>
      <vt:lpstr>JunSep25 SCT MW/Price Relationship and with 4CP Days</vt:lpstr>
      <vt:lpstr>PowerPoint Presentation</vt:lpstr>
      <vt:lpstr>QSE Availability Factor (ERSAFCOMB) &amp; Resource Availability Factor (ERSAF) </vt:lpstr>
      <vt:lpstr>QSE A – Availability Example</vt:lpstr>
      <vt:lpstr>QSEs who Failed Availability Metric </vt:lpstr>
      <vt:lpstr>Number of Participating Crypto Mining Resources</vt:lpstr>
      <vt:lpstr>Resource Availability June-September 2024 (Crypto Mining)</vt:lpstr>
      <vt:lpstr>Baselines for Crypto Mining ERS Resources</vt:lpstr>
      <vt:lpstr>JunSep25 SCT MW/ West Load Zone Price Relationship Summary</vt:lpstr>
      <vt:lpstr>Crypto Mining Load during High-Risk Time Period</vt:lpstr>
      <vt:lpstr>ERS Suspensions </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Letkeman, Sheila</cp:lastModifiedBy>
  <cp:revision>8</cp:revision>
  <cp:lastPrinted>2020-02-05T17:47:59Z</cp:lastPrinted>
  <dcterms:created xsi:type="dcterms:W3CDTF">2016-01-21T15:20:31Z</dcterms:created>
  <dcterms:modified xsi:type="dcterms:W3CDTF">2025-12-31T19:39:33Z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2025-12-15T23:02:43Z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06cf58e6-c254-411b-ac27-61ee519039e4</vt:lpwstr>
  </property>
  <property fmtid="{D5CDD505-2E9C-101B-9397-08002B2CF9AE}" pid="9" name="MSIP_Label_7084cbda-52b8-46fb-a7b7-cb5bd465ed85_ContentBits">
    <vt:lpwstr>0</vt:lpwstr>
  </property>
  <property fmtid="{D5CDD505-2E9C-101B-9397-08002B2CF9AE}" pid="10" name="MSIP_Label_7084cbda-52b8-46fb-a7b7-cb5bd465ed85_Tag">
    <vt:lpwstr>10, 3, 0, 2</vt:lpwstr>
  </property>
</Properties>
</file>