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7"/>
  </p:notesMasterIdLst>
  <p:handoutMasterIdLst>
    <p:handoutMasterId r:id="rId18"/>
  </p:handoutMasterIdLst>
  <p:sldIdLst>
    <p:sldId id="542" r:id="rId6"/>
    <p:sldId id="563" r:id="rId7"/>
    <p:sldId id="3018" r:id="rId8"/>
    <p:sldId id="2979" r:id="rId9"/>
    <p:sldId id="580" r:id="rId10"/>
    <p:sldId id="3067" r:id="rId11"/>
    <p:sldId id="3068" r:id="rId12"/>
    <p:sldId id="342" r:id="rId13"/>
    <p:sldId id="343" r:id="rId14"/>
    <p:sldId id="344" r:id="rId15"/>
    <p:sldId id="301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RTC+B Update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/>
              <a:t>Matt Mereness</a:t>
            </a:r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December 18,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091E3-B1C8-E2B1-1697-8B01937A8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83F7-6267-002E-96E4-D9658767E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Stabilization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08C8F-0DA7-C362-2A0B-7C12FFECD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1E40C7-A5B6-5C9C-3731-7692A5EE3A4D}"/>
              </a:ext>
            </a:extLst>
          </p:cNvPr>
          <p:cNvSpPr txBox="1"/>
          <p:nvPr/>
        </p:nvSpPr>
        <p:spPr>
          <a:xfrm>
            <a:off x="838200" y="959096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products are being tracked for stabilization issues:</a:t>
            </a:r>
          </a:p>
        </p:txBody>
      </p:sp>
      <p:pic>
        <p:nvPicPr>
          <p:cNvPr id="7" name="Picture 6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14E91E0D-8038-43F2-F9E4-417FD6804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2" y="1905000"/>
            <a:ext cx="7821116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00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Discussion: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6A2EC0-1695-6F5C-176D-930175410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814633"/>
            <a:ext cx="5891192" cy="426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82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Discussion today: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Overall RTCBTF Issues List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Summary of Defects and emergency fix later this week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Follow-up on Reports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Rest of Today’s Agenda</a:t>
            </a: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D288E-6415-8D43-81C5-97D4FBFD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337996-F556-04E4-07CF-F14947234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81" y="1465824"/>
            <a:ext cx="8153400" cy="45731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FA0F74-D70A-9BE5-2983-B29DB63D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Remaining Items for Go-Live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3D358A0-40FB-C32B-07BD-E13D4EBE1156}"/>
              </a:ext>
            </a:extLst>
          </p:cNvPr>
          <p:cNvSpPr txBox="1">
            <a:spLocks/>
          </p:cNvSpPr>
          <p:nvPr/>
        </p:nvSpPr>
        <p:spPr>
          <a:xfrm>
            <a:off x="226760" y="877197"/>
            <a:ext cx="8917240" cy="5709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>
                <a:solidFill>
                  <a:schemeClr val="tx2"/>
                </a:solidFill>
              </a:rPr>
              <a:t>RTCBTF</a:t>
            </a:r>
            <a:r>
              <a:rPr lang="en-US" sz="1600" dirty="0">
                <a:solidFill>
                  <a:schemeClr val="tx2"/>
                </a:solidFill>
              </a:rPr>
              <a:t>- Completed market trials and transition plan details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78BA03-0FE8-0743-58C1-BAA403160ED0}"/>
              </a:ext>
            </a:extLst>
          </p:cNvPr>
          <p:cNvSpPr/>
          <p:nvPr/>
        </p:nvSpPr>
        <p:spPr>
          <a:xfrm>
            <a:off x="6324599" y="2468085"/>
            <a:ext cx="2234381" cy="1951515"/>
          </a:xfrm>
          <a:prstGeom prst="rect">
            <a:avLst/>
          </a:prstGeom>
          <a:solidFill>
            <a:schemeClr val="tx1">
              <a:lumMod val="25000"/>
              <a:lumOff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 Trials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78A4D9-4730-0069-43C1-5C97338067DB}"/>
              </a:ext>
            </a:extLst>
          </p:cNvPr>
          <p:cNvSpPr/>
          <p:nvPr/>
        </p:nvSpPr>
        <p:spPr>
          <a:xfrm rot="20952941">
            <a:off x="2637163" y="3110392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116592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C0AD-B427-538B-996C-E49914B9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A379-8995-F633-596E-3D8224F7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Scope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2E16709-A97F-14BC-2BF7-90BE53C94D06}"/>
              </a:ext>
            </a:extLst>
          </p:cNvPr>
          <p:cNvSpPr/>
          <p:nvPr/>
        </p:nvSpPr>
        <p:spPr>
          <a:xfrm>
            <a:off x="2365650" y="2902720"/>
            <a:ext cx="533400" cy="964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25DE5-CFFF-C29B-C10B-9C5F8601503D}"/>
              </a:ext>
            </a:extLst>
          </p:cNvPr>
          <p:cNvSpPr txBox="1"/>
          <p:nvPr/>
        </p:nvSpPr>
        <p:spPr>
          <a:xfrm>
            <a:off x="936171" y="3036522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Final 2025 Refinements for Go-Live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2543C6D-124D-EEA4-B6E5-38131229F100}"/>
              </a:ext>
            </a:extLst>
          </p:cNvPr>
          <p:cNvSpPr/>
          <p:nvPr/>
        </p:nvSpPr>
        <p:spPr>
          <a:xfrm>
            <a:off x="2469167" y="3867520"/>
            <a:ext cx="389791" cy="2145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6C3F37-7980-3242-A947-9D8736B9CA16}"/>
              </a:ext>
            </a:extLst>
          </p:cNvPr>
          <p:cNvSpPr txBox="1"/>
          <p:nvPr/>
        </p:nvSpPr>
        <p:spPr>
          <a:xfrm>
            <a:off x="914400" y="4401730"/>
            <a:ext cx="144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Related NPRRs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within Program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8B0B51-CE4C-8B0A-5287-535A712E4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154" y="529157"/>
            <a:ext cx="5145084" cy="547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1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408757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461412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297343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477933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477933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135775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135775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Open-loop RTC SCED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135775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204065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RTC QSE Telemetry Check-out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128966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132534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1926257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202311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QSE Telemetry Tests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307257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276746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337788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486953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590208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2DCB89-483F-A9BA-7F8D-BAFCE0A03F1A}"/>
              </a:ext>
            </a:extLst>
          </p:cNvPr>
          <p:cNvSpPr/>
          <p:nvPr/>
        </p:nvSpPr>
        <p:spPr>
          <a:xfrm rot="20952941">
            <a:off x="1882714" y="3674593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847-626A-78EB-3EC5-B975296C9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520A-46DF-BFE0-4353-1BDF71F3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release this 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8F9E-5F78-C107-D1A4-516246573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C8EF8CD-E111-99B9-102F-3B32BA6E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81486"/>
            <a:ext cx="8534400" cy="2418914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ERCOT is deploying a final package of emergency releases this week prior to the holidays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Competitive Constraint Test logic fix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Pricing during Load Shed – NPRR1131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AS Trades (market notice on next slide)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AS Manager deployment/recall messages issue</a:t>
            </a:r>
          </a:p>
        </p:txBody>
      </p:sp>
      <p:pic>
        <p:nvPicPr>
          <p:cNvPr id="8" name="Picture 7" descr="Calendar&#10;&#10;AI-generated content may be incorrect.">
            <a:extLst>
              <a:ext uri="{FF2B5EF4-FFF2-40B4-BE49-F238E27FC236}">
                <a16:creationId xmlns:a16="http://schemas.microsoft.com/office/drawing/2014/main" id="{6C5B6EAA-37F3-2A54-687F-A153562A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1" y="2971800"/>
            <a:ext cx="7826418" cy="294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3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16D3-99F6-32EA-F4BA-FE459D57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Notice regarding AS Trades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B3A00-FB8B-72C2-6E08-8E94493C0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Content Placeholder 9" descr="Text&#10;&#10;AI-generated content may be incorrect.">
            <a:extLst>
              <a:ext uri="{FF2B5EF4-FFF2-40B4-BE49-F238E27FC236}">
                <a16:creationId xmlns:a16="http://schemas.microsoft.com/office/drawing/2014/main" id="{9BAD7409-5097-01DB-A61F-A48226DD9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43000"/>
            <a:ext cx="8864528" cy="4113989"/>
          </a:xfrm>
        </p:spPr>
      </p:pic>
    </p:spTree>
    <p:extLst>
      <p:ext uri="{BB962C8B-B14F-4D97-AF65-F5344CB8AC3E}">
        <p14:creationId xmlns:p14="http://schemas.microsoft.com/office/powerpoint/2010/main" val="3714003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D968-42B9-36F7-2FB2-A45A346F7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Missed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792A0-962D-6664-0641-19F0CD943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2309A6-1FE6-4A97-6E17-F4C00C52C184}"/>
              </a:ext>
            </a:extLst>
          </p:cNvPr>
          <p:cNvGraphicFramePr>
            <a:graphicFrameLocks noGrp="1"/>
          </p:cNvGraphicFramePr>
          <p:nvPr/>
        </p:nvGraphicFramePr>
        <p:xfrm>
          <a:off x="1102895" y="2032901"/>
          <a:ext cx="6781800" cy="2792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np3-157-cd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13446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Consolidated Transmission Outage Report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NP3-233-CD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13103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Hourly Resource Outage Capacity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13484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np4-746-cd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21810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np5-649-cd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12352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Temporarily Removed Contingencies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13071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14788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24889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RTD Indicative Real-Time MCPC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NP6-330-CD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RTD Indicative Ancillary Service Awards by Resource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24887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Capability of Resources Available to Provide Ancillary Service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NP6-332-CD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24891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Real-Time Clearing Prices for Capacity by SCED Interval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67FC150-FAEC-C13E-321B-535E28059817}"/>
              </a:ext>
            </a:extLst>
          </p:cNvPr>
          <p:cNvSpPr txBox="1"/>
          <p:nvPr/>
        </p:nvSpPr>
        <p:spPr>
          <a:xfrm>
            <a:off x="838200" y="959096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reports have the highest probability of being missed during cutover activities. ERCOT will not be able to repost these reports.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13F61B-3F7F-6FC5-1BCF-61BCDA43A7DA}"/>
              </a:ext>
            </a:extLst>
          </p:cNvPr>
          <p:cNvSpPr txBox="1"/>
          <p:nvPr/>
        </p:nvSpPr>
        <p:spPr>
          <a:xfrm>
            <a:off x="874295" y="497557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Additionally, NP3-763-CD Short Term System Adequacy (</a:t>
            </a:r>
            <a:r>
              <a:rPr lang="en-US" dirty="0" err="1"/>
              <a:t>Rpt</a:t>
            </a:r>
            <a:r>
              <a:rPr lang="en-US" dirty="0"/>
              <a:t> ID 12315) was missed and RERUN for the first hourly interval of the day on 12/5.</a:t>
            </a:r>
          </a:p>
        </p:txBody>
      </p:sp>
    </p:spTree>
    <p:extLst>
      <p:ext uri="{BB962C8B-B14F-4D97-AF65-F5344CB8AC3E}">
        <p14:creationId xmlns:p14="http://schemas.microsoft.com/office/powerpoint/2010/main" val="94307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773B-1A9B-AB62-DF0D-296B9BA3A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28859-B117-09BF-7386-32E396978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Expired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01DE2-4E57-1436-7617-E25A2BBE5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7A9727-7067-4347-6E53-D3C8C8B0DF20}"/>
              </a:ext>
            </a:extLst>
          </p:cNvPr>
          <p:cNvGraphicFramePr>
            <a:graphicFrameLocks noGrp="1"/>
          </p:cNvGraphicFramePr>
          <p:nvPr/>
        </p:nvGraphicFramePr>
        <p:xfrm>
          <a:off x="2133600" y="694521"/>
          <a:ext cx="6781800" cy="6047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Hourly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NP8-143-CD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QSE Ancillary Services Capacity Monitor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np6-291-cd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Topology Consistency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np6-619-cd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State Estimator Real-Time Transmission Line Flows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 By SOG Including Price Adders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np6-787-cd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Electrical Bus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np6-788-cd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Resource Nodes, Load Zones and Trading Hubs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Manual Overriding of HDLs and LDLs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by SCED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np6-322-cd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System Lambda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Summary Report of HDL and LDL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np12-218-cd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23995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ERCOT System Limit Exceedances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280236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458805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np5-911-cd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Inactive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695936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for 15-Minute Settlement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06850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for SOG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54263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np6-905-cd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Settlement Point Prices at Resource Nodes, Hubs and Load Zones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983754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eia-930-cd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13457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Hourly Balancing Authority Operations Report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749491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sys-608-cd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SCED Resource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68100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np6-607-cd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16013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Settlement Point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625173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np6-86-cd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Shadow Prices and Binding Transmission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685673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np6-235-cd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System-Wide Demand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425030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14836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Forecast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9849712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15954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Study Area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720097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Weather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1731517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Daily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243867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52919E-2782-ED42-21A5-1A0BF840509F}"/>
              </a:ext>
            </a:extLst>
          </p:cNvPr>
          <p:cNvSpPr txBox="1"/>
          <p:nvPr/>
        </p:nvSpPr>
        <p:spPr>
          <a:xfrm>
            <a:off x="152400" y="12954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reports listed here, for the first 12/5 posting interval, will be EXPIRED due to inaccurate </a:t>
            </a:r>
            <a:r>
              <a:rPr lang="en-US" sz="1600"/>
              <a:t>data.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982493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23713</TotalTime>
  <Words>740</Words>
  <Application>Microsoft Office PowerPoint</Application>
  <PresentationFormat>On-screen Show (4:3)</PresentationFormat>
  <Paragraphs>210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Segoe UI</vt:lpstr>
      <vt:lpstr>Cover Slide</vt:lpstr>
      <vt:lpstr>Horizontal Theme</vt:lpstr>
      <vt:lpstr>PowerPoint Presentation</vt:lpstr>
      <vt:lpstr>Outline</vt:lpstr>
      <vt:lpstr>RTCBTF Remaining Items for Go-Live</vt:lpstr>
      <vt:lpstr>RTC+B Scope</vt:lpstr>
      <vt:lpstr>PowerPoint Presentation</vt:lpstr>
      <vt:lpstr>Stabilization release this week</vt:lpstr>
      <vt:lpstr>Market Notice regarding AS Trades</vt:lpstr>
      <vt:lpstr>RTC Cutover Information: Missed Reports</vt:lpstr>
      <vt:lpstr>RTC Cutover Information: Expired Reports</vt:lpstr>
      <vt:lpstr>RTC Cutover Information: Stabilization Issues</vt:lpstr>
      <vt:lpstr>RTCBTF Discussion: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654</cp:revision>
  <cp:lastPrinted>2017-10-10T21:31:05Z</cp:lastPrinted>
  <dcterms:created xsi:type="dcterms:W3CDTF">2016-01-21T15:20:31Z</dcterms:created>
  <dcterms:modified xsi:type="dcterms:W3CDTF">2025-12-16T19:16:19Z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