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5"/>
  </p:sldMasterIdLst>
  <p:notesMasterIdLst>
    <p:notesMasterId r:id="rId10"/>
  </p:notesMasterIdLst>
  <p:sldIdLst>
    <p:sldId id="256" r:id="rId6"/>
    <p:sldId id="271" r:id="rId7"/>
    <p:sldId id="273" r:id="rId8"/>
    <p:sldId id="264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472C4"/>
    <a:srgbClr val="FFC000"/>
    <a:srgbClr val="A5A5A5"/>
    <a:srgbClr val="5B9BD5"/>
    <a:srgbClr val="FF6600"/>
    <a:srgbClr val="5D85A9"/>
    <a:srgbClr val="AFCDE3"/>
    <a:srgbClr val="204C81"/>
    <a:srgbClr val="193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13" autoAdjust="0"/>
  </p:normalViewPr>
  <p:slideViewPr>
    <p:cSldViewPr>
      <p:cViewPr varScale="1">
        <p:scale>
          <a:sx n="108" d="100"/>
          <a:sy n="108" d="100"/>
        </p:scale>
        <p:origin x="1740" y="96"/>
      </p:cViewPr>
      <p:guideLst>
        <p:guide orient="horz" pos="2112"/>
        <p:guide pos="2880"/>
        <p:guide orient="horz" pos="2260"/>
        <p:guide pos="2980"/>
        <p:guide orient="horz"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276" y="0"/>
            <a:ext cx="9168276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4800600" y="4756294"/>
            <a:ext cx="419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667000" y="4724400"/>
            <a:ext cx="617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ei.qiu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49366"/>
            <a:ext cx="85344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sz="3600" b="1" i="0" kern="0" dirty="0">
                <a:latin typeface="Tahoma" pitchFamily="84" charset="0"/>
              </a:rPr>
              <a:t>NERC EMSWG Update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>
                <a:latin typeface="Tahoma" pitchFamily="8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Wei Qiu, NERC EA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ERCOT TWG Conference Call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November 20,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Monitoring and Situational Awareness Technical Conference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95401"/>
            <a:ext cx="83057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7719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Location: SPP in Little Rock, AR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Date and Time: 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i="0" dirty="0">
                <a:latin typeface="Calibri" panose="020F0502020204030204" pitchFamily="34" charset="0"/>
              </a:rPr>
              <a:t>Tuesday, October 21, 2025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i="0" dirty="0">
                <a:latin typeface="Calibri" panose="020F0502020204030204" pitchFamily="34" charset="0"/>
              </a:rPr>
              <a:t>Wednesday, October 22, 2025</a:t>
            </a:r>
            <a:endParaRPr lang="en-US" sz="3200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Theme: </a:t>
            </a:r>
            <a:r>
              <a:rPr lang="en-US" sz="2800" b="1" dirty="0">
                <a:latin typeface="Calibri" panose="020F0502020204030204" pitchFamily="34" charset="0"/>
              </a:rPr>
              <a:t>Supporting Energy Management and Planning for Our Future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2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12C683-E712-74D2-607D-3DDF1381BA19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cs typeface="Calibri" panose="020F0502020204030204" pitchFamily="34" charset="0"/>
              </a:rPr>
              <a:t>SCADA Failover Event</a:t>
            </a:r>
          </a:p>
          <a:p>
            <a:pPr marL="971550" lvl="1" indent="0">
              <a:spcBef>
                <a:spcPts val="0"/>
              </a:spcBef>
              <a:buNone/>
            </a:pPr>
            <a:r>
              <a:rPr lang="en-US" sz="1800" dirty="0"/>
              <a:t>A large utility was performing maintenance on network switches at its primary transmission operations servers location when all the online servers failed over to the backup servers. The entity did a site failover to resolve the outstanding issues, including the intermittent SCADA data visibility and control problems . Some ICCP links were disconnected over the course of this event, and </a:t>
            </a:r>
            <a:r>
              <a:rPr lang="en-US" sz="1800" dirty="0" err="1"/>
              <a:t>OpenNet</a:t>
            </a:r>
            <a:r>
              <a:rPr lang="en-US" sz="1800" dirty="0"/>
              <a:t> services were also affected. During each failover, SCADA control was lost for 10-15 minutes at a time over the course of about an hour. The event impacted the entity’s operations over its entire footprint.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885744-4225-E983-C940-B8232483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- Ongoing</a:t>
            </a:r>
          </a:p>
        </p:txBody>
      </p:sp>
    </p:spTree>
    <p:extLst>
      <p:ext uri="{BB962C8B-B14F-4D97-AF65-F5344CB8AC3E}">
        <p14:creationId xmlns:p14="http://schemas.microsoft.com/office/powerpoint/2010/main" val="349460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105400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Contact Information:</a:t>
            </a:r>
          </a:p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  <a:hlinkClick r:id="rId4"/>
              </a:rPr>
              <a:t>wei.qiu@nerc.net</a:t>
            </a:r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[Read-Only]" id="{77F4E0FA-4EE5-45E1-8F6E-780D4E2D0A94}" vid="{8261BCB5-2B44-4CD2-9CF8-AAC0526D3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1EF14B-9FC4-4933-9DF9-300B895476B4}">
  <ds:schemaRefs>
    <ds:schemaRef ds:uri="http://schemas.microsoft.com/office/2006/metadata/properties"/>
    <ds:schemaRef ds:uri="a614bff7-06ef-4380-81cc-ebb8f858167d"/>
    <ds:schemaRef ds:uri="http://purl.org/dc/elements/1.1/"/>
    <ds:schemaRef ds:uri="http://purl.org/dc/dcmitype/"/>
    <ds:schemaRef ds:uri="http://schemas.microsoft.com/office/infopath/2007/PartnerControls"/>
    <ds:schemaRef ds:uri="be72bb46-7b96-43f6-b3d2-cb56bca42853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cac25473-bb91-4a6f-afab-8ab26c3ec881}" enabled="1" method="Standard" siteId="{a2d34bfa-bd5b-4dc3-9a2e-098f9929677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NERC PowerPoint_2019</Template>
  <TotalTime>0</TotalTime>
  <Words>183</Words>
  <Application>Microsoft Office PowerPoint</Application>
  <PresentationFormat>On-screen Show (4:3)</PresentationFormat>
  <Paragraphs>27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Lucida Grande</vt:lpstr>
      <vt:lpstr>Arial</vt:lpstr>
      <vt:lpstr>Calibri</vt:lpstr>
      <vt:lpstr>Courier New</vt:lpstr>
      <vt:lpstr>Tahoma</vt:lpstr>
      <vt:lpstr>Verdana</vt:lpstr>
      <vt:lpstr>Wingdings</vt:lpstr>
      <vt:lpstr>NERCTheme</vt:lpstr>
      <vt:lpstr>PowerPoint Presentation</vt:lpstr>
      <vt:lpstr>2025 Monitoring and Situational Awareness Technical Conference</vt:lpstr>
      <vt:lpstr>Lessons Learned - Ongoing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2019-08-02T17:27:09Z</dcterms:created>
  <dcterms:modified xsi:type="dcterms:W3CDTF">2025-11-14T18:42:16Z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</Properties>
</file>