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342" r:id="rId8"/>
    <p:sldId id="343" r:id="rId9"/>
    <p:sldId id="344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ndaw, Brian" initials="BB" lastIdx="5" clrIdx="0">
    <p:extLst>
      <p:ext uri="{19B8F6BF-5375-455C-9EA6-DF929625EA0E}">
        <p15:presenceInfo xmlns:p15="http://schemas.microsoft.com/office/powerpoint/2012/main" userId="S::Brian.Brandaw@ercot.com::04aee657-8aa0-46ae-8d87-76153d8b46f3" providerId="AD"/>
      </p:ext>
    </p:extLst>
  </p:cmAuthor>
  <p:cmAuthor id="2" name="Jinright, Susan" initials="JS" lastIdx="5" clrIdx="1">
    <p:extLst>
      <p:ext uri="{19B8F6BF-5375-455C-9EA6-DF929625EA0E}">
        <p15:presenceInfo xmlns:p15="http://schemas.microsoft.com/office/powerpoint/2012/main" userId="S::Susan.Jinright@ercot.com::2984c2d6-c956-49a0-9b02-bca874b9fce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AAEDCB-8D4E-437A-8829-97BAB1252584}" v="11" dt="2025-12-15T15:46:39.2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90" autoAdjust="0"/>
    <p:restoredTop sz="96721" autoAdjust="0"/>
  </p:normalViewPr>
  <p:slideViewPr>
    <p:cSldViewPr showGuides="1">
      <p:cViewPr varScale="1">
        <p:scale>
          <a:sx n="102" d="100"/>
          <a:sy n="102" d="100"/>
        </p:scale>
        <p:origin x="2460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vas, Jamie" userId="5cb87d98-67d4-4575-8fab-73d2957ac062" providerId="ADAL" clId="{15F2D4A8-7540-4531-868A-9578FE99C065}"/>
    <pc:docChg chg="modSld">
      <pc:chgData name="Lavas, Jamie" userId="5cb87d98-67d4-4575-8fab-73d2957ac062" providerId="ADAL" clId="{15F2D4A8-7540-4531-868A-9578FE99C065}" dt="2025-12-15T15:55:11.657" v="8" actId="20577"/>
      <pc:docMkLst>
        <pc:docMk/>
      </pc:docMkLst>
      <pc:sldChg chg="modSp mod">
        <pc:chgData name="Lavas, Jamie" userId="5cb87d98-67d4-4575-8fab-73d2957ac062" providerId="ADAL" clId="{15F2D4A8-7540-4531-868A-9578FE99C065}" dt="2025-12-15T15:55:11.657" v="8" actId="20577"/>
        <pc:sldMkLst>
          <pc:docMk/>
          <pc:sldMk cId="818100790" sldId="344"/>
        </pc:sldMkLst>
        <pc:spChg chg="mod">
          <ac:chgData name="Lavas, Jamie" userId="5cb87d98-67d4-4575-8fab-73d2957ac062" providerId="ADAL" clId="{15F2D4A8-7540-4531-868A-9578FE99C065}" dt="2025-12-15T15:55:11.657" v="8" actId="20577"/>
          <ac:spMkLst>
            <pc:docMk/>
            <pc:sldMk cId="818100790" sldId="344"/>
            <ac:spMk id="6" creationId="{DC1E40C7-A5B6-5C9C-3731-7692A5EE3A4D}"/>
          </ac:spMkLst>
        </pc:spChg>
        <pc:graphicFrameChg chg="modGraphic">
          <ac:chgData name="Lavas, Jamie" userId="5cb87d98-67d4-4575-8fab-73d2957ac062" providerId="ADAL" clId="{15F2D4A8-7540-4531-868A-9578FE99C065}" dt="2025-12-15T15:52:30.267" v="0" actId="2165"/>
          <ac:graphicFrameMkLst>
            <pc:docMk/>
            <pc:sldMk cId="818100790" sldId="344"/>
            <ac:graphicFrameMk id="5" creationId="{F7EEC51D-E7AA-8FC1-E59B-ED7EC3861FDB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A578D0-81CF-2C08-1DC9-1F170E4CCA10}"/>
              </a:ext>
            </a:extLst>
          </p:cNvPr>
          <p:cNvSpPr txBox="1"/>
          <p:nvPr userDrawn="1"/>
        </p:nvSpPr>
        <p:spPr>
          <a:xfrm>
            <a:off x="2743200" y="645416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1" baseline="0" dirty="0">
                <a:solidFill>
                  <a:schemeClr val="tx1">
                    <a:alpha val="25000"/>
                  </a:schemeClr>
                </a:solidFill>
              </a:rPr>
              <a:t>ERCOT RTC DRAFT INFORMATION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38495" y="6558264"/>
            <a:ext cx="6158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013228"/>
            <a:ext cx="491710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RTC Product Information: Stabilization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Jamie Lavas</a:t>
            </a: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12/2025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ED968-42B9-36F7-2FB2-A45A346F7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RTC Cutover Information: Missed Reports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B792A0-962D-6664-0641-19F0CD9431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52309A6-1FE6-4A97-6E17-F4C00C52C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592081"/>
              </p:ext>
            </p:extLst>
          </p:nvPr>
        </p:nvGraphicFramePr>
        <p:xfrm>
          <a:off x="1102895" y="2032901"/>
          <a:ext cx="6781800" cy="27921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8241">
                  <a:extLst>
                    <a:ext uri="{9D8B030D-6E8A-4147-A177-3AD203B41FA5}">
                      <a16:colId xmlns:a16="http://schemas.microsoft.com/office/drawing/2014/main" val="899663417"/>
                    </a:ext>
                  </a:extLst>
                </a:gridCol>
                <a:gridCol w="762357">
                  <a:extLst>
                    <a:ext uri="{9D8B030D-6E8A-4147-A177-3AD203B41FA5}">
                      <a16:colId xmlns:a16="http://schemas.microsoft.com/office/drawing/2014/main" val="2630506431"/>
                    </a:ext>
                  </a:extLst>
                </a:gridCol>
                <a:gridCol w="4971202">
                  <a:extLst>
                    <a:ext uri="{9D8B030D-6E8A-4147-A177-3AD203B41FA5}">
                      <a16:colId xmlns:a16="http://schemas.microsoft.com/office/drawing/2014/main" val="1256585619"/>
                    </a:ext>
                  </a:extLst>
                </a:gridCol>
              </a:tblGrid>
              <a:tr h="26987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EMIL_ID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RPT_ID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 dirty="0">
                          <a:effectLst/>
                        </a:rPr>
                        <a:t>Product Name</a:t>
                      </a:r>
                      <a:endParaRPr lang="en-US" sz="1000" b="1" i="0" u="sng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540581377"/>
                  </a:ext>
                </a:extLst>
              </a:tr>
              <a:tr h="18686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np3-157-cd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13446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Consolidated Transmission Outage Report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9171837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NP3-233-CD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13103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Hourly Resource Outage Capacity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26895919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np4-738-cd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13484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Solar Power Production - Actual 5-Minute Averaged Values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98578301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np4-746-cd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21810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Solar Power Production - Actual 5-Minute Averaged Values by Geographical Region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36064783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np5-649-cd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12352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Temporarily Removed Contingencies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4174599615"/>
                  </a:ext>
                </a:extLst>
              </a:tr>
              <a:tr h="24148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np4-733-cd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13071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Wind Power Production - Actual 5-Minute Averaged Values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50413910"/>
                  </a:ext>
                </a:extLst>
              </a:tr>
              <a:tr h="229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np4-743-cd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14788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Wind Power Production - Actual 5-Minute Averaged Values by Geographical Region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23068599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NP6-329-CD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24889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RTD Indicative Real-Time MCPC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74473831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NP6-330-CD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24890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RTD Indicative Ancillary Service Awards by Resource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313791202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NP6-328-CD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24887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Total Capability of Resources Available to Provide Ancillary Service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973163595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NP6-332-CD</a:t>
                      </a: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24891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Real-Time Clearing Prices for Capacity by SCED Interval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10662324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67FC150-FAEC-C13E-321B-535E28059817}"/>
              </a:ext>
            </a:extLst>
          </p:cNvPr>
          <p:cNvSpPr txBox="1"/>
          <p:nvPr/>
        </p:nvSpPr>
        <p:spPr>
          <a:xfrm>
            <a:off x="838200" y="959096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following reports have the highest probability of being missed during cutover activities. ERCOT will not be able to repost these reports.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13F61B-3F7F-6FC5-1BCF-61BCDA43A7DA}"/>
              </a:ext>
            </a:extLst>
          </p:cNvPr>
          <p:cNvSpPr txBox="1"/>
          <p:nvPr/>
        </p:nvSpPr>
        <p:spPr>
          <a:xfrm>
            <a:off x="874295" y="4975574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Additionally, NP3-763-CD Short Term System Adequacy (</a:t>
            </a:r>
            <a:r>
              <a:rPr lang="en-US" dirty="0" err="1"/>
              <a:t>Rpt</a:t>
            </a:r>
            <a:r>
              <a:rPr lang="en-US" dirty="0"/>
              <a:t> ID 12315) was missed and RERUN for the first hourly interval of the day on 12/5.</a:t>
            </a:r>
          </a:p>
        </p:txBody>
      </p:sp>
    </p:spTree>
    <p:extLst>
      <p:ext uri="{BB962C8B-B14F-4D97-AF65-F5344CB8AC3E}">
        <p14:creationId xmlns:p14="http://schemas.microsoft.com/office/powerpoint/2010/main" val="94307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F773B-1A9B-AB62-DF0D-296B9BA3A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28859-B117-09BF-7386-32E396978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RTC Cutover Information: Expired Reports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01DE2-4E57-1436-7617-E25A2BBE5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07A9727-7067-4347-6E53-D3C8C8B0DF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03806"/>
              </p:ext>
            </p:extLst>
          </p:nvPr>
        </p:nvGraphicFramePr>
        <p:xfrm>
          <a:off x="2133600" y="694521"/>
          <a:ext cx="6781800" cy="60472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8241">
                  <a:extLst>
                    <a:ext uri="{9D8B030D-6E8A-4147-A177-3AD203B41FA5}">
                      <a16:colId xmlns:a16="http://schemas.microsoft.com/office/drawing/2014/main" val="899663417"/>
                    </a:ext>
                  </a:extLst>
                </a:gridCol>
                <a:gridCol w="762357">
                  <a:extLst>
                    <a:ext uri="{9D8B030D-6E8A-4147-A177-3AD203B41FA5}">
                      <a16:colId xmlns:a16="http://schemas.microsoft.com/office/drawing/2014/main" val="2630506431"/>
                    </a:ext>
                  </a:extLst>
                </a:gridCol>
                <a:gridCol w="4971202">
                  <a:extLst>
                    <a:ext uri="{9D8B030D-6E8A-4147-A177-3AD203B41FA5}">
                      <a16:colId xmlns:a16="http://schemas.microsoft.com/office/drawing/2014/main" val="1256585619"/>
                    </a:ext>
                  </a:extLst>
                </a:gridCol>
              </a:tblGrid>
              <a:tr h="26987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EMIL_ID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RPT_ID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 dirty="0">
                          <a:effectLst/>
                        </a:rPr>
                        <a:t>Product Name</a:t>
                      </a:r>
                      <a:endParaRPr lang="en-US" sz="1000" b="1" i="0" u="sng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540581377"/>
                  </a:ext>
                </a:extLst>
              </a:tr>
              <a:tr h="18686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np5-758-cd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13079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Deselected Hourly RUC Recommendations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171837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NP8-143-CD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11025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QSE Ancillary Services Capacity Monitor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895919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np6-291-cd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Topology Consistency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578301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np6-619-cd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State Estimator Real-Time Transmission Line Flows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064783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NP6-327-CD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21114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LMP By SOG Including Price Adders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74599615"/>
                  </a:ext>
                </a:extLst>
              </a:tr>
              <a:tr h="24148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np6-787-cd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11485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LMPs by Electrical Bus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0413910"/>
                  </a:ext>
                </a:extLst>
              </a:tr>
              <a:tr h="229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np6-788-cd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LMPs by Resource Nodes, Load Zones and Trading Hubs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068599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np6-914-cd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Manual Overriding of HDLs and LDLs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473831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NP6-323-CD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13221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Real-Time Price Adders by SCED Interval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791202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np6-322-cd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SCED System Lambda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3163595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np6-915-cd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13081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Summary Report of HDL and LDL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6623245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np12-218-cd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23995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ERCOT System Limit Exceedances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2802364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np6-6-cd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NSA Active Constraints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74588059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np5-911-cd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NSA Inactive Constraints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16959369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NP6-324-CD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Real-Time Price Adders for 15-Minute Settlement Interval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98068508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np6-326-cd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21115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Real-Time Price for SOG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7542631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np6-905-cd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Settlement Point Prices at Resource Nodes, Hubs and Load Zones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89837546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eia-930-cd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13457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Hourly Balancing Authority Operations Report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57494916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sys-608-cd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SCED Resource Shift Factors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768100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np6-607-cd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16013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SCED Settlement Point Shift Factors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4625173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np6-86-cd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SCED Shadow Prices and Binding Transmission Constraints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6856738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np6-235-cd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12340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System-Wide Demand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4250304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np6-346-cd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14836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Actual System Load by Forecast Zone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99849712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np6-344-cd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15954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Actual System Load by Study Area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7200971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np6-345-cd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13101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Actual System Load by Weather Zone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1731517"/>
                  </a:ext>
                </a:extLst>
              </a:tr>
              <a:tr h="2170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np5-757-cd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Deselected Daily RUC Recommendations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243867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652919E-2782-ED42-21A5-1A0BF840509F}"/>
              </a:ext>
            </a:extLst>
          </p:cNvPr>
          <p:cNvSpPr txBox="1"/>
          <p:nvPr/>
        </p:nvSpPr>
        <p:spPr>
          <a:xfrm>
            <a:off x="152400" y="1295400"/>
            <a:ext cx="1828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The reports listed here, for the first 12/5 posting interval, will be EXPIRED due to inaccurate </a:t>
            </a:r>
            <a:r>
              <a:rPr lang="en-US" sz="1600"/>
              <a:t>data.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59824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091E3-B1C8-E2B1-1697-8B01937A8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483F7-6267-002E-96E4-D9658767E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RTC Cutover Information: Stabilization Issues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08C8F-0DA7-C362-2A0B-7C12FFECD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7EEC51D-E7AA-8FC1-E59B-ED7EC3861F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320730"/>
              </p:ext>
            </p:extLst>
          </p:nvPr>
        </p:nvGraphicFramePr>
        <p:xfrm>
          <a:off x="609600" y="2237002"/>
          <a:ext cx="7924801" cy="19546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928">
                  <a:extLst>
                    <a:ext uri="{9D8B030D-6E8A-4147-A177-3AD203B41FA5}">
                      <a16:colId xmlns:a16="http://schemas.microsoft.com/office/drawing/2014/main" val="3356241898"/>
                    </a:ext>
                  </a:extLst>
                </a:gridCol>
                <a:gridCol w="822618">
                  <a:extLst>
                    <a:ext uri="{9D8B030D-6E8A-4147-A177-3AD203B41FA5}">
                      <a16:colId xmlns:a16="http://schemas.microsoft.com/office/drawing/2014/main" val="899663417"/>
                    </a:ext>
                  </a:extLst>
                </a:gridCol>
                <a:gridCol w="623300">
                  <a:extLst>
                    <a:ext uri="{9D8B030D-6E8A-4147-A177-3AD203B41FA5}">
                      <a16:colId xmlns:a16="http://schemas.microsoft.com/office/drawing/2014/main" val="2630506431"/>
                    </a:ext>
                  </a:extLst>
                </a:gridCol>
                <a:gridCol w="3023255">
                  <a:extLst>
                    <a:ext uri="{9D8B030D-6E8A-4147-A177-3AD203B41FA5}">
                      <a16:colId xmlns:a16="http://schemas.microsoft.com/office/drawing/2014/main" val="1256585619"/>
                    </a:ext>
                  </a:extLst>
                </a:gridCol>
                <a:gridCol w="2806700">
                  <a:extLst>
                    <a:ext uri="{9D8B030D-6E8A-4147-A177-3AD203B41FA5}">
                      <a16:colId xmlns:a16="http://schemas.microsoft.com/office/drawing/2014/main" val="2633451907"/>
                    </a:ext>
                  </a:extLst>
                </a:gridCol>
              </a:tblGrid>
              <a:tr h="26987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 dirty="0">
                          <a:effectLst/>
                        </a:rPr>
                        <a:t>EMIL_ID</a:t>
                      </a:r>
                      <a:endParaRPr lang="en-US" sz="1000" b="1" i="0" u="sng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>
                          <a:effectLst/>
                        </a:rPr>
                        <a:t>RPT_ID</a:t>
                      </a:r>
                      <a:endParaRPr lang="en-US" sz="1000" b="1" i="0" u="sng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u="sng" strike="noStrike" dirty="0">
                          <a:effectLst/>
                        </a:rPr>
                        <a:t>Product Name</a:t>
                      </a:r>
                      <a:endParaRPr lang="en-US" sz="1000" b="1" i="0" u="sng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1" i="0" u="sng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Issue</a:t>
                      </a: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540581377"/>
                  </a:ext>
                </a:extLst>
              </a:tr>
              <a:tr h="18686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Open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EIA-930-ER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13458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Daily Balancing Authority Operations Report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Double counting of NG:BAT, will remove DS</a:t>
                      </a: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91718375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Open (R1)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NP4-34-CD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12335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QSE Load Ratio Share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Issue with exponents in value </a:t>
                      </a: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26895919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Open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NP4-413-CD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24892</a:t>
                      </a: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Ancillary Service Trade Overages Report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Incorrect AS Types included in Report</a:t>
                      </a: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985783013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Open (R1)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NP3-908-ER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13054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Aggregate Energy Demand Curves for Controllable Load Resources/by Disclosure Area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Requires additional logic to handle when a</a:t>
                      </a:r>
                      <a:r>
                        <a:rPr lang="en-US" sz="1000" b="0" i="0" u="none" strike="noStrike" kern="1200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+mn-cs"/>
                        </a:rPr>
                        <a:t> single price is used for each PQ pair in the energy curve</a:t>
                      </a: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2360647838"/>
                  </a:ext>
                </a:extLst>
              </a:tr>
              <a:tr h="23538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Resolved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GEN-547-UI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1000" b="0" i="0" u="none" strike="noStrike" dirty="0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RTM MCPC Display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Y-Axis Price Format</a:t>
                      </a: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4174599615"/>
                  </a:ext>
                </a:extLst>
              </a:tr>
              <a:tr h="25143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Resolved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GEN-542-UI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1000" b="0" i="0" u="none" strike="noStrike">
                        <a:solidFill>
                          <a:srgbClr val="172B4D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System Wide Prices Display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X-Axis Timescale</a:t>
                      </a: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50413910"/>
                  </a:ext>
                </a:extLst>
              </a:tr>
              <a:tr h="2292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Resolved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NP4-793-CD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13089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kern="1200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+mn-cs"/>
                        </a:rPr>
                        <a:t>DAM Shift Factors</a:t>
                      </a:r>
                    </a:p>
                  </a:txBody>
                  <a:tcPr marL="6270" marR="6270" marT="627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172B4D"/>
                          </a:solidFill>
                          <a:effectLst/>
                          <a:latin typeface="Segoe UI" panose="020B0502040204020203" pitchFamily="34" charset="0"/>
                        </a:rPr>
                        <a:t>Posting Later than expected</a:t>
                      </a:r>
                    </a:p>
                  </a:txBody>
                  <a:tcPr marL="6270" marR="6270" marT="6270" marB="0" anchor="ctr"/>
                </a:tc>
                <a:extLst>
                  <a:ext uri="{0D108BD9-81ED-4DB2-BD59-A6C34878D82A}">
                    <a16:rowId xmlns:a16="http://schemas.microsoft.com/office/drawing/2014/main" val="12306859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C1E40C7-A5B6-5C9C-3731-7692A5EE3A4D}"/>
              </a:ext>
            </a:extLst>
          </p:cNvPr>
          <p:cNvSpPr txBox="1"/>
          <p:nvPr/>
        </p:nvSpPr>
        <p:spPr>
          <a:xfrm>
            <a:off x="838200" y="959096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following products are being tracked for stabilization issues:</a:t>
            </a:r>
          </a:p>
        </p:txBody>
      </p:sp>
    </p:spTree>
    <p:extLst>
      <p:ext uri="{BB962C8B-B14F-4D97-AF65-F5344CB8AC3E}">
        <p14:creationId xmlns:p14="http://schemas.microsoft.com/office/powerpoint/2010/main" val="81810079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283512</TotalTime>
  <Words>532</Words>
  <Application>Microsoft Office PowerPoint</Application>
  <PresentationFormat>On-screen Show (4:3)</PresentationFormat>
  <Paragraphs>170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Segoe UI</vt:lpstr>
      <vt:lpstr>1_Custom Design</vt:lpstr>
      <vt:lpstr>Office Theme</vt:lpstr>
      <vt:lpstr>Custom Design</vt:lpstr>
      <vt:lpstr>PowerPoint Presentation</vt:lpstr>
      <vt:lpstr>RTC Cutover Information: Missed Reports</vt:lpstr>
      <vt:lpstr>RTC Cutover Information: Expired Reports</vt:lpstr>
      <vt:lpstr>RTC Cutover Information: Stabilization Issues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Lavas, Jamie</cp:lastModifiedBy>
  <cp:revision>2768</cp:revision>
  <cp:lastPrinted>2020-02-05T17:47:59Z</cp:lastPrinted>
  <dcterms:created xsi:type="dcterms:W3CDTF">2016-01-21T15:20:31Z</dcterms:created>
  <dcterms:modified xsi:type="dcterms:W3CDTF">2025-12-15T15:55:18Z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2025-04-17T00:44:13Z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2a882c6f-0ca6-45a2-b14a-5c36bc8b6e36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Tag">
    <vt:lpwstr>10, 3, 0, 1</vt:lpwstr>
  </property>
</Properties>
</file>