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sldIdLst>
    <p:sldId id="257" r:id="rId3"/>
    <p:sldId id="258" r:id="rId4"/>
    <p:sldId id="268" r:id="rId5"/>
    <p:sldId id="26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5B119B-84C7-4833-B72C-5023E73F94A3}" v="7" dt="2025-12-17T22:20:05.4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3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microsoft.com/office/2016/11/relationships/changesInfo" Target="changesInfos/changesInfo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7F39DD-4CFE-45E1-AA25-A1A8C9F836D1}"/>
    <pc:docChg chg="undo custSel addSld delSld modSld">
      <pc:chgData name="Badri, Sreenivas" userId="0b43dccd-042e-4be0-871d-afa1d90d6a2e" providerId="ADAL" clId="{467F39DD-4CFE-45E1-AA25-A1A8C9F836D1}" dt="2025-12-17T22:21:37.235" v="1743" actId="20577"/>
      <pc:docMkLst>
        <pc:docMk/>
      </pc:docMkLst>
      <pc:sldChg chg="modSp mod">
        <pc:chgData name="Badri, Sreenivas" userId="0b43dccd-042e-4be0-871d-afa1d90d6a2e" providerId="ADAL" clId="{467F39DD-4CFE-45E1-AA25-A1A8C9F836D1}" dt="2025-12-17T16:17:00.834" v="1339" actId="20577"/>
        <pc:sldMkLst>
          <pc:docMk/>
          <pc:sldMk cId="1161007423" sldId="257"/>
        </pc:sldMkLst>
        <pc:spChg chg="mod">
          <ac:chgData name="Badri, Sreenivas" userId="0b43dccd-042e-4be0-871d-afa1d90d6a2e" providerId="ADAL" clId="{467F39DD-4CFE-45E1-AA25-A1A8C9F836D1}" dt="2025-12-17T16:17:00.834" v="1339" actId="20577"/>
          <ac:spMkLst>
            <pc:docMk/>
            <pc:sldMk cId="1161007423" sldId="257"/>
            <ac:spMk id="7" creationId="{00000000-0000-0000-0000-000000000000}"/>
          </ac:spMkLst>
        </pc:spChg>
      </pc:sldChg>
      <pc:sldChg chg="modSp mod">
        <pc:chgData name="Badri, Sreenivas" userId="0b43dccd-042e-4be0-871d-afa1d90d6a2e" providerId="ADAL" clId="{467F39DD-4CFE-45E1-AA25-A1A8C9F836D1}" dt="2025-12-17T22:21:03.548" v="1742" actId="20577"/>
        <pc:sldMkLst>
          <pc:docMk/>
          <pc:sldMk cId="172190312" sldId="258"/>
        </pc:sldMkLst>
        <pc:spChg chg="mod">
          <ac:chgData name="Badri, Sreenivas" userId="0b43dccd-042e-4be0-871d-afa1d90d6a2e" providerId="ADAL" clId="{467F39DD-4CFE-45E1-AA25-A1A8C9F836D1}" dt="2025-12-17T16:17:16.048" v="1341" actId="255"/>
          <ac:spMkLst>
            <pc:docMk/>
            <pc:sldMk cId="172190312" sldId="258"/>
            <ac:spMk id="2" creationId="{00000000-0000-0000-0000-000000000000}"/>
          </ac:spMkLst>
        </pc:spChg>
        <pc:spChg chg="mod">
          <ac:chgData name="Badri, Sreenivas" userId="0b43dccd-042e-4be0-871d-afa1d90d6a2e" providerId="ADAL" clId="{467F39DD-4CFE-45E1-AA25-A1A8C9F836D1}" dt="2025-12-17T22:21:03.548" v="1742" actId="20577"/>
          <ac:spMkLst>
            <pc:docMk/>
            <pc:sldMk cId="172190312" sldId="258"/>
            <ac:spMk id="3" creationId="{00000000-0000-0000-0000-000000000000}"/>
          </ac:spMkLst>
        </pc:spChg>
      </pc:sldChg>
      <pc:sldChg chg="del">
        <pc:chgData name="Badri, Sreenivas" userId="0b43dccd-042e-4be0-871d-afa1d90d6a2e" providerId="ADAL" clId="{467F39DD-4CFE-45E1-AA25-A1A8C9F836D1}" dt="2025-12-17T16:18:11.998" v="1345" actId="47"/>
        <pc:sldMkLst>
          <pc:docMk/>
          <pc:sldMk cId="4054830470" sldId="265"/>
        </pc:sldMkLst>
      </pc:sldChg>
      <pc:sldChg chg="del">
        <pc:chgData name="Badri, Sreenivas" userId="0b43dccd-042e-4be0-871d-afa1d90d6a2e" providerId="ADAL" clId="{467F39DD-4CFE-45E1-AA25-A1A8C9F836D1}" dt="2025-12-17T16:18:12.534" v="1346" actId="47"/>
        <pc:sldMkLst>
          <pc:docMk/>
          <pc:sldMk cId="3655504554" sldId="266"/>
        </pc:sldMkLst>
      </pc:sldChg>
      <pc:sldChg chg="modSp add mod">
        <pc:chgData name="Badri, Sreenivas" userId="0b43dccd-042e-4be0-871d-afa1d90d6a2e" providerId="ADAL" clId="{467F39DD-4CFE-45E1-AA25-A1A8C9F836D1}" dt="2025-12-17T22:21:37.235" v="1743" actId="20577"/>
        <pc:sldMkLst>
          <pc:docMk/>
          <pc:sldMk cId="3422949894" sldId="268"/>
        </pc:sldMkLst>
        <pc:spChg chg="mod">
          <ac:chgData name="Badri, Sreenivas" userId="0b43dccd-042e-4be0-871d-afa1d90d6a2e" providerId="ADAL" clId="{467F39DD-4CFE-45E1-AA25-A1A8C9F836D1}" dt="2025-12-17T22:21:37.235" v="1743" actId="20577"/>
          <ac:spMkLst>
            <pc:docMk/>
            <pc:sldMk cId="3422949894" sldId="268"/>
            <ac:spMk id="3" creationId="{42A05C26-B006-F763-622C-A03C884990A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685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6219" y="828676"/>
            <a:ext cx="10972800" cy="51165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330200" y="640808"/>
            <a:ext cx="115316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6"/>
          <p:cNvSpPr txBox="1">
            <a:spLocks/>
          </p:cNvSpPr>
          <p:nvPr/>
        </p:nvSpPr>
        <p:spPr>
          <a:xfrm>
            <a:off x="8940800" y="606880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z="1200" smtClean="0">
                <a:solidFill>
                  <a:prstClr val="black"/>
                </a:solidFill>
              </a:rPr>
              <a:pPr/>
              <a:t>‹#›</a:t>
            </a:fld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506219" y="179144"/>
            <a:ext cx="11279381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9" descr="ERCOT cmyk-01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0201" y="6024691"/>
            <a:ext cx="1090153" cy="346452"/>
          </a:xfrm>
          <a:prstGeom prst="rect">
            <a:avLst/>
          </a:prstGeom>
        </p:spPr>
      </p:pic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4165600" y="6122195"/>
            <a:ext cx="38608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ERCOT Limited</a:t>
            </a:r>
          </a:p>
        </p:txBody>
      </p:sp>
    </p:spTree>
    <p:extLst>
      <p:ext uri="{BB962C8B-B14F-4D97-AF65-F5344CB8AC3E}">
        <p14:creationId xmlns:p14="http://schemas.microsoft.com/office/powerpoint/2010/main" val="2526030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6561139"/>
            <a:ext cx="609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970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763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600201"/>
            <a:ext cx="113792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6561139"/>
            <a:ext cx="609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840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085" y="2876278"/>
            <a:ext cx="3810115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143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792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926080" y="6477001"/>
            <a:ext cx="9144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7600" y="6248400"/>
            <a:ext cx="1575824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solidFill>
                  <a:srgbClr val="5B6770"/>
                </a:solidFill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892555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029200" y="2413338"/>
            <a:ext cx="564603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prstClr val="black"/>
                </a:solidFill>
              </a:rPr>
              <a:t>MOTE Enhancements – Future Effort</a:t>
            </a:r>
          </a:p>
          <a:p>
            <a:endParaRPr lang="en-US" b="1" dirty="0">
              <a:solidFill>
                <a:prstClr val="black"/>
              </a:solidFill>
            </a:endParaRPr>
          </a:p>
          <a:p>
            <a:r>
              <a:rPr lang="en-US" b="1" dirty="0">
                <a:solidFill>
                  <a:prstClr val="black"/>
                </a:solidFill>
              </a:rPr>
              <a:t>Sreenivas Badri</a:t>
            </a:r>
          </a:p>
          <a:p>
            <a:endParaRPr lang="en-US" b="1" dirty="0">
              <a:solidFill>
                <a:prstClr val="black"/>
              </a:solidFill>
            </a:endParaRPr>
          </a:p>
          <a:p>
            <a:r>
              <a:rPr lang="en-US" b="1" dirty="0">
                <a:solidFill>
                  <a:prstClr val="black"/>
                </a:solidFill>
              </a:rPr>
              <a:t>December 2025</a:t>
            </a:r>
          </a:p>
          <a:p>
            <a:endParaRPr lang="en-US" b="1" dirty="0">
              <a:solidFill>
                <a:prstClr val="black"/>
              </a:solidFill>
            </a:endParaRPr>
          </a:p>
          <a:p>
            <a:r>
              <a:rPr lang="en-US" b="1" dirty="0">
                <a:solidFill>
                  <a:prstClr val="black"/>
                </a:solidFill>
              </a:rPr>
              <a:t>TWG</a:t>
            </a:r>
          </a:p>
        </p:txBody>
      </p:sp>
    </p:spTree>
    <p:extLst>
      <p:ext uri="{BB962C8B-B14F-4D97-AF65-F5344CB8AC3E}">
        <p14:creationId xmlns:p14="http://schemas.microsoft.com/office/powerpoint/2010/main" val="116100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MOTE Enhancements – Future Effort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737" y="1034511"/>
            <a:ext cx="11470526" cy="4582299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sz="1800" b="1" dirty="0"/>
              <a:t>Current MOTE – </a:t>
            </a:r>
            <a:r>
              <a:rPr lang="en-US" sz="1800" dirty="0"/>
              <a:t>It is being used for market and outage submissions communication and qualification testing for current production.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400" dirty="0"/>
              <a:t>Market and Outage submissions communication and qualification testing is a critical market participants operational activity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1400" dirty="0"/>
              <a:t>Expected to have minimal disruptions during business hours.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18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1800" dirty="0"/>
              <a:t>We received the feedback and requests from Market Participants some time back to have a parallel MOTE for long duration projects testing and keep current MOTE for market and outage submissions communication and qualification testing for current production.</a:t>
            </a:r>
          </a:p>
          <a:p>
            <a:pPr marL="0" indent="0">
              <a:buNone/>
            </a:pPr>
            <a:endParaRPr lang="en-US" sz="18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1800" dirty="0"/>
              <a:t>It requires setting up another new parallel MOTE system (potentially in Bastrop Data Center). </a:t>
            </a:r>
          </a:p>
          <a:p>
            <a:pPr marL="0" indent="0">
              <a:buNone/>
            </a:pPr>
            <a:endParaRPr lang="en-US" sz="1800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1800" dirty="0"/>
              <a:t>This new parallel MOTE system will support both UI and API submissions for market and outage submissions as current MOTE.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400" dirty="0"/>
              <a:t>Existing MOTE client certificates will be working on new MOTE system also.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400" dirty="0"/>
              <a:t>Market Participants will have to use different API &amp; UI URLs for new MOTE system during project testing.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90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C619E-E4D5-73EA-74B1-365ED8037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25FAA-4776-949D-4E6E-E6F995C0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MOTE Enhancements – Future Effort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05C26-B006-F763-622C-A03C88499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074" y="815182"/>
            <a:ext cx="11470526" cy="4582299"/>
          </a:xfrm>
        </p:spPr>
        <p:txBody>
          <a:bodyPr/>
          <a:lstStyle/>
          <a:p>
            <a:pPr marL="0" indent="0">
              <a:buNone/>
            </a:pPr>
            <a:endParaRPr lang="en-US" sz="1800" b="1" u="sng" dirty="0"/>
          </a:p>
          <a:p>
            <a:pPr>
              <a:buFont typeface="Wingdings" panose="05000000000000000000" pitchFamily="2" charset="2"/>
              <a:buChar char="q"/>
            </a:pPr>
            <a:r>
              <a:rPr lang="en-US" sz="2000" b="1" u="sng" dirty="0"/>
              <a:t>Goal of Today Presentation: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We want to revisit this request, have discussions in TWG and seek feedback from Market Participants so we can firm up the scope of this effort.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Once scope is finalized, this effort will go through ERCOT internal project concept, Impact Analysis, Approvals and Prioritization process before project is initiated.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800" dirty="0"/>
              <a:t>Implementation timelines will be communicated to Market Participants once above steps are completed.</a:t>
            </a:r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A87C7D-F890-91DE-E84B-C8A56E5A71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949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6FE69-57E6-4FDE-B55C-A11475E2E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88623C-56F5-1144-920D-1BBE3683A8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563593C-0921-2E2F-C0E1-952882BC5A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937" y="1735931"/>
            <a:ext cx="4048125" cy="404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66622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3064</TotalTime>
  <Words>251</Words>
  <Application>Microsoft Office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Wingdings</vt:lpstr>
      <vt:lpstr>1_Custom Design</vt:lpstr>
      <vt:lpstr>1_Office Theme</vt:lpstr>
      <vt:lpstr>PowerPoint Presentation</vt:lpstr>
      <vt:lpstr>MOTE Enhancements – Future Effort</vt:lpstr>
      <vt:lpstr>MOTE Enhancements – Future Effort</vt:lpstr>
      <vt:lpstr>Questions ?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Gajjela, Venkat</dc:creator>
  <cp:lastModifiedBy>Badri, Sreenivas</cp:lastModifiedBy>
  <cp:revision>68</cp:revision>
  <dcterms:created xsi:type="dcterms:W3CDTF">2019-02-04T16:47:50Z</dcterms:created>
  <dcterms:modified xsi:type="dcterms:W3CDTF">2025-12-17T22:21:46Z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084cbda-52b8-46fb-a7b7-cb5bd465ed85_Enabled">
    <vt:lpwstr>true</vt:lpwstr>
  </property>
  <property fmtid="{D5CDD505-2E9C-101B-9397-08002B2CF9AE}" pid="3" name="MSIP_Label_7084cbda-52b8-46fb-a7b7-cb5bd465ed85_SetDate">
    <vt:lpwstr>2025-09-18T22:19:00Z</vt:lpwstr>
  </property>
  <property fmtid="{D5CDD505-2E9C-101B-9397-08002B2CF9AE}" pid="4" name="MSIP_Label_7084cbda-52b8-46fb-a7b7-cb5bd465ed85_Method">
    <vt:lpwstr>Standard</vt:lpwstr>
  </property>
  <property fmtid="{D5CDD505-2E9C-101B-9397-08002B2CF9AE}" pid="5" name="MSIP_Label_7084cbda-52b8-46fb-a7b7-cb5bd465ed85_Name">
    <vt:lpwstr>Internal</vt:lpwstr>
  </property>
  <property fmtid="{D5CDD505-2E9C-101B-9397-08002B2CF9AE}" pid="6" name="MSIP_Label_7084cbda-52b8-46fb-a7b7-cb5bd465ed85_SiteId">
    <vt:lpwstr>0afb747d-bff7-4596-a9fc-950ef9e0ec45</vt:lpwstr>
  </property>
  <property fmtid="{D5CDD505-2E9C-101B-9397-08002B2CF9AE}" pid="7" name="MSIP_Label_7084cbda-52b8-46fb-a7b7-cb5bd465ed85_ActionId">
    <vt:lpwstr>2fda516a-7faa-4226-81ee-671954eab6a4</vt:lpwstr>
  </property>
  <property fmtid="{D5CDD505-2E9C-101B-9397-08002B2CF9AE}" pid="8" name="MSIP_Label_7084cbda-52b8-46fb-a7b7-cb5bd465ed85_ContentBits">
    <vt:lpwstr>0</vt:lpwstr>
  </property>
  <property fmtid="{D5CDD505-2E9C-101B-9397-08002B2CF9AE}" pid="9" name="MSIP_Label_7084cbda-52b8-46fb-a7b7-cb5bd465ed85_Tag">
    <vt:lpwstr>10, 3, 0, 1</vt:lpwstr>
  </property>
</Properties>
</file>