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79" r:id="rId7"/>
    <p:sldId id="276" r:id="rId8"/>
    <p:sldId id="28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12/17/2025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12/17/2025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2105561"/>
            <a:ext cx="5410200" cy="1631216"/>
          </a:xfrm>
          <a:prstGeom prst="rect">
            <a:avLst/>
          </a:prstGeom>
          <a:noFill/>
        </p:spPr>
        <p:txBody>
          <a:bodyPr wrap="square" rtlCol="0">
            <a:spAutoFit/>
          </a:bodyPr>
          <a:lstStyle/>
          <a:p>
            <a:r>
              <a:rPr lang="en-US" sz="2000" b="1" dirty="0"/>
              <a:t>RIOO Updates </a:t>
            </a:r>
          </a:p>
          <a:p>
            <a:endParaRPr lang="en-US" sz="2000" dirty="0"/>
          </a:p>
          <a:p>
            <a:r>
              <a:rPr lang="en-US" sz="2000" dirty="0"/>
              <a:t>Andy Adams</a:t>
            </a:r>
          </a:p>
          <a:p>
            <a:endParaRPr lang="en-US" sz="2000" dirty="0"/>
          </a:p>
          <a:p>
            <a:r>
              <a:rPr lang="en-US" sz="2000" dirty="0"/>
              <a:t>December 2025</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b="1" dirty="0"/>
              <a:t>RIOO</a:t>
            </a:r>
            <a:endParaRPr lang="en-US" sz="2400"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2</a:t>
            </a:fld>
            <a:endParaRPr lang="en-US"/>
          </a:p>
        </p:txBody>
      </p:sp>
      <p:sp>
        <p:nvSpPr>
          <p:cNvPr id="7" name="Content Placeholder 2">
            <a:extLst>
              <a:ext uri="{FF2B5EF4-FFF2-40B4-BE49-F238E27FC236}">
                <a16:creationId xmlns:a16="http://schemas.microsoft.com/office/drawing/2014/main" id="{242DE204-629E-3358-6244-39219BF7F2F2}"/>
              </a:ext>
            </a:extLst>
          </p:cNvPr>
          <p:cNvSpPr>
            <a:spLocks noGrp="1"/>
          </p:cNvSpPr>
          <p:nvPr>
            <p:ph idx="1"/>
          </p:nvPr>
        </p:nvSpPr>
        <p:spPr>
          <a:xfrm>
            <a:off x="266700" y="512649"/>
            <a:ext cx="8686800" cy="5162938"/>
          </a:xfrm>
        </p:spPr>
        <p:txBody>
          <a:bodyPr/>
          <a:lstStyle/>
          <a:p>
            <a:pPr indent="-285750" algn="just"/>
            <a:endParaRPr lang="en-US" sz="1800" b="1" dirty="0">
              <a:effectLst/>
              <a:ea typeface="Calibri" panose="020F0502020204030204" pitchFamily="34" charset="0"/>
              <a:cs typeface="Calibri" panose="020F0502020204030204" pitchFamily="34" charset="0"/>
            </a:endParaRPr>
          </a:p>
          <a:p>
            <a:pPr marL="457200" lvl="1" indent="0" algn="just">
              <a:buNone/>
            </a:pPr>
            <a:r>
              <a:rPr lang="en-US" sz="1600" b="1" dirty="0">
                <a:ea typeface="Calibri" panose="020F0502020204030204" pitchFamily="34" charset="0"/>
                <a:cs typeface="Calibri" panose="020F0502020204030204" pitchFamily="34" charset="0"/>
              </a:rPr>
              <a:t>Goal of Today’s Presentation</a:t>
            </a: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Communicate to Market about the two new features (Password Rotation and Disabling of Inactive Users) that will be added in RIOO and delivered to Production end of January of 2026 (with ERCOT 2026 R1 release)</a:t>
            </a: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Security: </a:t>
            </a:r>
          </a:p>
          <a:p>
            <a:pPr lvl="2" algn="just"/>
            <a:r>
              <a:rPr lang="en-US" sz="1400" dirty="0">
                <a:ea typeface="Calibri" panose="020F0502020204030204" pitchFamily="34" charset="0"/>
                <a:cs typeface="Calibri" panose="020F0502020204030204" pitchFamily="34" charset="0"/>
              </a:rPr>
              <a:t>Follow ERCOT standards and best practices for Password Rotation</a:t>
            </a:r>
            <a:endParaRPr lang="en-US" sz="1600" dirty="0">
              <a:ea typeface="Calibri" panose="020F0502020204030204" pitchFamily="34" charset="0"/>
              <a:cs typeface="Calibri" panose="020F0502020204030204" pitchFamily="34" charset="0"/>
            </a:endParaRPr>
          </a:p>
          <a:p>
            <a:pPr lvl="2" algn="just"/>
            <a:r>
              <a:rPr lang="en-US" sz="1400" dirty="0">
                <a:ea typeface="Calibri" panose="020F0502020204030204" pitchFamily="34" charset="0"/>
                <a:cs typeface="Calibri" panose="020F0502020204030204" pitchFamily="34" charset="0"/>
              </a:rPr>
              <a:t>Disable inactive users.  </a:t>
            </a:r>
            <a:r>
              <a:rPr lang="en-US" sz="1400">
                <a:ea typeface="Calibri" panose="020F0502020204030204" pitchFamily="34" charset="0"/>
                <a:cs typeface="Calibri" panose="020F0502020204030204" pitchFamily="34" charset="0"/>
              </a:rPr>
              <a:t>More </a:t>
            </a:r>
            <a:r>
              <a:rPr lang="en-US" sz="1400" dirty="0">
                <a:ea typeface="Calibri" panose="020F0502020204030204" pitchFamily="34" charset="0"/>
                <a:cs typeface="Calibri" panose="020F0502020204030204" pitchFamily="34" charset="0"/>
              </a:rPr>
              <a:t>than half of the </a:t>
            </a:r>
            <a:r>
              <a:rPr lang="en-US" sz="1400">
                <a:ea typeface="Calibri" panose="020F0502020204030204" pitchFamily="34" charset="0"/>
                <a:cs typeface="Calibri" panose="020F0502020204030204" pitchFamily="34" charset="0"/>
              </a:rPr>
              <a:t>RIOO User </a:t>
            </a:r>
            <a:r>
              <a:rPr lang="en-US" sz="1400" dirty="0">
                <a:ea typeface="Calibri" panose="020F0502020204030204" pitchFamily="34" charset="0"/>
                <a:cs typeface="Calibri" panose="020F0502020204030204" pitchFamily="34" charset="0"/>
              </a:rPr>
              <a:t>base currently is inactive.</a:t>
            </a:r>
          </a:p>
          <a:p>
            <a:pPr marL="457200" lvl="1" indent="0" algn="just">
              <a:buNone/>
            </a:pPr>
            <a:endParaRPr lang="en-US" sz="1600" dirty="0">
              <a:cs typeface="Calibri" panose="020F0502020204030204" pitchFamily="34" charset="0"/>
            </a:endParaRPr>
          </a:p>
          <a:p>
            <a:pPr marL="457200" lvl="1" indent="0" algn="just">
              <a:buNone/>
            </a:pPr>
            <a:r>
              <a:rPr lang="en-US" sz="1600" b="1" dirty="0">
                <a:cs typeface="Calibri" panose="020F0502020204030204" pitchFamily="34" charset="0"/>
              </a:rPr>
              <a:t>Password Rotation</a:t>
            </a:r>
          </a:p>
          <a:p>
            <a:pPr lvl="1" algn="just">
              <a:buFont typeface="Courier New" panose="02070309020205020404" pitchFamily="49" charset="0"/>
              <a:buChar char="o"/>
            </a:pPr>
            <a:r>
              <a:rPr lang="en-US" sz="1600" dirty="0">
                <a:cs typeface="Calibri" panose="020F0502020204030204" pitchFamily="34" charset="0"/>
              </a:rPr>
              <a:t>After Password Rotation is live, all Market Users are expected to reset their password in RIOO every 365 days.</a:t>
            </a:r>
          </a:p>
          <a:p>
            <a:pPr lvl="1" algn="just">
              <a:buFont typeface="Courier New" panose="02070309020205020404" pitchFamily="49" charset="0"/>
              <a:buChar char="o"/>
            </a:pPr>
            <a:r>
              <a:rPr lang="en-US" sz="1600" dirty="0">
                <a:cs typeface="Calibri" panose="020F0502020204030204" pitchFamily="34" charset="0"/>
              </a:rPr>
              <a:t>RIOO application will redirect the User to the custom error page, renders a clear message to the User that their password has been expired, and it needs to be reset.</a:t>
            </a:r>
          </a:p>
          <a:p>
            <a:pPr marL="457200" lvl="1" indent="0" algn="just">
              <a:buNone/>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2" algn="just">
              <a:buFont typeface="Courier New" panose="02070309020205020404" pitchFamily="49" charset="0"/>
              <a:buChar char="o"/>
            </a:pPr>
            <a:endParaRPr lang="en-US" sz="1200" dirty="0">
              <a:cs typeface="Calibri" panose="020F0502020204030204" pitchFamily="34" charset="0"/>
            </a:endParaRPr>
          </a:p>
          <a:p>
            <a:pPr marL="914400" lvl="2" indent="0" algn="just">
              <a:buNone/>
            </a:pPr>
            <a:endParaRPr lang="en-US" sz="1200" dirty="0">
              <a:cs typeface="Calibri" panose="020F0502020204030204" pitchFamily="34" charset="0"/>
            </a:endParaRPr>
          </a:p>
          <a:p>
            <a:pPr marL="457200" lvl="1" indent="0" algn="just">
              <a:buNone/>
            </a:pPr>
            <a:endParaRPr lang="en-US" sz="1400" b="1" dirty="0">
              <a:ea typeface="Calibri" panose="020F0502020204030204" pitchFamily="34" charset="0"/>
              <a:cs typeface="Calibri" panose="020F0502020204030204" pitchFamily="34" charset="0"/>
            </a:endParaRPr>
          </a:p>
          <a:p>
            <a:pPr lvl="1" algn="just">
              <a:buFont typeface="Arial" panose="020B0604020202020204" pitchFamily="34" charset="0"/>
              <a:buChar char="•"/>
            </a:pPr>
            <a:endParaRPr lang="en-US" sz="1400" b="1" dirty="0">
              <a:effectLst/>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400" dirty="0">
              <a:ea typeface="Calibri" panose="020F0502020204030204" pitchFamily="34" charset="0"/>
              <a:cs typeface="Calibri" panose="020F0502020204030204" pitchFamily="34" charset="0"/>
            </a:endParaRPr>
          </a:p>
        </p:txBody>
      </p:sp>
      <p:pic>
        <p:nvPicPr>
          <p:cNvPr id="10" name="Picture 9">
            <a:extLst>
              <a:ext uri="{FF2B5EF4-FFF2-40B4-BE49-F238E27FC236}">
                <a16:creationId xmlns:a16="http://schemas.microsoft.com/office/drawing/2014/main" id="{5BE98CF9-8FBC-B268-E321-9B625F141979}"/>
              </a:ext>
            </a:extLst>
          </p:cNvPr>
          <p:cNvPicPr>
            <a:picLocks noChangeAspect="1"/>
          </p:cNvPicPr>
          <p:nvPr/>
        </p:nvPicPr>
        <p:blipFill>
          <a:blip r:embed="rId2"/>
          <a:stretch>
            <a:fillRect/>
          </a:stretch>
        </p:blipFill>
        <p:spPr>
          <a:xfrm>
            <a:off x="1340836" y="4434197"/>
            <a:ext cx="6538527" cy="1510357"/>
          </a:xfrm>
          <a:prstGeom prst="rect">
            <a:avLst/>
          </a:prstGeom>
        </p:spPr>
      </p:pic>
    </p:spTree>
    <p:extLst>
      <p:ext uri="{BB962C8B-B14F-4D97-AF65-F5344CB8AC3E}">
        <p14:creationId xmlns:p14="http://schemas.microsoft.com/office/powerpoint/2010/main" val="3348034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2FBD5-5945-39F3-96B0-1ABB7EFEE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FA1D3-6C4F-B122-8731-25CCF1BB3DEC}"/>
              </a:ext>
            </a:extLst>
          </p:cNvPr>
          <p:cNvSpPr>
            <a:spLocks noGrp="1"/>
          </p:cNvSpPr>
          <p:nvPr>
            <p:ph type="title"/>
          </p:nvPr>
        </p:nvSpPr>
        <p:spPr/>
        <p:txBody>
          <a:bodyPr/>
          <a:lstStyle/>
          <a:p>
            <a:r>
              <a:rPr lang="en-US" sz="2400" b="1" dirty="0"/>
              <a:t>RIOO</a:t>
            </a:r>
            <a:endParaRPr lang="en-US" sz="2400" dirty="0"/>
          </a:p>
        </p:txBody>
      </p:sp>
      <p:sp>
        <p:nvSpPr>
          <p:cNvPr id="4" name="Slide Number Placeholder 3">
            <a:extLst>
              <a:ext uri="{FF2B5EF4-FFF2-40B4-BE49-F238E27FC236}">
                <a16:creationId xmlns:a16="http://schemas.microsoft.com/office/drawing/2014/main" id="{F7506618-96FB-3C15-0A3C-7828A5DEDED8}"/>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7" name="Content Placeholder 2">
            <a:extLst>
              <a:ext uri="{FF2B5EF4-FFF2-40B4-BE49-F238E27FC236}">
                <a16:creationId xmlns:a16="http://schemas.microsoft.com/office/drawing/2014/main" id="{A60B5474-DA55-5377-FBDF-D8F2DCFA05CA}"/>
              </a:ext>
            </a:extLst>
          </p:cNvPr>
          <p:cNvSpPr>
            <a:spLocks noGrp="1"/>
          </p:cNvSpPr>
          <p:nvPr>
            <p:ph idx="1"/>
          </p:nvPr>
        </p:nvSpPr>
        <p:spPr>
          <a:xfrm>
            <a:off x="266700" y="990600"/>
            <a:ext cx="8686800" cy="4934338"/>
          </a:xfrm>
        </p:spPr>
        <p:txBody>
          <a:bodyPr/>
          <a:lstStyle/>
          <a:p>
            <a:pPr marL="457200" lvl="1" indent="0" algn="just">
              <a:buNone/>
            </a:pPr>
            <a:endParaRPr lang="en-US" sz="1600" b="1" dirty="0">
              <a:cs typeface="Calibri" panose="020F0502020204030204" pitchFamily="34" charset="0"/>
            </a:endParaRPr>
          </a:p>
          <a:p>
            <a:pPr marL="457200" lvl="1" indent="0" algn="just">
              <a:buNone/>
            </a:pPr>
            <a:endParaRPr lang="en-US" sz="1600" b="1" dirty="0">
              <a:cs typeface="Calibri" panose="020F0502020204030204" pitchFamily="34" charset="0"/>
            </a:endParaRPr>
          </a:p>
          <a:p>
            <a:pPr lvl="1" algn="just">
              <a:buFont typeface="Courier New" panose="02070309020205020404" pitchFamily="49" charset="0"/>
              <a:buChar char="o"/>
            </a:pPr>
            <a:r>
              <a:rPr lang="en-US" sz="1600" dirty="0">
                <a:cs typeface="Calibri" panose="020F0502020204030204" pitchFamily="34" charset="0"/>
              </a:rPr>
              <a:t>User can reset their password by clicking on the ‘Reset Password’ link on the login page.</a:t>
            </a: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marL="457200" lvl="1" indent="0" algn="just">
              <a:buNone/>
            </a:pPr>
            <a:endParaRPr lang="en-US" sz="1600" b="1" dirty="0">
              <a:cs typeface="Calibri" panose="020F0502020204030204" pitchFamily="34" charset="0"/>
            </a:endParaRPr>
          </a:p>
          <a:p>
            <a:pPr marL="457200" lvl="1" indent="0" algn="just">
              <a:buNone/>
            </a:pPr>
            <a:endParaRPr lang="en-US" sz="1600" b="1" dirty="0">
              <a:cs typeface="Calibri" panose="020F0502020204030204" pitchFamily="34" charset="0"/>
            </a:endParaRPr>
          </a:p>
          <a:p>
            <a:pPr marL="457200" lvl="1" indent="0" algn="just">
              <a:buNone/>
            </a:pPr>
            <a:endParaRPr lang="en-US" sz="1400" dirty="0">
              <a:ea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E9846BA7-817F-9F91-4995-EA8133869323}"/>
              </a:ext>
            </a:extLst>
          </p:cNvPr>
          <p:cNvPicPr>
            <a:picLocks noChangeAspect="1"/>
          </p:cNvPicPr>
          <p:nvPr/>
        </p:nvPicPr>
        <p:blipFill>
          <a:blip r:embed="rId2"/>
          <a:stretch>
            <a:fillRect/>
          </a:stretch>
        </p:blipFill>
        <p:spPr>
          <a:xfrm>
            <a:off x="2209800" y="2438400"/>
            <a:ext cx="2530059" cy="2438400"/>
          </a:xfrm>
          <a:prstGeom prst="rect">
            <a:avLst/>
          </a:prstGeom>
        </p:spPr>
      </p:pic>
    </p:spTree>
    <p:extLst>
      <p:ext uri="{BB962C8B-B14F-4D97-AF65-F5344CB8AC3E}">
        <p14:creationId xmlns:p14="http://schemas.microsoft.com/office/powerpoint/2010/main" val="1564665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8546-9C6F-2393-CEF3-59CC4817D6E4}"/>
              </a:ext>
            </a:extLst>
          </p:cNvPr>
          <p:cNvSpPr>
            <a:spLocks noGrp="1"/>
          </p:cNvSpPr>
          <p:nvPr>
            <p:ph type="title"/>
          </p:nvPr>
        </p:nvSpPr>
        <p:spPr/>
        <p:txBody>
          <a:bodyPr/>
          <a:lstStyle/>
          <a:p>
            <a:r>
              <a:rPr lang="en-US" dirty="0"/>
              <a:t>RIOO</a:t>
            </a:r>
          </a:p>
        </p:txBody>
      </p:sp>
      <p:sp>
        <p:nvSpPr>
          <p:cNvPr id="3" name="Content Placeholder 2">
            <a:extLst>
              <a:ext uri="{FF2B5EF4-FFF2-40B4-BE49-F238E27FC236}">
                <a16:creationId xmlns:a16="http://schemas.microsoft.com/office/drawing/2014/main" id="{DB3CE885-86A8-8EB2-E24C-89541C2BD9A3}"/>
              </a:ext>
            </a:extLst>
          </p:cNvPr>
          <p:cNvSpPr>
            <a:spLocks noGrp="1"/>
          </p:cNvSpPr>
          <p:nvPr>
            <p:ph idx="1"/>
          </p:nvPr>
        </p:nvSpPr>
        <p:spPr/>
        <p:txBody>
          <a:bodyPr/>
          <a:lstStyle/>
          <a:p>
            <a:pPr marL="457200" lvl="1" indent="0" algn="just">
              <a:buNone/>
            </a:pPr>
            <a:r>
              <a:rPr lang="en-US" sz="1600" b="1" dirty="0">
                <a:cs typeface="Calibri" panose="020F0502020204030204" pitchFamily="34" charset="0"/>
              </a:rPr>
              <a:t>Disable Inactive Users</a:t>
            </a:r>
          </a:p>
          <a:p>
            <a:pPr lvl="1" algn="just">
              <a:buFont typeface="Courier New" panose="02070309020205020404" pitchFamily="49" charset="0"/>
              <a:buChar char="o"/>
            </a:pPr>
            <a:r>
              <a:rPr lang="en-US" sz="1600" dirty="0">
                <a:cs typeface="Calibri" panose="020F0502020204030204" pitchFamily="34" charset="0"/>
              </a:rPr>
              <a:t>To make application more secure RIOO will disable Inactive Market Users.</a:t>
            </a:r>
          </a:p>
          <a:p>
            <a:pPr lvl="1" algn="just">
              <a:buFont typeface="Courier New" panose="02070309020205020404" pitchFamily="49" charset="0"/>
              <a:buChar char="o"/>
            </a:pPr>
            <a:r>
              <a:rPr lang="en-US" sz="1600" dirty="0">
                <a:cs typeface="Calibri" panose="020F0502020204030204" pitchFamily="34" charset="0"/>
              </a:rPr>
              <a:t>RIOO will send notifications to all Market Users who have been inactive more than 365 days that their account has been disabled.</a:t>
            </a:r>
          </a:p>
          <a:p>
            <a:pPr lvl="1" algn="just">
              <a:buFont typeface="Courier New" panose="02070309020205020404" pitchFamily="49" charset="0"/>
              <a:buChar char="o"/>
            </a:pPr>
            <a:r>
              <a:rPr lang="en-US" sz="1600" dirty="0">
                <a:cs typeface="Calibri" panose="020F0502020204030204" pitchFamily="34" charset="0"/>
              </a:rPr>
              <a:t>Going forward RIOO will send a reminder notification 10 days prior to disabling the User account.</a:t>
            </a:r>
          </a:p>
          <a:p>
            <a:pPr lvl="1" algn="just">
              <a:buFont typeface="Courier New" panose="02070309020205020404" pitchFamily="49" charset="0"/>
              <a:buChar char="o"/>
            </a:pPr>
            <a:r>
              <a:rPr lang="en-US" sz="1600" dirty="0">
                <a:cs typeface="Calibri" panose="020F0502020204030204" pitchFamily="34" charset="0"/>
              </a:rPr>
              <a:t>If a disabled User attempts to login, RIOO application will redirect the User to a custom error page and renders a clear message to the User that this account has been disabled, and User will need to contact RIOO Support to have account their account enabled.</a:t>
            </a:r>
          </a:p>
          <a:p>
            <a:endParaRPr lang="en-US" dirty="0"/>
          </a:p>
        </p:txBody>
      </p:sp>
      <p:sp>
        <p:nvSpPr>
          <p:cNvPr id="4" name="Slide Number Placeholder 3">
            <a:extLst>
              <a:ext uri="{FF2B5EF4-FFF2-40B4-BE49-F238E27FC236}">
                <a16:creationId xmlns:a16="http://schemas.microsoft.com/office/drawing/2014/main" id="{A96CDE95-F001-3295-398F-53EAD0275B1D}"/>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6" name="Picture 5">
            <a:extLst>
              <a:ext uri="{FF2B5EF4-FFF2-40B4-BE49-F238E27FC236}">
                <a16:creationId xmlns:a16="http://schemas.microsoft.com/office/drawing/2014/main" id="{BBAC9B55-5D60-0B7C-137C-68360CE906A8}"/>
              </a:ext>
            </a:extLst>
          </p:cNvPr>
          <p:cNvPicPr>
            <a:picLocks noChangeAspect="1"/>
          </p:cNvPicPr>
          <p:nvPr/>
        </p:nvPicPr>
        <p:blipFill>
          <a:blip r:embed="rId2"/>
          <a:stretch>
            <a:fillRect/>
          </a:stretch>
        </p:blipFill>
        <p:spPr>
          <a:xfrm>
            <a:off x="1219200" y="3883420"/>
            <a:ext cx="6705600" cy="1983980"/>
          </a:xfrm>
          <a:prstGeom prst="rect">
            <a:avLst/>
          </a:prstGeom>
        </p:spPr>
      </p:pic>
    </p:spTree>
    <p:extLst>
      <p:ext uri="{BB962C8B-B14F-4D97-AF65-F5344CB8AC3E}">
        <p14:creationId xmlns:p14="http://schemas.microsoft.com/office/powerpoint/2010/main" val="1735754319"/>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3EB0A4-50A9-4E33-98AC-BC2B61C8A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www.w3.org/XML/1998/namespace"/>
    <ds:schemaRef ds:uri="http://schemas.microsoft.com/office/infopath/2007/PartnerControls"/>
    <ds:schemaRef ds:uri="c34af464-7aa1-4edd-9be4-83dffc1cb926"/>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4171</TotalTime>
  <Words>261</Words>
  <Application>Microsoft Office PowerPoint</Application>
  <PresentationFormat>On-screen Show (4:3)</PresentationFormat>
  <Paragraphs>46</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Courier New</vt:lpstr>
      <vt:lpstr>1_Custom Design</vt:lpstr>
      <vt:lpstr>Office Theme</vt:lpstr>
      <vt:lpstr>PowerPoint Presentation</vt:lpstr>
      <vt:lpstr>RIOO</vt:lpstr>
      <vt:lpstr>RIOO</vt:lpstr>
      <vt:lpstr>RIOO</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Adams, Andy</cp:lastModifiedBy>
  <cp:revision>83</cp:revision>
  <cp:lastPrinted>2016-01-21T20:53:15Z</cp:lastPrinted>
  <dcterms:created xsi:type="dcterms:W3CDTF">2016-01-21T15:20:31Z</dcterms:created>
  <dcterms:modified xsi:type="dcterms:W3CDTF">2025-12-17T14:44:20Z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2024-02-20T13:03:33Z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6e019d9d-d939-4c70-8667-61352cf99a06</vt:lpwstr>
  </property>
  <property fmtid="{D5CDD505-2E9C-101B-9397-08002B2CF9AE}" pid="9" name="MSIP_Label_7084cbda-52b8-46fb-a7b7-cb5bd465ed85_ContentBits">
    <vt:lpwstr>0</vt:lpwstr>
  </property>
</Properties>
</file>