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23"/>
  </p:notesMasterIdLst>
  <p:handoutMasterIdLst>
    <p:handoutMasterId r:id="rId24"/>
  </p:handoutMasterIdLst>
  <p:sldIdLst>
    <p:sldId id="445" r:id="rId7"/>
    <p:sldId id="463" r:id="rId8"/>
    <p:sldId id="491" r:id="rId9"/>
    <p:sldId id="608" r:id="rId10"/>
    <p:sldId id="566" r:id="rId11"/>
    <p:sldId id="609" r:id="rId12"/>
    <p:sldId id="610" r:id="rId13"/>
    <p:sldId id="611" r:id="rId14"/>
    <p:sldId id="565" r:id="rId15"/>
    <p:sldId id="592" r:id="rId16"/>
    <p:sldId id="598" r:id="rId17"/>
    <p:sldId id="454" r:id="rId18"/>
    <p:sldId id="464" r:id="rId19"/>
    <p:sldId id="534" r:id="rId20"/>
    <p:sldId id="546" r:id="rId21"/>
    <p:sldId id="54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485" autoAdjust="0"/>
  </p:normalViewPr>
  <p:slideViewPr>
    <p:cSldViewPr showGuides="1">
      <p:cViewPr varScale="1">
        <p:scale>
          <a:sx n="74" d="100"/>
          <a:sy n="74" d="100"/>
        </p:scale>
        <p:origin x="950" y="283"/>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FERNANDES\Downloads\RPT.00015933.0000000000000000.20251201.161210663.GIS_Report_November20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FERNANDES\Downloads\RPT.00015933.0000000000000000.20251201.161210663.GIS_Report_November2025.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Large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Trends_1'!$B$1</c:f>
              <c:strCache>
                <c:ptCount val="1"/>
                <c:pt idx="0">
                  <c:v># Signed Interconnect Agreement</c:v>
                </c:pt>
              </c:strCache>
            </c:strRef>
          </c:tx>
          <c:spPr>
            <a:solidFill>
              <a:srgbClr val="26D07C"/>
            </a:solidFill>
            <a:ln>
              <a:noFill/>
            </a:ln>
          </c:spPr>
          <c:invertIfNegative val="0"/>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Trends_1'!$B$2:$B$14</c:f>
              <c:numCache>
                <c:formatCode>General</c:formatCode>
                <c:ptCount val="13"/>
                <c:pt idx="0">
                  <c:v>449</c:v>
                </c:pt>
                <c:pt idx="1">
                  <c:v>447</c:v>
                </c:pt>
                <c:pt idx="2">
                  <c:v>445</c:v>
                </c:pt>
                <c:pt idx="3">
                  <c:v>460</c:v>
                </c:pt>
                <c:pt idx="4">
                  <c:v>491</c:v>
                </c:pt>
                <c:pt idx="5">
                  <c:v>507</c:v>
                </c:pt>
                <c:pt idx="6">
                  <c:v>511</c:v>
                </c:pt>
                <c:pt idx="7">
                  <c:v>510</c:v>
                </c:pt>
                <c:pt idx="8">
                  <c:v>517</c:v>
                </c:pt>
                <c:pt idx="9">
                  <c:v>535</c:v>
                </c:pt>
                <c:pt idx="10">
                  <c:v>532</c:v>
                </c:pt>
                <c:pt idx="11">
                  <c:v>530</c:v>
                </c:pt>
                <c:pt idx="12">
                  <c:v>528</c:v>
                </c:pt>
              </c:numCache>
            </c:numRef>
          </c:val>
          <c:extLst>
            <c:ext xmlns:c16="http://schemas.microsoft.com/office/drawing/2014/chart" uri="{C3380CC4-5D6E-409C-BE32-E72D297353CC}">
              <c16:uniqueId val="{00000000-F038-4046-B79E-7D762F4711F1}"/>
            </c:ext>
          </c:extLst>
        </c:ser>
        <c:ser>
          <c:idx val="1"/>
          <c:order val="1"/>
          <c:tx>
            <c:strRef>
              <c:f>'data_GIM Trends_1'!$C$1</c:f>
              <c:strCache>
                <c:ptCount val="1"/>
                <c:pt idx="0">
                  <c:v># Completed Full Study</c:v>
                </c:pt>
              </c:strCache>
            </c:strRef>
          </c:tx>
          <c:spPr>
            <a:solidFill>
              <a:srgbClr val="000080"/>
            </a:solidFill>
            <a:ln>
              <a:noFill/>
            </a:ln>
          </c:spPr>
          <c:invertIfNegative val="0"/>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Trends_1'!$C$2:$C$14</c:f>
              <c:numCache>
                <c:formatCode>General</c:formatCode>
                <c:ptCount val="13"/>
                <c:pt idx="0">
                  <c:v>156</c:v>
                </c:pt>
                <c:pt idx="1">
                  <c:v>147</c:v>
                </c:pt>
                <c:pt idx="2">
                  <c:v>133</c:v>
                </c:pt>
                <c:pt idx="3">
                  <c:v>121</c:v>
                </c:pt>
                <c:pt idx="4">
                  <c:v>112</c:v>
                </c:pt>
                <c:pt idx="5">
                  <c:v>105</c:v>
                </c:pt>
                <c:pt idx="6">
                  <c:v>106</c:v>
                </c:pt>
                <c:pt idx="7">
                  <c:v>114</c:v>
                </c:pt>
                <c:pt idx="8">
                  <c:v>119</c:v>
                </c:pt>
                <c:pt idx="9">
                  <c:v>111</c:v>
                </c:pt>
                <c:pt idx="10">
                  <c:v>117</c:v>
                </c:pt>
                <c:pt idx="11">
                  <c:v>116</c:v>
                </c:pt>
                <c:pt idx="12">
                  <c:v>122</c:v>
                </c:pt>
              </c:numCache>
            </c:numRef>
          </c:val>
          <c:extLst>
            <c:ext xmlns:c16="http://schemas.microsoft.com/office/drawing/2014/chart" uri="{C3380CC4-5D6E-409C-BE32-E72D297353CC}">
              <c16:uniqueId val="{00000001-F038-4046-B79E-7D762F4711F1}"/>
            </c:ext>
          </c:extLst>
        </c:ser>
        <c:ser>
          <c:idx val="2"/>
          <c:order val="2"/>
          <c:tx>
            <c:strRef>
              <c:f>'data_GIM Trends_1'!$D$1</c:f>
              <c:strCache>
                <c:ptCount val="1"/>
                <c:pt idx="0">
                  <c:v># in Full Study</c:v>
                </c:pt>
              </c:strCache>
            </c:strRef>
          </c:tx>
          <c:spPr>
            <a:solidFill>
              <a:srgbClr val="00AEC7"/>
            </a:solidFill>
            <a:ln>
              <a:noFill/>
            </a:ln>
          </c:spPr>
          <c:invertIfNegative val="0"/>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Trends_1'!$D$2:$D$14</c:f>
              <c:numCache>
                <c:formatCode>General</c:formatCode>
                <c:ptCount val="13"/>
                <c:pt idx="0">
                  <c:v>1070</c:v>
                </c:pt>
                <c:pt idx="1">
                  <c:v>1103</c:v>
                </c:pt>
                <c:pt idx="2">
                  <c:v>1163</c:v>
                </c:pt>
                <c:pt idx="3">
                  <c:v>1200</c:v>
                </c:pt>
                <c:pt idx="4">
                  <c:v>1207</c:v>
                </c:pt>
                <c:pt idx="5">
                  <c:v>1212</c:v>
                </c:pt>
                <c:pt idx="6">
                  <c:v>1223</c:v>
                </c:pt>
                <c:pt idx="7">
                  <c:v>1237</c:v>
                </c:pt>
                <c:pt idx="8">
                  <c:v>1242</c:v>
                </c:pt>
                <c:pt idx="9">
                  <c:v>1201</c:v>
                </c:pt>
                <c:pt idx="10">
                  <c:v>1196</c:v>
                </c:pt>
                <c:pt idx="11">
                  <c:v>1164</c:v>
                </c:pt>
                <c:pt idx="12">
                  <c:v>1159</c:v>
                </c:pt>
              </c:numCache>
            </c:numRef>
          </c:val>
          <c:extLst>
            <c:ext xmlns:c16="http://schemas.microsoft.com/office/drawing/2014/chart" uri="{C3380CC4-5D6E-409C-BE32-E72D297353CC}">
              <c16:uniqueId val="{00000002-F038-4046-B79E-7D762F4711F1}"/>
            </c:ext>
          </c:extLst>
        </c:ser>
        <c:ser>
          <c:idx val="3"/>
          <c:order val="3"/>
          <c:tx>
            <c:strRef>
              <c:f>'data_GIM Trends_1'!$E$1</c:f>
              <c:strCache>
                <c:ptCount val="1"/>
                <c:pt idx="0">
                  <c:v># Screening Study Complete</c:v>
                </c:pt>
              </c:strCache>
            </c:strRef>
          </c:tx>
          <c:spPr>
            <a:solidFill>
              <a:srgbClr val="FEDD00"/>
            </a:solidFill>
            <a:ln>
              <a:noFill/>
            </a:ln>
          </c:spPr>
          <c:invertIfNegative val="0"/>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Trends_1'!$E$2:$E$14</c:f>
              <c:numCache>
                <c:formatCode>General</c:formatCode>
                <c:ptCount val="13"/>
                <c:pt idx="0">
                  <c:v>126</c:v>
                </c:pt>
                <c:pt idx="1">
                  <c:v>120</c:v>
                </c:pt>
                <c:pt idx="2">
                  <c:v>119</c:v>
                </c:pt>
                <c:pt idx="3">
                  <c:v>113</c:v>
                </c:pt>
                <c:pt idx="4">
                  <c:v>113</c:v>
                </c:pt>
                <c:pt idx="5">
                  <c:v>102</c:v>
                </c:pt>
                <c:pt idx="6">
                  <c:v>89</c:v>
                </c:pt>
                <c:pt idx="7">
                  <c:v>88</c:v>
                </c:pt>
                <c:pt idx="8">
                  <c:v>86</c:v>
                </c:pt>
                <c:pt idx="9">
                  <c:v>82</c:v>
                </c:pt>
                <c:pt idx="10">
                  <c:v>94</c:v>
                </c:pt>
                <c:pt idx="11">
                  <c:v>94</c:v>
                </c:pt>
                <c:pt idx="12">
                  <c:v>91</c:v>
                </c:pt>
              </c:numCache>
            </c:numRef>
          </c:val>
          <c:extLst>
            <c:ext xmlns:c16="http://schemas.microsoft.com/office/drawing/2014/chart" uri="{C3380CC4-5D6E-409C-BE32-E72D297353CC}">
              <c16:uniqueId val="{00000003-F038-4046-B79E-7D762F4711F1}"/>
            </c:ext>
          </c:extLst>
        </c:ser>
        <c:ser>
          <c:idx val="4"/>
          <c:order val="4"/>
          <c:tx>
            <c:strRef>
              <c:f>'data_GIM Trends_1'!$F$1</c:f>
              <c:strCache>
                <c:ptCount val="1"/>
                <c:pt idx="0">
                  <c:v># Initial Screening study</c:v>
                </c:pt>
              </c:strCache>
            </c:strRef>
          </c:tx>
          <c:spPr>
            <a:solidFill>
              <a:srgbClr val="890C58"/>
            </a:solidFill>
            <a:ln>
              <a:noFill/>
            </a:ln>
          </c:spPr>
          <c:invertIfNegative val="0"/>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Trends_1'!$F$2:$F$14</c:f>
              <c:numCache>
                <c:formatCode>General</c:formatCode>
                <c:ptCount val="13"/>
                <c:pt idx="0">
                  <c:v>21</c:v>
                </c:pt>
                <c:pt idx="1">
                  <c:v>22</c:v>
                </c:pt>
                <c:pt idx="2">
                  <c:v>16</c:v>
                </c:pt>
                <c:pt idx="3">
                  <c:v>19</c:v>
                </c:pt>
                <c:pt idx="4">
                  <c:v>19</c:v>
                </c:pt>
                <c:pt idx="5">
                  <c:v>29</c:v>
                </c:pt>
                <c:pt idx="6">
                  <c:v>21</c:v>
                </c:pt>
                <c:pt idx="7">
                  <c:v>27</c:v>
                </c:pt>
                <c:pt idx="8">
                  <c:v>27</c:v>
                </c:pt>
                <c:pt idx="9">
                  <c:v>33</c:v>
                </c:pt>
                <c:pt idx="10">
                  <c:v>20</c:v>
                </c:pt>
                <c:pt idx="11">
                  <c:v>11</c:v>
                </c:pt>
                <c:pt idx="12">
                  <c:v>9</c:v>
                </c:pt>
              </c:numCache>
            </c:numRef>
          </c:val>
          <c:extLst>
            <c:ext xmlns:c16="http://schemas.microsoft.com/office/drawing/2014/chart" uri="{C3380CC4-5D6E-409C-BE32-E72D297353CC}">
              <c16:uniqueId val="{00000004-F038-4046-B79E-7D762F4711F1}"/>
            </c:ext>
          </c:extLst>
        </c:ser>
        <c:dLbls>
          <c:showLegendKey val="0"/>
          <c:showVal val="0"/>
          <c:showCatName val="0"/>
          <c:showSerName val="0"/>
          <c:showPercent val="0"/>
          <c:showBubbleSize val="0"/>
        </c:dLbls>
        <c:gapWidth val="150"/>
        <c:overlap val="100"/>
        <c:axId val="1509700991"/>
        <c:axId val="2"/>
      </c:barChart>
      <c:lineChart>
        <c:grouping val="standard"/>
        <c:varyColors val="0"/>
        <c:ser>
          <c:idx val="5"/>
          <c:order val="5"/>
          <c:tx>
            <c:strRef>
              <c:f>'data_GIM Trends_1'!$G$1</c:f>
              <c:strCache>
                <c:ptCount val="1"/>
                <c:pt idx="0">
                  <c:v>GW  Capacity</c:v>
                </c:pt>
              </c:strCache>
            </c:strRef>
          </c:tx>
          <c:spPr>
            <a:ln w="0">
              <a:solidFill>
                <a:srgbClr val="000000"/>
              </a:solidFill>
              <a:prstDash val="solid"/>
            </a:ln>
          </c:spPr>
          <c:marker>
            <c:symbol val="circle"/>
            <c:size val="6"/>
            <c:spPr>
              <a:solidFill>
                <a:srgbClr val="000000"/>
              </a:solidFill>
              <a:ln>
                <a:noFill/>
              </a:ln>
            </c:spPr>
          </c:marker>
          <c:cat>
            <c:strRef>
              <c:f>'data_GIM Trends_1'!$A$2:$A$14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Trends_1'!$G$2:$G$14</c:f>
              <c:numCache>
                <c:formatCode>General</c:formatCode>
                <c:ptCount val="13"/>
                <c:pt idx="0">
                  <c:v>377.02992</c:v>
                </c:pt>
                <c:pt idx="1">
                  <c:v>378.74439000000001</c:v>
                </c:pt>
                <c:pt idx="2">
                  <c:v>388.61579</c:v>
                </c:pt>
                <c:pt idx="3">
                  <c:v>399.00734999999997</c:v>
                </c:pt>
                <c:pt idx="4">
                  <c:v>404.45702</c:v>
                </c:pt>
                <c:pt idx="5">
                  <c:v>410.87360999999999</c:v>
                </c:pt>
                <c:pt idx="6">
                  <c:v>408.90807000000001</c:v>
                </c:pt>
                <c:pt idx="7">
                  <c:v>419.64776999999998</c:v>
                </c:pt>
                <c:pt idx="8">
                  <c:v>432.10036000000002</c:v>
                </c:pt>
                <c:pt idx="9">
                  <c:v>427.44153999999997</c:v>
                </c:pt>
                <c:pt idx="10">
                  <c:v>431.16473000000002</c:v>
                </c:pt>
                <c:pt idx="11">
                  <c:v>431.20393999999999</c:v>
                </c:pt>
                <c:pt idx="12">
                  <c:v>434.41457000000003</c:v>
                </c:pt>
              </c:numCache>
            </c:numRef>
          </c:val>
          <c:smooth val="0"/>
          <c:extLst>
            <c:ext xmlns:c16="http://schemas.microsoft.com/office/drawing/2014/chart" uri="{C3380CC4-5D6E-409C-BE32-E72D297353CC}">
              <c16:uniqueId val="{00000005-F038-4046-B79E-7D762F4711F1}"/>
            </c:ext>
          </c:extLst>
        </c:ser>
        <c:dLbls>
          <c:showLegendKey val="0"/>
          <c:showVal val="0"/>
          <c:showCatName val="0"/>
          <c:showSerName val="0"/>
          <c:showPercent val="0"/>
          <c:showBubbleSize val="0"/>
        </c:dLbls>
        <c:marker val="1"/>
        <c:smooth val="0"/>
        <c:axId val="1"/>
        <c:axId val="3"/>
      </c:lineChart>
      <c:catAx>
        <c:axId val="1509700991"/>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509700991"/>
        <c:crosses val="autoZero"/>
        <c:crossBetween val="between"/>
        <c:majorUnit val="200"/>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majorGridlines>
          <c:spPr>
            <a:ln w="0">
              <a:solidFill>
                <a:srgbClr val="99CCFF"/>
              </a:solidFill>
              <a:prstDash val="dash"/>
            </a:ln>
          </c:spPr>
        </c:majorGridlines>
        <c:title>
          <c:tx>
            <c:rich>
              <a:bodyPr rot="5400000" vert="horz"/>
              <a:lstStyle/>
              <a:p>
                <a:pPr>
                  <a:defRPr sz="800" b="1" i="0" u="none" strike="noStrike">
                    <a:solidFill>
                      <a:srgbClr val="0066CC"/>
                    </a:solidFill>
                    <a:latin typeface="Arial"/>
                    <a:ea typeface="Arial"/>
                    <a:cs typeface="Arial"/>
                  </a:defRPr>
                </a:pPr>
                <a:r>
                  <a:rPr lang="en-US"/>
                  <a:t>GW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majorUnit val="45"/>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Small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Trends_3'!$B$1</c:f>
              <c:strCache>
                <c:ptCount val="1"/>
                <c:pt idx="0">
                  <c:v># Not Model Ready</c:v>
                </c:pt>
              </c:strCache>
            </c:strRef>
          </c:tx>
          <c:spPr>
            <a:pattFill prst="wdUpDiag">
              <a:fgClr>
                <a:srgbClr val="26D07C"/>
              </a:fgClr>
              <a:bgClr>
                <a:srgbClr val="26D07C"/>
              </a:bgClr>
            </a:pattFill>
            <a:ln>
              <a:noFill/>
            </a:ln>
          </c:spPr>
          <c:invertIfNegative val="0"/>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Trends_3'!$B$2:$B$14</c:f>
              <c:numCache>
                <c:formatCode>General</c:formatCode>
                <c:ptCount val="13"/>
                <c:pt idx="0">
                  <c:v>33</c:v>
                </c:pt>
                <c:pt idx="1">
                  <c:v>32</c:v>
                </c:pt>
                <c:pt idx="2">
                  <c:v>30</c:v>
                </c:pt>
                <c:pt idx="3">
                  <c:v>24</c:v>
                </c:pt>
                <c:pt idx="4">
                  <c:v>26</c:v>
                </c:pt>
                <c:pt idx="5">
                  <c:v>32</c:v>
                </c:pt>
                <c:pt idx="6">
                  <c:v>31</c:v>
                </c:pt>
                <c:pt idx="7">
                  <c:v>28</c:v>
                </c:pt>
                <c:pt idx="8">
                  <c:v>23</c:v>
                </c:pt>
                <c:pt idx="9">
                  <c:v>23</c:v>
                </c:pt>
                <c:pt idx="10">
                  <c:v>29</c:v>
                </c:pt>
                <c:pt idx="11">
                  <c:v>28</c:v>
                </c:pt>
                <c:pt idx="12">
                  <c:v>28</c:v>
                </c:pt>
              </c:numCache>
            </c:numRef>
          </c:val>
          <c:extLst>
            <c:ext xmlns:c16="http://schemas.microsoft.com/office/drawing/2014/chart" uri="{C3380CC4-5D6E-409C-BE32-E72D297353CC}">
              <c16:uniqueId val="{00000000-7E04-483B-9339-7D9520C48F90}"/>
            </c:ext>
          </c:extLst>
        </c:ser>
        <c:ser>
          <c:idx val="1"/>
          <c:order val="1"/>
          <c:tx>
            <c:strRef>
              <c:f>'data_GIM Trends_3'!$C$1</c:f>
              <c:strCache>
                <c:ptCount val="1"/>
                <c:pt idx="0">
                  <c:v># Model Ready</c:v>
                </c:pt>
              </c:strCache>
            </c:strRef>
          </c:tx>
          <c:spPr>
            <a:solidFill>
              <a:srgbClr val="003865"/>
            </a:solidFill>
            <a:ln>
              <a:noFill/>
            </a:ln>
          </c:spPr>
          <c:invertIfNegative val="0"/>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Trends_3'!$C$2:$C$14</c:f>
              <c:numCache>
                <c:formatCode>General</c:formatCode>
                <c:ptCount val="13"/>
                <c:pt idx="0">
                  <c:v>48</c:v>
                </c:pt>
                <c:pt idx="1">
                  <c:v>46</c:v>
                </c:pt>
                <c:pt idx="2">
                  <c:v>46</c:v>
                </c:pt>
                <c:pt idx="3">
                  <c:v>50</c:v>
                </c:pt>
                <c:pt idx="4">
                  <c:v>50</c:v>
                </c:pt>
                <c:pt idx="5">
                  <c:v>50</c:v>
                </c:pt>
                <c:pt idx="6">
                  <c:v>50</c:v>
                </c:pt>
                <c:pt idx="7">
                  <c:v>50</c:v>
                </c:pt>
                <c:pt idx="8">
                  <c:v>52</c:v>
                </c:pt>
                <c:pt idx="9">
                  <c:v>56</c:v>
                </c:pt>
                <c:pt idx="10">
                  <c:v>54</c:v>
                </c:pt>
                <c:pt idx="11">
                  <c:v>56</c:v>
                </c:pt>
                <c:pt idx="12">
                  <c:v>57</c:v>
                </c:pt>
              </c:numCache>
            </c:numRef>
          </c:val>
          <c:extLst>
            <c:ext xmlns:c16="http://schemas.microsoft.com/office/drawing/2014/chart" uri="{C3380CC4-5D6E-409C-BE32-E72D297353CC}">
              <c16:uniqueId val="{00000001-7E04-483B-9339-7D9520C48F90}"/>
            </c:ext>
          </c:extLst>
        </c:ser>
        <c:dLbls>
          <c:showLegendKey val="0"/>
          <c:showVal val="0"/>
          <c:showCatName val="0"/>
          <c:showSerName val="0"/>
          <c:showPercent val="0"/>
          <c:showBubbleSize val="0"/>
        </c:dLbls>
        <c:gapWidth val="150"/>
        <c:overlap val="100"/>
        <c:axId val="1509681311"/>
        <c:axId val="2"/>
      </c:barChart>
      <c:lineChart>
        <c:grouping val="stacked"/>
        <c:varyColors val="0"/>
        <c:ser>
          <c:idx val="2"/>
          <c:order val="2"/>
          <c:tx>
            <c:strRef>
              <c:f>'data_GIM Trends_3'!$D$1</c:f>
              <c:strCache>
                <c:ptCount val="1"/>
                <c:pt idx="0">
                  <c:v>MW Capacity</c:v>
                </c:pt>
              </c:strCache>
            </c:strRef>
          </c:tx>
          <c:spPr>
            <a:ln w="0">
              <a:solidFill>
                <a:srgbClr val="5B6770"/>
              </a:solidFill>
              <a:prstDash val="solid"/>
            </a:ln>
          </c:spPr>
          <c:marker>
            <c:symbol val="circle"/>
            <c:size val="6"/>
            <c:spPr>
              <a:solidFill>
                <a:srgbClr val="5B6770"/>
              </a:solidFill>
              <a:ln>
                <a:noFill/>
              </a:ln>
            </c:spPr>
          </c:marker>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Trends_3'!$D$2:$D$14</c:f>
              <c:numCache>
                <c:formatCode>General</c:formatCode>
                <c:ptCount val="13"/>
                <c:pt idx="0">
                  <c:v>755.62</c:v>
                </c:pt>
                <c:pt idx="1">
                  <c:v>726.03</c:v>
                </c:pt>
                <c:pt idx="2">
                  <c:v>701.78</c:v>
                </c:pt>
                <c:pt idx="3">
                  <c:v>682.08</c:v>
                </c:pt>
                <c:pt idx="4">
                  <c:v>706.9</c:v>
                </c:pt>
                <c:pt idx="5">
                  <c:v>767.07</c:v>
                </c:pt>
                <c:pt idx="6">
                  <c:v>762.84</c:v>
                </c:pt>
                <c:pt idx="7">
                  <c:v>733.06</c:v>
                </c:pt>
                <c:pt idx="8">
                  <c:v>703.44</c:v>
                </c:pt>
                <c:pt idx="9">
                  <c:v>741.48</c:v>
                </c:pt>
                <c:pt idx="10">
                  <c:v>770.99</c:v>
                </c:pt>
                <c:pt idx="11">
                  <c:v>780.98</c:v>
                </c:pt>
                <c:pt idx="12">
                  <c:v>790.97</c:v>
                </c:pt>
              </c:numCache>
            </c:numRef>
          </c:val>
          <c:smooth val="0"/>
          <c:extLst>
            <c:ext xmlns:c16="http://schemas.microsoft.com/office/drawing/2014/chart" uri="{C3380CC4-5D6E-409C-BE32-E72D297353CC}">
              <c16:uniqueId val="{00000002-7E04-483B-9339-7D9520C48F90}"/>
            </c:ext>
          </c:extLst>
        </c:ser>
        <c:dLbls>
          <c:showLegendKey val="0"/>
          <c:showVal val="0"/>
          <c:showCatName val="0"/>
          <c:showSerName val="0"/>
          <c:showPercent val="0"/>
          <c:showBubbleSize val="0"/>
        </c:dLbls>
        <c:marker val="1"/>
        <c:smooth val="0"/>
        <c:axId val="1"/>
        <c:axId val="3"/>
      </c:lineChart>
      <c:catAx>
        <c:axId val="1509681311"/>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509681311"/>
        <c:crosses val="autoZero"/>
        <c:crossBetween val="between"/>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majorGridlines>
          <c:spPr>
            <a:ln w="0">
              <a:solidFill>
                <a:srgbClr val="99CCFF"/>
              </a:solidFill>
              <a:prstDash val="dash"/>
            </a:ln>
          </c:spPr>
        </c:majorGridlines>
        <c:title>
          <c:tx>
            <c:rich>
              <a:bodyPr rot="5400000" vert="horz"/>
              <a:lstStyle/>
              <a:p>
                <a:pPr>
                  <a:defRPr sz="800" b="1" i="0" u="none" strike="noStrike">
                    <a:solidFill>
                      <a:srgbClr val="0066CC"/>
                    </a:solidFill>
                    <a:latin typeface="Arial"/>
                    <a:ea typeface="Arial"/>
                    <a:cs typeface="Arial"/>
                  </a:defRPr>
                </a:pPr>
                <a:r>
                  <a:rPr lang="en-US"/>
                  <a:t>MW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Small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Trends_3'!$B$1</c:f>
              <c:strCache>
                <c:ptCount val="1"/>
                <c:pt idx="0">
                  <c:v># Not Model Ready</c:v>
                </c:pt>
              </c:strCache>
            </c:strRef>
          </c:tx>
          <c:spPr>
            <a:pattFill prst="wdUpDiag">
              <a:fgClr>
                <a:srgbClr val="26D07C"/>
              </a:fgClr>
              <a:bgClr>
                <a:srgbClr val="26D07C"/>
              </a:bgClr>
            </a:pattFill>
            <a:ln>
              <a:noFill/>
            </a:ln>
          </c:spPr>
          <c:invertIfNegative val="0"/>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Trends_3'!$B$2:$B$14</c:f>
              <c:numCache>
                <c:formatCode>General</c:formatCode>
                <c:ptCount val="13"/>
                <c:pt idx="0">
                  <c:v>33</c:v>
                </c:pt>
                <c:pt idx="1">
                  <c:v>32</c:v>
                </c:pt>
                <c:pt idx="2">
                  <c:v>30</c:v>
                </c:pt>
                <c:pt idx="3">
                  <c:v>24</c:v>
                </c:pt>
                <c:pt idx="4">
                  <c:v>26</c:v>
                </c:pt>
                <c:pt idx="5">
                  <c:v>32</c:v>
                </c:pt>
                <c:pt idx="6">
                  <c:v>31</c:v>
                </c:pt>
                <c:pt idx="7">
                  <c:v>28</c:v>
                </c:pt>
                <c:pt idx="8">
                  <c:v>23</c:v>
                </c:pt>
                <c:pt idx="9">
                  <c:v>23</c:v>
                </c:pt>
                <c:pt idx="10">
                  <c:v>29</c:v>
                </c:pt>
                <c:pt idx="11">
                  <c:v>28</c:v>
                </c:pt>
                <c:pt idx="12">
                  <c:v>28</c:v>
                </c:pt>
              </c:numCache>
            </c:numRef>
          </c:val>
          <c:extLst>
            <c:ext xmlns:c16="http://schemas.microsoft.com/office/drawing/2014/chart" uri="{C3380CC4-5D6E-409C-BE32-E72D297353CC}">
              <c16:uniqueId val="{00000000-5A5E-4028-8200-4DB37EA5684D}"/>
            </c:ext>
          </c:extLst>
        </c:ser>
        <c:ser>
          <c:idx val="1"/>
          <c:order val="1"/>
          <c:tx>
            <c:strRef>
              <c:f>'data_GIM Trends_3'!$C$1</c:f>
              <c:strCache>
                <c:ptCount val="1"/>
                <c:pt idx="0">
                  <c:v># Model Ready</c:v>
                </c:pt>
              </c:strCache>
            </c:strRef>
          </c:tx>
          <c:spPr>
            <a:solidFill>
              <a:srgbClr val="003865"/>
            </a:solidFill>
            <a:ln>
              <a:noFill/>
            </a:ln>
          </c:spPr>
          <c:invertIfNegative val="0"/>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Trends_3'!$C$2:$C$14</c:f>
              <c:numCache>
                <c:formatCode>General</c:formatCode>
                <c:ptCount val="13"/>
                <c:pt idx="0">
                  <c:v>48</c:v>
                </c:pt>
                <c:pt idx="1">
                  <c:v>46</c:v>
                </c:pt>
                <c:pt idx="2">
                  <c:v>46</c:v>
                </c:pt>
                <c:pt idx="3">
                  <c:v>50</c:v>
                </c:pt>
                <c:pt idx="4">
                  <c:v>50</c:v>
                </c:pt>
                <c:pt idx="5">
                  <c:v>50</c:v>
                </c:pt>
                <c:pt idx="6">
                  <c:v>50</c:v>
                </c:pt>
                <c:pt idx="7">
                  <c:v>50</c:v>
                </c:pt>
                <c:pt idx="8">
                  <c:v>52</c:v>
                </c:pt>
                <c:pt idx="9">
                  <c:v>56</c:v>
                </c:pt>
                <c:pt idx="10">
                  <c:v>54</c:v>
                </c:pt>
                <c:pt idx="11">
                  <c:v>56</c:v>
                </c:pt>
                <c:pt idx="12">
                  <c:v>57</c:v>
                </c:pt>
              </c:numCache>
            </c:numRef>
          </c:val>
          <c:extLst>
            <c:ext xmlns:c16="http://schemas.microsoft.com/office/drawing/2014/chart" uri="{C3380CC4-5D6E-409C-BE32-E72D297353CC}">
              <c16:uniqueId val="{00000001-5A5E-4028-8200-4DB37EA5684D}"/>
            </c:ext>
          </c:extLst>
        </c:ser>
        <c:dLbls>
          <c:showLegendKey val="0"/>
          <c:showVal val="0"/>
          <c:showCatName val="0"/>
          <c:showSerName val="0"/>
          <c:showPercent val="0"/>
          <c:showBubbleSize val="0"/>
        </c:dLbls>
        <c:gapWidth val="150"/>
        <c:overlap val="100"/>
        <c:axId val="1509681311"/>
        <c:axId val="2"/>
      </c:barChart>
      <c:lineChart>
        <c:grouping val="stacked"/>
        <c:varyColors val="0"/>
        <c:ser>
          <c:idx val="2"/>
          <c:order val="2"/>
          <c:tx>
            <c:strRef>
              <c:f>'data_GIM Trends_3'!$D$1</c:f>
              <c:strCache>
                <c:ptCount val="1"/>
                <c:pt idx="0">
                  <c:v>MW Capacity</c:v>
                </c:pt>
              </c:strCache>
            </c:strRef>
          </c:tx>
          <c:spPr>
            <a:ln w="0">
              <a:solidFill>
                <a:srgbClr val="5B6770"/>
              </a:solidFill>
              <a:prstDash val="solid"/>
            </a:ln>
          </c:spPr>
          <c:marker>
            <c:symbol val="circle"/>
            <c:size val="6"/>
            <c:spPr>
              <a:solidFill>
                <a:srgbClr val="5B6770"/>
              </a:solidFill>
              <a:ln>
                <a:noFill/>
              </a:ln>
            </c:spPr>
          </c:marker>
          <c:cat>
            <c:strRef>
              <c:f>'data_GIM Trends_3'!$A$2:$A$14</c:f>
              <c:strCache>
                <c:ptCount val="13"/>
                <c:pt idx="0">
                  <c:v>Nov-24</c:v>
                </c:pt>
                <c:pt idx="1">
                  <c:v>Dec-24</c:v>
                </c:pt>
                <c:pt idx="2">
                  <c:v>Jan-25</c:v>
                </c:pt>
                <c:pt idx="3">
                  <c:v>Feb-25</c:v>
                </c:pt>
                <c:pt idx="4">
                  <c:v>Mar-25</c:v>
                </c:pt>
                <c:pt idx="5">
                  <c:v>Apr-25</c:v>
                </c:pt>
                <c:pt idx="6">
                  <c:v>May-25</c:v>
                </c:pt>
                <c:pt idx="7">
                  <c:v>Jun-25</c:v>
                </c:pt>
                <c:pt idx="8">
                  <c:v>Jul-25</c:v>
                </c:pt>
                <c:pt idx="9">
                  <c:v>Aug-25</c:v>
                </c:pt>
                <c:pt idx="10">
                  <c:v>Sep-25</c:v>
                </c:pt>
                <c:pt idx="11">
                  <c:v>Oct-25</c:v>
                </c:pt>
                <c:pt idx="12">
                  <c:v>Nov-25</c:v>
                </c:pt>
              </c:strCache>
            </c:strRef>
          </c:cat>
          <c:val>
            <c:numRef>
              <c:f>'data_GIM Trends_3'!$D$2:$D$14</c:f>
              <c:numCache>
                <c:formatCode>General</c:formatCode>
                <c:ptCount val="13"/>
                <c:pt idx="0">
                  <c:v>755.62</c:v>
                </c:pt>
                <c:pt idx="1">
                  <c:v>726.03</c:v>
                </c:pt>
                <c:pt idx="2">
                  <c:v>701.78</c:v>
                </c:pt>
                <c:pt idx="3">
                  <c:v>682.08</c:v>
                </c:pt>
                <c:pt idx="4">
                  <c:v>706.9</c:v>
                </c:pt>
                <c:pt idx="5">
                  <c:v>767.07</c:v>
                </c:pt>
                <c:pt idx="6">
                  <c:v>762.84</c:v>
                </c:pt>
                <c:pt idx="7">
                  <c:v>733.06</c:v>
                </c:pt>
                <c:pt idx="8">
                  <c:v>703.44</c:v>
                </c:pt>
                <c:pt idx="9">
                  <c:v>741.48</c:v>
                </c:pt>
                <c:pt idx="10">
                  <c:v>770.99</c:v>
                </c:pt>
                <c:pt idx="11">
                  <c:v>780.98</c:v>
                </c:pt>
                <c:pt idx="12">
                  <c:v>790.97</c:v>
                </c:pt>
              </c:numCache>
            </c:numRef>
          </c:val>
          <c:smooth val="0"/>
          <c:extLst>
            <c:ext xmlns:c16="http://schemas.microsoft.com/office/drawing/2014/chart" uri="{C3380CC4-5D6E-409C-BE32-E72D297353CC}">
              <c16:uniqueId val="{00000002-5A5E-4028-8200-4DB37EA5684D}"/>
            </c:ext>
          </c:extLst>
        </c:ser>
        <c:dLbls>
          <c:showLegendKey val="0"/>
          <c:showVal val="0"/>
          <c:showCatName val="0"/>
          <c:showSerName val="0"/>
          <c:showPercent val="0"/>
          <c:showBubbleSize val="0"/>
        </c:dLbls>
        <c:marker val="1"/>
        <c:smooth val="0"/>
        <c:axId val="1"/>
        <c:axId val="3"/>
      </c:lineChart>
      <c:catAx>
        <c:axId val="1509681311"/>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509681311"/>
        <c:crosses val="autoZero"/>
        <c:crossBetween val="between"/>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majorGridlines>
          <c:spPr>
            <a:ln w="0">
              <a:solidFill>
                <a:srgbClr val="99CCFF"/>
              </a:solidFill>
              <a:prstDash val="dash"/>
            </a:ln>
          </c:spPr>
        </c:majorGridlines>
        <c:title>
          <c:tx>
            <c:rich>
              <a:bodyPr rot="5400000" vert="horz"/>
              <a:lstStyle/>
              <a:p>
                <a:pPr>
                  <a:defRPr sz="800" b="1" i="0" u="none" strike="noStrike">
                    <a:solidFill>
                      <a:srgbClr val="0066CC"/>
                    </a:solidFill>
                    <a:latin typeface="Arial"/>
                    <a:ea typeface="Arial"/>
                    <a:cs typeface="Arial"/>
                  </a:defRPr>
                </a:pPr>
                <a:r>
                  <a:rPr lang="en-US"/>
                  <a:t>MW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12/15/2025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B9558-2315-3A61-1BFD-C5423A544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BF1BD-3CDE-62F0-B861-052EB7BDF6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AF4DB-5842-50CB-5E07-540364492796}"/>
              </a:ext>
            </a:extLst>
          </p:cNvPr>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Aptos" panose="020B0004020202020204" pitchFamily="34" charset="0"/>
            </a:endParaRPr>
          </a:p>
        </p:txBody>
      </p:sp>
      <p:sp>
        <p:nvSpPr>
          <p:cNvPr id="4" name="Slide Number Placeholder 3">
            <a:extLst>
              <a:ext uri="{FF2B5EF4-FFF2-40B4-BE49-F238E27FC236}">
                <a16:creationId xmlns:a16="http://schemas.microsoft.com/office/drawing/2014/main" id="{14C0037F-06E7-7535-EB62-9F37C62C01F4}"/>
              </a:ext>
            </a:extLst>
          </p:cNvPr>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3842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6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34914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files/docs/2018/12/10/commissioningPlanTemplate.xl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ResourceIntegrationDepartment@ercot.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Dynamicmodels@ercot.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Jenifer Fernandes</a:t>
            </a:r>
          </a:p>
          <a:p>
            <a:endParaRPr lang="en-US" dirty="0"/>
          </a:p>
          <a:p>
            <a:r>
              <a:rPr lang="en-US" dirty="0"/>
              <a:t>ERCOT</a:t>
            </a:r>
          </a:p>
          <a:p>
            <a:r>
              <a:rPr lang="en-US" dirty="0"/>
              <a:t>Resource Integration Working Group</a:t>
            </a:r>
            <a:r>
              <a:rPr lang="en-US" b="1" dirty="0"/>
              <a:t> </a:t>
            </a:r>
          </a:p>
          <a:p>
            <a:r>
              <a:rPr lang="en-US" dirty="0"/>
              <a:t>December 17</a:t>
            </a:r>
            <a:r>
              <a:rPr lang="en-US" baseline="30000" dirty="0"/>
              <a:t>th</a:t>
            </a:r>
            <a:r>
              <a:rPr lang="en-US" dirty="0"/>
              <a:t>, 2025</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A32C-E3AA-3988-2EE1-41E106A4B366}"/>
              </a:ext>
            </a:extLst>
          </p:cNvPr>
          <p:cNvSpPr>
            <a:spLocks noGrp="1"/>
          </p:cNvSpPr>
          <p:nvPr>
            <p:ph type="title"/>
          </p:nvPr>
        </p:nvSpPr>
        <p:spPr/>
        <p:txBody>
          <a:bodyPr/>
          <a:lstStyle/>
          <a:p>
            <a:r>
              <a:rPr lang="en-US" dirty="0"/>
              <a:t>Generation Interconnection Requests</a:t>
            </a:r>
          </a:p>
        </p:txBody>
      </p:sp>
      <p:sp>
        <p:nvSpPr>
          <p:cNvPr id="4" name="Slide Number Placeholder 3">
            <a:extLst>
              <a:ext uri="{FF2B5EF4-FFF2-40B4-BE49-F238E27FC236}">
                <a16:creationId xmlns:a16="http://schemas.microsoft.com/office/drawing/2014/main" id="{378FD480-C22C-3D19-9804-10A56035B2EE}"/>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TextBox 6">
            <a:extLst>
              <a:ext uri="{FF2B5EF4-FFF2-40B4-BE49-F238E27FC236}">
                <a16:creationId xmlns:a16="http://schemas.microsoft.com/office/drawing/2014/main" id="{5B5CFE88-D136-6A23-6BF2-65584D6957EA}"/>
              </a:ext>
            </a:extLst>
          </p:cNvPr>
          <p:cNvSpPr txBox="1"/>
          <p:nvPr/>
        </p:nvSpPr>
        <p:spPr>
          <a:xfrm>
            <a:off x="685800" y="814159"/>
            <a:ext cx="10287000" cy="1200329"/>
          </a:xfrm>
          <a:prstGeom prst="rect">
            <a:avLst/>
          </a:prstGeom>
          <a:noFill/>
        </p:spPr>
        <p:txBody>
          <a:bodyPr wrap="square">
            <a:spAutoFit/>
          </a:bodyPr>
          <a:lstStyle/>
          <a:p>
            <a:pPr algn="ctr"/>
            <a:r>
              <a:rPr lang="en-US" dirty="0">
                <a:solidFill>
                  <a:schemeClr val="tx2"/>
                </a:solidFill>
              </a:rPr>
              <a:t>1999 active generation interconnection requests totaling 432 GW as of October 31, 2025</a:t>
            </a:r>
            <a:br>
              <a:rPr lang="en-US" dirty="0">
                <a:solidFill>
                  <a:schemeClr val="tx2"/>
                </a:solidFill>
              </a:rPr>
            </a:br>
            <a:r>
              <a:rPr lang="en-US" dirty="0">
                <a:solidFill>
                  <a:schemeClr val="tx2"/>
                </a:solidFill>
              </a:rPr>
              <a:t>	(Solar 158 GW, Wind 46 GW, Gas 48 GW, Battery 176 GW, and Other 4 GW)</a:t>
            </a:r>
            <a:br>
              <a:rPr lang="en-US" dirty="0">
                <a:solidFill>
                  <a:schemeClr val="tx2"/>
                </a:solidFill>
              </a:rPr>
            </a:br>
            <a:r>
              <a:rPr lang="en-US" sz="1800" dirty="0">
                <a:solidFill>
                  <a:schemeClr val="tx2"/>
                </a:solidFill>
              </a:rPr>
              <a:t>	</a:t>
            </a:r>
            <a:r>
              <a:rPr lang="en-US" sz="1050" b="0" dirty="0">
                <a:solidFill>
                  <a:schemeClr val="bg1">
                    <a:lumMod val="50000"/>
                  </a:schemeClr>
                </a:solidFill>
              </a:rPr>
              <a:t>(Excludes capacity associated with projects designated as Inactive per Planning Guide Section 5.7.6)</a:t>
            </a:r>
            <a:br>
              <a:rPr lang="en-US" sz="1050" dirty="0">
                <a:solidFill>
                  <a:schemeClr val="tx2"/>
                </a:solidFill>
              </a:rPr>
            </a:br>
            <a:endParaRPr lang="en-US" dirty="0"/>
          </a:p>
        </p:txBody>
      </p:sp>
      <p:pic>
        <p:nvPicPr>
          <p:cNvPr id="6" name="Picture 5">
            <a:extLst>
              <a:ext uri="{FF2B5EF4-FFF2-40B4-BE49-F238E27FC236}">
                <a16:creationId xmlns:a16="http://schemas.microsoft.com/office/drawing/2014/main" id="{7214D7D1-8478-FC3D-D43C-38E963227426}"/>
              </a:ext>
            </a:extLst>
          </p:cNvPr>
          <p:cNvPicPr>
            <a:picLocks noChangeAspect="1"/>
          </p:cNvPicPr>
          <p:nvPr/>
        </p:nvPicPr>
        <p:blipFill>
          <a:blip r:embed="rId2"/>
          <a:stretch>
            <a:fillRect/>
          </a:stretch>
        </p:blipFill>
        <p:spPr>
          <a:xfrm>
            <a:off x="2118015" y="5638800"/>
            <a:ext cx="7955970" cy="579170"/>
          </a:xfrm>
          <a:prstGeom prst="rect">
            <a:avLst/>
          </a:prstGeom>
        </p:spPr>
      </p:pic>
      <p:graphicFrame>
        <p:nvGraphicFramePr>
          <p:cNvPr id="3" name="Table 2">
            <a:extLst>
              <a:ext uri="{FF2B5EF4-FFF2-40B4-BE49-F238E27FC236}">
                <a16:creationId xmlns:a16="http://schemas.microsoft.com/office/drawing/2014/main" id="{DB33C9F9-83E6-9ACD-D2C0-C8620CC8F732}"/>
              </a:ext>
            </a:extLst>
          </p:cNvPr>
          <p:cNvGraphicFramePr>
            <a:graphicFrameLocks noGrp="1"/>
          </p:cNvGraphicFramePr>
          <p:nvPr>
            <p:extLst>
              <p:ext uri="{D42A27DB-BD31-4B8C-83A1-F6EECF244321}">
                <p14:modId xmlns:p14="http://schemas.microsoft.com/office/powerpoint/2010/main" val="4059019376"/>
              </p:ext>
            </p:extLst>
          </p:nvPr>
        </p:nvGraphicFramePr>
        <p:xfrm>
          <a:off x="572146" y="-5019676"/>
          <a:ext cx="10515600" cy="14160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800958018"/>
                    </a:ext>
                  </a:extLst>
                </a:gridCol>
              </a:tblGrid>
              <a:tr h="14160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4047535529"/>
                  </a:ext>
                </a:extLst>
              </a:tr>
            </a:tbl>
          </a:graphicData>
        </a:graphic>
      </p:graphicFrame>
      <p:graphicFrame>
        <p:nvGraphicFramePr>
          <p:cNvPr id="8" name="chart1.xml">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891601618"/>
              </p:ext>
            </p:extLst>
          </p:nvPr>
        </p:nvGraphicFramePr>
        <p:xfrm>
          <a:off x="817646" y="1752600"/>
          <a:ext cx="10467975"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74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6989-5705-B1B0-CDB1-E51A58893DF4}"/>
              </a:ext>
            </a:extLst>
          </p:cNvPr>
          <p:cNvSpPr>
            <a:spLocks noGrp="1"/>
          </p:cNvSpPr>
          <p:nvPr>
            <p:ph type="title"/>
          </p:nvPr>
        </p:nvSpPr>
        <p:spPr/>
        <p:txBody>
          <a:bodyPr/>
          <a:lstStyle/>
          <a:p>
            <a:r>
              <a:rPr lang="en-US" dirty="0"/>
              <a:t>Generation Interconnection Requests</a:t>
            </a:r>
          </a:p>
        </p:txBody>
      </p:sp>
      <p:sp>
        <p:nvSpPr>
          <p:cNvPr id="3" name="Content Placeholder 2">
            <a:extLst>
              <a:ext uri="{FF2B5EF4-FFF2-40B4-BE49-F238E27FC236}">
                <a16:creationId xmlns:a16="http://schemas.microsoft.com/office/drawing/2014/main" id="{B0247CEF-1B0A-244E-5316-F70F4C9E84D2}"/>
              </a:ext>
            </a:extLst>
          </p:cNvPr>
          <p:cNvSpPr>
            <a:spLocks noGrp="1"/>
          </p:cNvSpPr>
          <p:nvPr>
            <p:ph idx="1"/>
          </p:nvPr>
        </p:nvSpPr>
        <p:spPr>
          <a:xfrm>
            <a:off x="879959" y="951439"/>
            <a:ext cx="10134600" cy="599879"/>
          </a:xfrm>
        </p:spPr>
        <p:txBody>
          <a:bodyPr/>
          <a:lstStyle/>
          <a:p>
            <a:pPr marL="0" indent="0">
              <a:buNone/>
            </a:pPr>
            <a:r>
              <a:rPr lang="en-US" sz="2000" dirty="0"/>
              <a:t>Small Gen- 28 projects Not Model Ready, 57 projects Model Ready</a:t>
            </a:r>
          </a:p>
        </p:txBody>
      </p:sp>
      <p:sp>
        <p:nvSpPr>
          <p:cNvPr id="4" name="Slide Number Placeholder 3">
            <a:extLst>
              <a:ext uri="{FF2B5EF4-FFF2-40B4-BE49-F238E27FC236}">
                <a16:creationId xmlns:a16="http://schemas.microsoft.com/office/drawing/2014/main" id="{C9BF3201-9DFA-3984-5439-E2CAD1173F15}"/>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6" name="Picture 5">
            <a:extLst>
              <a:ext uri="{FF2B5EF4-FFF2-40B4-BE49-F238E27FC236}">
                <a16:creationId xmlns:a16="http://schemas.microsoft.com/office/drawing/2014/main" id="{AE80AD4B-6B81-F928-5E33-3F48D69C78C2}"/>
              </a:ext>
            </a:extLst>
          </p:cNvPr>
          <p:cNvPicPr>
            <a:picLocks noChangeAspect="1"/>
          </p:cNvPicPr>
          <p:nvPr/>
        </p:nvPicPr>
        <p:blipFill>
          <a:blip r:embed="rId2"/>
          <a:stretch>
            <a:fillRect/>
          </a:stretch>
        </p:blipFill>
        <p:spPr>
          <a:xfrm>
            <a:off x="2057400" y="5791198"/>
            <a:ext cx="7955970" cy="579170"/>
          </a:xfrm>
          <a:prstGeom prst="rect">
            <a:avLst/>
          </a:prstGeom>
        </p:spPr>
      </p:pic>
      <p:graphicFrame>
        <p:nvGraphicFramePr>
          <p:cNvPr id="5" name="Table 4">
            <a:extLst>
              <a:ext uri="{FF2B5EF4-FFF2-40B4-BE49-F238E27FC236}">
                <a16:creationId xmlns:a16="http://schemas.microsoft.com/office/drawing/2014/main" id="{0AA6D940-02D6-2D36-4DF1-DEBC85A84DBD}"/>
              </a:ext>
            </a:extLst>
          </p:cNvPr>
          <p:cNvGraphicFramePr>
            <a:graphicFrameLocks noGrp="1"/>
          </p:cNvGraphicFramePr>
          <p:nvPr>
            <p:extLst>
              <p:ext uri="{D42A27DB-BD31-4B8C-83A1-F6EECF244321}">
                <p14:modId xmlns:p14="http://schemas.microsoft.com/office/powerpoint/2010/main" val="3536622719"/>
              </p:ext>
            </p:extLst>
          </p:nvPr>
        </p:nvGraphicFramePr>
        <p:xfrm>
          <a:off x="498959" y="-8905876"/>
          <a:ext cx="10515600" cy="13806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62771302"/>
                    </a:ext>
                  </a:extLst>
                </a:gridCol>
              </a:tblGrid>
              <a:tr h="13806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740997624"/>
                  </a:ext>
                </a:extLst>
              </a:tr>
            </a:tbl>
          </a:graphicData>
        </a:graphic>
      </p:graphicFrame>
      <p:graphicFrame>
        <p:nvGraphicFramePr>
          <p:cNvPr id="11" name="chart3.xml">
            <a:extLst>
              <a:ext uri="{FF2B5EF4-FFF2-40B4-BE49-F238E27FC236}">
                <a16:creationId xmlns:a16="http://schemas.microsoft.com/office/drawing/2014/main" id="{2ED689C2-1FE7-FE37-EAB7-BF374529872D}"/>
              </a:ext>
            </a:extLst>
          </p:cNvPr>
          <p:cNvGraphicFramePr/>
          <p:nvPr>
            <p:extLst>
              <p:ext uri="{D42A27DB-BD31-4B8C-83A1-F6EECF244321}">
                <p14:modId xmlns:p14="http://schemas.microsoft.com/office/powerpoint/2010/main" val="1061629761"/>
              </p:ext>
            </p:extLst>
          </p:nvPr>
        </p:nvGraphicFramePr>
        <p:xfrm>
          <a:off x="2209800" y="14935199"/>
          <a:ext cx="9105900" cy="3294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3.xml">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36838187"/>
              </p:ext>
            </p:extLst>
          </p:nvPr>
        </p:nvGraphicFramePr>
        <p:xfrm>
          <a:off x="862012" y="1571624"/>
          <a:ext cx="10467975" cy="3990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945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30401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5.3.5</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363589" y="3886200"/>
            <a:ext cx="83532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5.3.5,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Unit Model Validation and Template is required.  PSCAD template is required starting August 1</a:t>
            </a:r>
            <a:r>
              <a:rPr lang="en-US" sz="2800" baseline="30000" dirty="0"/>
              <a:t>st</a:t>
            </a:r>
            <a:r>
              <a:rPr lang="en-US" sz="2800" dirty="0"/>
              <a:t> QSA.</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24F2-639C-D321-08FA-FAF44E780B03}"/>
              </a:ext>
            </a:extLst>
          </p:cNvPr>
          <p:cNvSpPr>
            <a:spLocks noGrp="1"/>
          </p:cNvSpPr>
          <p:nvPr>
            <p:ph type="title"/>
          </p:nvPr>
        </p:nvSpPr>
        <p:spPr/>
        <p:txBody>
          <a:bodyPr/>
          <a:lstStyle/>
          <a:p>
            <a:r>
              <a:rPr lang="en-US" dirty="0"/>
              <a:t>QSA 45 day deadline</a:t>
            </a:r>
          </a:p>
        </p:txBody>
      </p:sp>
      <p:sp>
        <p:nvSpPr>
          <p:cNvPr id="3" name="Content Placeholder 2">
            <a:extLst>
              <a:ext uri="{FF2B5EF4-FFF2-40B4-BE49-F238E27FC236}">
                <a16:creationId xmlns:a16="http://schemas.microsoft.com/office/drawing/2014/main" id="{6740530A-8CBC-C0F3-D9E7-A09544535355}"/>
              </a:ext>
            </a:extLst>
          </p:cNvPr>
          <p:cNvSpPr>
            <a:spLocks noGrp="1"/>
          </p:cNvSpPr>
          <p:nvPr>
            <p:ph idx="1"/>
          </p:nvPr>
        </p:nvSpPr>
        <p:spPr>
          <a:xfrm>
            <a:off x="406400" y="1066801"/>
            <a:ext cx="11379200" cy="5461083"/>
          </a:xfrm>
        </p:spPr>
        <p:txBody>
          <a:bodyPr/>
          <a:lstStyle/>
          <a:p>
            <a:r>
              <a:rPr lang="en-US" dirty="0"/>
              <a:t>FIS studies finalized and posted in RIOO-IS 45 days prior to quarterly stability assessment deadline. </a:t>
            </a:r>
          </a:p>
          <a:p>
            <a:r>
              <a:rPr lang="en-US" dirty="0"/>
              <a:t>Dynamic models (PSEE, PSCAD, TSAT (UDM)) and MQT report submitted in RIOO-IS. </a:t>
            </a:r>
          </a:p>
          <a:p>
            <a:pPr marL="0" indent="0">
              <a:buNone/>
            </a:pPr>
            <a:endParaRPr lang="en-US" dirty="0"/>
          </a:p>
        </p:txBody>
      </p:sp>
      <p:sp>
        <p:nvSpPr>
          <p:cNvPr id="4" name="Slide Number Placeholder 3">
            <a:extLst>
              <a:ext uri="{FF2B5EF4-FFF2-40B4-BE49-F238E27FC236}">
                <a16:creationId xmlns:a16="http://schemas.microsoft.com/office/drawing/2014/main" id="{59E24EC1-B720-3CBC-6410-364B47545E58}"/>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5" name="Table 4">
            <a:extLst>
              <a:ext uri="{FF2B5EF4-FFF2-40B4-BE49-F238E27FC236}">
                <a16:creationId xmlns:a16="http://schemas.microsoft.com/office/drawing/2014/main" id="{D8571B13-0535-1E0B-FD2A-2E5A7090B31F}"/>
              </a:ext>
            </a:extLst>
          </p:cNvPr>
          <p:cNvGraphicFramePr>
            <a:graphicFrameLocks noGrp="1"/>
          </p:cNvGraphicFramePr>
          <p:nvPr>
            <p:extLst>
              <p:ext uri="{D42A27DB-BD31-4B8C-83A1-F6EECF244321}">
                <p14:modId xmlns:p14="http://schemas.microsoft.com/office/powerpoint/2010/main" val="1320130895"/>
              </p:ext>
            </p:extLst>
          </p:nvPr>
        </p:nvGraphicFramePr>
        <p:xfrm>
          <a:off x="1905000" y="3276600"/>
          <a:ext cx="7239000" cy="2743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4255820306"/>
                    </a:ext>
                  </a:extLst>
                </a:gridCol>
                <a:gridCol w="3657600">
                  <a:extLst>
                    <a:ext uri="{9D8B030D-6E8A-4147-A177-3AD203B41FA5}">
                      <a16:colId xmlns:a16="http://schemas.microsoft.com/office/drawing/2014/main" val="3720379108"/>
                    </a:ext>
                  </a:extLst>
                </a:gridCol>
              </a:tblGrid>
              <a:tr h="548640">
                <a:tc>
                  <a:txBody>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From Planning guide Section 5.3.5 (2):</a:t>
                      </a:r>
                    </a:p>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Last Day for an IE to meet prerequisites as listed in paragraph (4) below</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200" dirty="0"/>
                        <a:t>45 day deadline</a:t>
                      </a:r>
                    </a:p>
                  </a:txBody>
                  <a:tcPr/>
                </a:tc>
                <a:extLst>
                  <a:ext uri="{0D108BD9-81ED-4DB2-BD59-A6C34878D82A}">
                    <a16:rowId xmlns:a16="http://schemas.microsoft.com/office/drawing/2014/main" val="1438125707"/>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August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June 17</a:t>
                      </a:r>
                    </a:p>
                  </a:txBody>
                  <a:tcPr/>
                </a:tc>
                <a:extLst>
                  <a:ext uri="{0D108BD9-81ED-4DB2-BD59-A6C34878D82A}">
                    <a16:rowId xmlns:a16="http://schemas.microsoft.com/office/drawing/2014/main" val="3802481515"/>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November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September 17</a:t>
                      </a:r>
                    </a:p>
                  </a:txBody>
                  <a:tcPr/>
                </a:tc>
                <a:extLst>
                  <a:ext uri="{0D108BD9-81ED-4DB2-BD59-A6C34878D82A}">
                    <a16:rowId xmlns:a16="http://schemas.microsoft.com/office/drawing/2014/main" val="2178404089"/>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February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December 18</a:t>
                      </a:r>
                    </a:p>
                  </a:txBody>
                  <a:tcPr/>
                </a:tc>
                <a:extLst>
                  <a:ext uri="{0D108BD9-81ED-4DB2-BD59-A6C34878D82A}">
                    <a16:rowId xmlns:a16="http://schemas.microsoft.com/office/drawing/2014/main" val="1314124461"/>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May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March 17</a:t>
                      </a:r>
                    </a:p>
                  </a:txBody>
                  <a:tcPr/>
                </a:tc>
                <a:extLst>
                  <a:ext uri="{0D108BD9-81ED-4DB2-BD59-A6C34878D82A}">
                    <a16:rowId xmlns:a16="http://schemas.microsoft.com/office/drawing/2014/main" val="2842136401"/>
                  </a:ext>
                </a:extLst>
              </a:tr>
            </a:tbl>
          </a:graphicData>
        </a:graphic>
      </p:graphicFrame>
      <p:sp>
        <p:nvSpPr>
          <p:cNvPr id="6" name="Right Arrow 5">
            <a:extLst>
              <a:ext uri="{FF2B5EF4-FFF2-40B4-BE49-F238E27FC236}">
                <a16:creationId xmlns:a16="http://schemas.microsoft.com/office/drawing/2014/main" id="{74790EC0-F213-CFAD-1FE3-94A99C99B491}"/>
              </a:ext>
            </a:extLst>
          </p:cNvPr>
          <p:cNvSpPr/>
          <p:nvPr/>
        </p:nvSpPr>
        <p:spPr>
          <a:xfrm>
            <a:off x="1078992" y="4953000"/>
            <a:ext cx="826008" cy="45001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4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7E619-8E31-E3AE-9BFA-E952ED237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4B715-41BC-7181-3877-430D93B54891}"/>
              </a:ext>
            </a:extLst>
          </p:cNvPr>
          <p:cNvSpPr>
            <a:spLocks noGrp="1"/>
          </p:cNvSpPr>
          <p:nvPr>
            <p:ph type="title"/>
          </p:nvPr>
        </p:nvSpPr>
        <p:spPr/>
        <p:txBody>
          <a:bodyPr/>
          <a:lstStyle/>
          <a:p>
            <a:r>
              <a:rPr lang="en-US" dirty="0"/>
              <a:t>Commissioning Phase Coordination</a:t>
            </a:r>
            <a:br>
              <a:rPr lang="en-US" dirty="0"/>
            </a:br>
            <a:br>
              <a:rPr lang="en-US" dirty="0"/>
            </a:br>
            <a:endParaRPr lang="en-US" dirty="0"/>
          </a:p>
        </p:txBody>
      </p:sp>
      <p:sp>
        <p:nvSpPr>
          <p:cNvPr id="3" name="Content Placeholder 2">
            <a:extLst>
              <a:ext uri="{FF2B5EF4-FFF2-40B4-BE49-F238E27FC236}">
                <a16:creationId xmlns:a16="http://schemas.microsoft.com/office/drawing/2014/main" id="{98051BF0-AB2B-1233-4741-C24E11B487B5}"/>
              </a:ext>
            </a:extLst>
          </p:cNvPr>
          <p:cNvSpPr>
            <a:spLocks noGrp="1"/>
          </p:cNvSpPr>
          <p:nvPr>
            <p:ph idx="1"/>
          </p:nvPr>
        </p:nvSpPr>
        <p:spPr>
          <a:xfrm>
            <a:off x="406400" y="695787"/>
            <a:ext cx="11379200" cy="6010112"/>
          </a:xfrm>
        </p:spPr>
        <p:txBody>
          <a:bodyPr/>
          <a:lstStyle/>
          <a:p>
            <a:r>
              <a:rPr lang="en-US" sz="2800" dirty="0"/>
              <a:t>At least 30 days before the RE plans to submit Checklist Part 1 for Energization, the RE is required to submit a completed </a:t>
            </a:r>
            <a:r>
              <a:rPr lang="en-US" sz="2800" dirty="0">
                <a:hlinkClick r:id="rId3"/>
              </a:rPr>
              <a:t>Commissioning Plan Template</a:t>
            </a:r>
            <a:r>
              <a:rPr lang="en-US" sz="2800" dirty="0"/>
              <a:t>.</a:t>
            </a:r>
          </a:p>
          <a:p>
            <a:r>
              <a:rPr lang="en-US" sz="2800" dirty="0"/>
              <a:t>Once the Commissioning Plan is submitted to RIOO-IS, ERCOT will schedule a </a:t>
            </a:r>
            <a:r>
              <a:rPr lang="en-US" sz="2800" b="1" dirty="0"/>
              <a:t>Commissioning Kickoff Call </a:t>
            </a:r>
            <a:r>
              <a:rPr lang="en-US" sz="2800" dirty="0"/>
              <a:t>to review the plan and discuss the project’s schedule and/or any other relevant commissioning activities regarding Part 1 (Energization), Part 2 (Synchronization), and Part 3 (Commercial Operations).</a:t>
            </a:r>
          </a:p>
          <a:p>
            <a:r>
              <a:rPr lang="en-US" sz="2800" dirty="0"/>
              <a:t>After the kickoff call, any subsequent calls will be arranged as needed. It is essential to submit a clear agenda to ERCOT for review before setting up a call. To coordinate, please contact the RI Engineer responsible for tracking the INR in RIOO-IS. Note that bi-weekly commissioning calls will no longer be scheduled</a:t>
            </a:r>
            <a:endParaRPr lang="en-US" sz="2800" b="1" dirty="0"/>
          </a:p>
        </p:txBody>
      </p:sp>
      <p:sp>
        <p:nvSpPr>
          <p:cNvPr id="4" name="Slide Number Placeholder 3">
            <a:extLst>
              <a:ext uri="{FF2B5EF4-FFF2-40B4-BE49-F238E27FC236}">
                <a16:creationId xmlns:a16="http://schemas.microsoft.com/office/drawing/2014/main" id="{4B793A9C-F0E7-2937-B753-70C967ECB8C5}"/>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1736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2169-5CCB-87F1-CEF3-F85147B7ABD4}"/>
              </a:ext>
            </a:extLst>
          </p:cNvPr>
          <p:cNvSpPr>
            <a:spLocks noGrp="1"/>
          </p:cNvSpPr>
          <p:nvPr>
            <p:ph type="title"/>
          </p:nvPr>
        </p:nvSpPr>
        <p:spPr/>
        <p:txBody>
          <a:bodyPr/>
          <a:lstStyle/>
          <a:p>
            <a:r>
              <a:rPr lang="en-US" dirty="0"/>
              <a:t>Co-Located Load less than 75MW with New or Existing Gen</a:t>
            </a:r>
          </a:p>
        </p:txBody>
      </p:sp>
      <p:sp>
        <p:nvSpPr>
          <p:cNvPr id="3" name="Content Placeholder 2">
            <a:extLst>
              <a:ext uri="{FF2B5EF4-FFF2-40B4-BE49-F238E27FC236}">
                <a16:creationId xmlns:a16="http://schemas.microsoft.com/office/drawing/2014/main" id="{8EEAC706-DE5E-2A7D-ACFC-2166C292B7B4}"/>
              </a:ext>
            </a:extLst>
          </p:cNvPr>
          <p:cNvSpPr>
            <a:spLocks noGrp="1"/>
          </p:cNvSpPr>
          <p:nvPr>
            <p:ph idx="1"/>
          </p:nvPr>
        </p:nvSpPr>
        <p:spPr/>
        <p:txBody>
          <a:bodyPr/>
          <a:lstStyle/>
          <a:p>
            <a:r>
              <a:rPr lang="en-US" sz="2800" dirty="0"/>
              <a:t>Resource Entities (RE), Interconnecting Entities (IE), and Load Entities (LE) that intend to co-locate loads of less than 75MW with new or existing generation must submit the Load Information Form to Resource Integration (</a:t>
            </a:r>
            <a:r>
              <a:rPr lang="en-US" sz="2800" dirty="0">
                <a:hlinkClick r:id="rId2"/>
              </a:rPr>
              <a:t>ResourceIntegrationDepartment@ercot.com</a:t>
            </a:r>
            <a:r>
              <a:rPr lang="en-US" sz="2800" dirty="0"/>
              <a:t>). The Load Information Form for less than 75MW is available on the Resource Integration webpage. </a:t>
            </a:r>
          </a:p>
          <a:p>
            <a:r>
              <a:rPr lang="en-US" sz="2800" dirty="0"/>
              <a:t>For new Interconnection Requests (INRs), the Load Information Form must be submitted as an attachment when the IE plans to co-locate with a new or existing load.</a:t>
            </a:r>
          </a:p>
          <a:p>
            <a:pPr marL="0" indent="0">
              <a:buNone/>
            </a:pP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AE7D2A1-D641-FAF5-4C61-5D9A335B3165}"/>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189487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9114-0358-EA4F-3B27-B8CB908ECE9F}"/>
              </a:ext>
            </a:extLst>
          </p:cNvPr>
          <p:cNvSpPr>
            <a:spLocks noGrp="1"/>
          </p:cNvSpPr>
          <p:nvPr>
            <p:ph type="title"/>
          </p:nvPr>
        </p:nvSpPr>
        <p:spPr/>
        <p:txBody>
          <a:bodyPr/>
          <a:lstStyle/>
          <a:p>
            <a:r>
              <a:rPr lang="en-US" dirty="0"/>
              <a:t>Energization Requirements for Co-located Loads less than 75MW</a:t>
            </a:r>
          </a:p>
        </p:txBody>
      </p:sp>
      <p:sp>
        <p:nvSpPr>
          <p:cNvPr id="4" name="Slide Number Placeholder 3">
            <a:extLst>
              <a:ext uri="{FF2B5EF4-FFF2-40B4-BE49-F238E27FC236}">
                <a16:creationId xmlns:a16="http://schemas.microsoft.com/office/drawing/2014/main" id="{763DE9AA-E839-13AE-15C6-8C1325E52A59}"/>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8" name="Content Placeholder 7">
            <a:extLst>
              <a:ext uri="{FF2B5EF4-FFF2-40B4-BE49-F238E27FC236}">
                <a16:creationId xmlns:a16="http://schemas.microsoft.com/office/drawing/2014/main" id="{7CC332D6-34DB-E392-FB93-2E95F18F3E22}"/>
              </a:ext>
            </a:extLst>
          </p:cNvPr>
          <p:cNvSpPr>
            <a:spLocks noGrp="1"/>
          </p:cNvSpPr>
          <p:nvPr>
            <p:ph idx="1"/>
          </p:nvPr>
        </p:nvSpPr>
        <p:spPr>
          <a:xfrm>
            <a:off x="406400" y="1066801"/>
            <a:ext cx="11379200" cy="5410199"/>
          </a:xfrm>
        </p:spPr>
        <p:txBody>
          <a:bodyPr/>
          <a:lstStyle/>
          <a:p>
            <a:pPr marL="457200" indent="-457200">
              <a:buFont typeface="+mj-lt"/>
              <a:buAutoNum type="arabicPeriod"/>
            </a:pPr>
            <a:r>
              <a:rPr lang="en-US" sz="2400" b="1" dirty="0"/>
              <a:t>Planning studies</a:t>
            </a:r>
            <a:r>
              <a:rPr lang="en-US" sz="2400" dirty="0"/>
              <a:t>: TDSP confirmation that all necessary studies are complete and the TDSP agrees with connecting the load.</a:t>
            </a:r>
          </a:p>
          <a:p>
            <a:pPr marL="457200" indent="-457200">
              <a:buFont typeface="+mj-lt"/>
              <a:buAutoNum type="arabicPeriod"/>
            </a:pPr>
            <a:r>
              <a:rPr lang="en-US" sz="2400" b="1" dirty="0"/>
              <a:t>Reactive study</a:t>
            </a:r>
            <a:r>
              <a:rPr lang="en-US" sz="2400" dirty="0"/>
              <a:t>: The reactive study must demonstrate that the Resource meets its VSS (NP 3.15) requirement with the added Load. For Loads under 20MW, the RE should provide a written attestation that the Resource fulfills its VSS obligation with the additional Load.</a:t>
            </a:r>
          </a:p>
          <a:p>
            <a:pPr marL="457200" indent="-457200">
              <a:buFont typeface="+mj-lt"/>
              <a:buAutoNum type="arabicPeriod"/>
            </a:pPr>
            <a:r>
              <a:rPr lang="en-US" sz="2400" b="1" dirty="0"/>
              <a:t>Interconnection Agreements</a:t>
            </a:r>
            <a:r>
              <a:rPr lang="en-US" sz="2400" dirty="0"/>
              <a:t>: one of the following has been completed </a:t>
            </a:r>
          </a:p>
          <a:p>
            <a:pPr marL="800100" lvl="1" indent="-342900">
              <a:buFont typeface="+mj-lt"/>
              <a:buAutoNum type="arabicPeriod"/>
            </a:pPr>
            <a:r>
              <a:rPr lang="en-US" sz="1800" dirty="0"/>
              <a:t>Amendments to the SGIA indicating New Netting Loads have been signed by all three parties (TDSP, RE, Load Entity).  OR</a:t>
            </a:r>
          </a:p>
          <a:p>
            <a:pPr marL="800100" lvl="1" indent="-342900">
              <a:buFont typeface="+mj-lt"/>
              <a:buAutoNum type="arabicPeriod"/>
            </a:pPr>
            <a:r>
              <a:rPr lang="en-US" sz="1800" dirty="0"/>
              <a:t>Amendments to the SGIA indicating New Netting Loads has been signed by the TDSP and the RE </a:t>
            </a:r>
            <a:r>
              <a:rPr lang="en-US" sz="1800" b="1" dirty="0"/>
              <a:t>and</a:t>
            </a:r>
            <a:r>
              <a:rPr lang="en-US" sz="1800" dirty="0"/>
              <a:t> the TDSP has submitted a written notification agreeing to proceed with the energization of the new load per the amended SGIA.   OR</a:t>
            </a:r>
          </a:p>
          <a:p>
            <a:pPr marL="800100" lvl="1" indent="-342900">
              <a:buFont typeface="+mj-lt"/>
              <a:buAutoNum type="arabicPeriod"/>
            </a:pPr>
            <a:r>
              <a:rPr lang="en-US" sz="1800" dirty="0"/>
              <a:t>Written notification from the TDSP agreeing to proceed with the energization of the New Netting Load per the approved studies. </a:t>
            </a:r>
          </a:p>
          <a:p>
            <a:pPr marL="57150" indent="0">
              <a:buNone/>
            </a:pPr>
            <a:endParaRPr lang="en-US" sz="2200" dirty="0"/>
          </a:p>
          <a:p>
            <a:pPr marL="0" indent="0">
              <a:buNone/>
            </a:pPr>
            <a:endParaRPr lang="en-US" sz="2400" dirty="0"/>
          </a:p>
        </p:txBody>
      </p:sp>
    </p:spTree>
    <p:extLst>
      <p:ext uri="{BB962C8B-B14F-4D97-AF65-F5344CB8AC3E}">
        <p14:creationId xmlns:p14="http://schemas.microsoft.com/office/powerpoint/2010/main" val="204888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658D-28E5-C581-7843-4463EF154964}"/>
              </a:ext>
            </a:extLst>
          </p:cNvPr>
          <p:cNvSpPr>
            <a:spLocks noGrp="1"/>
          </p:cNvSpPr>
          <p:nvPr>
            <p:ph type="title"/>
          </p:nvPr>
        </p:nvSpPr>
        <p:spPr/>
        <p:txBody>
          <a:bodyPr/>
          <a:lstStyle/>
          <a:p>
            <a:r>
              <a:rPr lang="en-US" dirty="0"/>
              <a:t>Energization Requirements for Co-located Loads less than 75MW</a:t>
            </a:r>
          </a:p>
        </p:txBody>
      </p:sp>
      <p:sp>
        <p:nvSpPr>
          <p:cNvPr id="3" name="Content Placeholder 2">
            <a:extLst>
              <a:ext uri="{FF2B5EF4-FFF2-40B4-BE49-F238E27FC236}">
                <a16:creationId xmlns:a16="http://schemas.microsoft.com/office/drawing/2014/main" id="{F6926E86-77F5-E4B0-9BA1-EBFD7594ABD0}"/>
              </a:ext>
            </a:extLst>
          </p:cNvPr>
          <p:cNvSpPr>
            <a:spLocks noGrp="1"/>
          </p:cNvSpPr>
          <p:nvPr>
            <p:ph idx="1"/>
          </p:nvPr>
        </p:nvSpPr>
        <p:spPr>
          <a:xfrm>
            <a:off x="406400" y="814634"/>
            <a:ext cx="11379200" cy="5799683"/>
          </a:xfrm>
        </p:spPr>
        <p:txBody>
          <a:bodyPr/>
          <a:lstStyle/>
          <a:p>
            <a:pPr marL="457200" indent="-457200">
              <a:buFont typeface="+mj-lt"/>
              <a:buAutoNum type="arabicPeriod" startAt="4"/>
            </a:pPr>
            <a:r>
              <a:rPr lang="en-US" sz="2400" b="1" dirty="0"/>
              <a:t>ESP Meter</a:t>
            </a:r>
            <a:r>
              <a:rPr lang="en-US" sz="2400" dirty="0"/>
              <a:t>: EPS Meter Design Proposal including the New Netting Loads has been approved by ERCOT Metering Department</a:t>
            </a:r>
            <a:r>
              <a:rPr lang="en-US" sz="2400" b="1" dirty="0"/>
              <a:t> </a:t>
            </a:r>
          </a:p>
          <a:p>
            <a:pPr marL="457200" indent="-457200">
              <a:buFont typeface="+mj-lt"/>
              <a:buAutoNum type="arabicPeriod" startAt="4"/>
            </a:pPr>
            <a:r>
              <a:rPr lang="en-US" sz="2400" b="1" dirty="0"/>
              <a:t>Dynamic Model &amp; MQT for IBRs: </a:t>
            </a:r>
            <a:r>
              <a:rPr lang="en-US" sz="2400" dirty="0"/>
              <a:t>Dynamic Models and MQT with the added Load is submitted and approved by Dynamics. Dynamic Models should be submitted to </a:t>
            </a:r>
            <a:r>
              <a:rPr lang="en-US" sz="2400" u="sng" dirty="0">
                <a:hlinkClick r:id="rId2"/>
              </a:rPr>
              <a:t>Dynamicmodels@ercot.com</a:t>
            </a:r>
            <a:r>
              <a:rPr lang="en-US" sz="2400" u="sng" dirty="0"/>
              <a:t> </a:t>
            </a:r>
            <a:r>
              <a:rPr lang="en-US" sz="2400" dirty="0"/>
              <a:t>and the phrase “IBR proposed </a:t>
            </a:r>
            <a:r>
              <a:rPr lang="en-US" sz="2400" dirty="0" err="1"/>
              <a:t>modification</a:t>
            </a:r>
            <a:r>
              <a:rPr lang="en-US" sz="2400" i="1" dirty="0" err="1"/>
              <a:t>_Resource_</a:t>
            </a:r>
            <a:r>
              <a:rPr lang="en-US" sz="2400" dirty="0" err="1"/>
              <a:t>Co</a:t>
            </a:r>
            <a:r>
              <a:rPr lang="en-US" sz="2400" dirty="0"/>
              <a:t>-located Load less than 75MW</a:t>
            </a:r>
            <a:r>
              <a:rPr lang="en-US" sz="2400" i="1" dirty="0"/>
              <a:t>”.</a:t>
            </a:r>
          </a:p>
          <a:p>
            <a:pPr marL="457200" indent="-457200">
              <a:buFont typeface="+mj-lt"/>
              <a:buAutoNum type="arabicPeriod" startAt="4"/>
            </a:pPr>
            <a:r>
              <a:rPr lang="en-US" sz="2400" b="1" dirty="0"/>
              <a:t>Modeling the Load: </a:t>
            </a:r>
            <a:r>
              <a:rPr lang="en-US" sz="2400" dirty="0"/>
              <a:t>Updated Resource Registration Data that includes the addition of the New Netting Loads and any other topology changes at the Station.  In addition, the Production Load Date that the Network Operations Model has been updated, including required telemetry. Furthermore, prerequisites #1-4 must be met prior to ERCOT approval to add the New Netting Load.</a:t>
            </a:r>
          </a:p>
          <a:p>
            <a:pPr marL="457200" indent="-457200">
              <a:buAutoNum type="arabicPeriod" startAt="7"/>
            </a:pPr>
            <a:r>
              <a:rPr lang="en-US" sz="2400" b="1" dirty="0"/>
              <a:t>Checklist List Part 1</a:t>
            </a:r>
            <a:r>
              <a:rPr lang="en-US" sz="2400" dirty="0"/>
              <a:t> to Energize the New Netting Loads and associated     equipment has been submitted in RIOO-IS for generation in the interconnection process or RIOO-RS for other generation.</a:t>
            </a:r>
          </a:p>
          <a:p>
            <a:endParaRPr lang="en-US" sz="2400" b="1" dirty="0"/>
          </a:p>
        </p:txBody>
      </p:sp>
      <p:sp>
        <p:nvSpPr>
          <p:cNvPr id="4" name="Slide Number Placeholder 3">
            <a:extLst>
              <a:ext uri="{FF2B5EF4-FFF2-40B4-BE49-F238E27FC236}">
                <a16:creationId xmlns:a16="http://schemas.microsoft.com/office/drawing/2014/main" id="{E6D62114-5CD4-6814-B3F4-14486C9C8CCB}"/>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142567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0" y="990601"/>
            <a:ext cx="10833979" cy="5181600"/>
          </a:xfrm>
        </p:spPr>
        <p:txBody>
          <a:bodyPr/>
          <a:lstStyle/>
          <a:p>
            <a:r>
              <a:rPr lang="en-US" sz="2400" dirty="0"/>
              <a:t>PGRR132: Update to Standard Generation Interconnection Agreement (SGIA) Requirement</a:t>
            </a:r>
          </a:p>
          <a:p>
            <a:r>
              <a:rPr lang="en-US" sz="2400" dirty="0"/>
              <a:t>NPRR1272: Voltage Support at Private Use Networks</a:t>
            </a:r>
          </a:p>
          <a:p>
            <a:r>
              <a:rPr lang="en-US" sz="2400" dirty="0"/>
              <a:t>PGRR120:SSO Risk Reduction for Generator Interconnection</a:t>
            </a:r>
          </a:p>
          <a:p>
            <a:r>
              <a:rPr lang="en-US" sz="2400" dirty="0"/>
              <a:t>NOGRR272: Advanced Grid Support Requirements for Inverter-Based ESRs – PUC Approval</a:t>
            </a:r>
          </a:p>
          <a:p>
            <a:r>
              <a:rPr lang="en-US" sz="2400" dirty="0"/>
              <a:t>PGRR124: ESR Maintenance Exception to Modifications</a:t>
            </a:r>
          </a:p>
          <a:p>
            <a:pPr marL="0" indent="0">
              <a:buNone/>
            </a:pPr>
            <a:endParaRPr lang="en-US" sz="2400" dirty="0"/>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725974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2.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97407</TotalTime>
  <Words>1137</Words>
  <Application>Microsoft Office PowerPoint</Application>
  <PresentationFormat>Widescreen</PresentationFormat>
  <Paragraphs>127</Paragraphs>
  <Slides>16</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Tahoma</vt:lpstr>
      <vt:lpstr>Times New Roman</vt:lpstr>
      <vt:lpstr>1_Custom Design</vt:lpstr>
      <vt:lpstr>Inside pages</vt:lpstr>
      <vt:lpstr>2_Custom Design</vt:lpstr>
      <vt:lpstr>PowerPoint Presentation</vt:lpstr>
      <vt:lpstr>Quarterly Stability Assessment (QSA)  </vt:lpstr>
      <vt:lpstr>Quarterly Stability Assessment (QSA)  </vt:lpstr>
      <vt:lpstr>QSA 45 day deadline</vt:lpstr>
      <vt:lpstr>Commissioning Phase Coordination  </vt:lpstr>
      <vt:lpstr>Co-Located Load less than 75MW with New or Existing Gen</vt:lpstr>
      <vt:lpstr>Energization Requirements for Co-located Loads less than 75MW</vt:lpstr>
      <vt:lpstr>Energization Requirements for Co-located Loads less than 75MW</vt:lpstr>
      <vt:lpstr>Active RR’s</vt:lpstr>
      <vt:lpstr>Generation Interconnection Requests</vt:lpstr>
      <vt:lpstr>Generation Interconnection Requests</vt:lpstr>
      <vt:lpstr>Other contact information</vt:lpstr>
      <vt:lpstr>Questions?</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Fernandes, Jenifer</cp:lastModifiedBy>
  <cp:revision>820</cp:revision>
  <cp:lastPrinted>2018-07-25T14:31:19Z</cp:lastPrinted>
  <dcterms:created xsi:type="dcterms:W3CDTF">2016-01-21T15:20:31Z</dcterms:created>
  <dcterms:modified xsi:type="dcterms:W3CDTF">2025-12-16T23:03:19Z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