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5"/>
  </p:notesMasterIdLst>
  <p:handoutMasterIdLst>
    <p:handoutMasterId r:id="rId16"/>
  </p:handoutMasterIdLst>
  <p:sldIdLst>
    <p:sldId id="542" r:id="rId7"/>
    <p:sldId id="554" r:id="rId8"/>
    <p:sldId id="544" r:id="rId9"/>
    <p:sldId id="556" r:id="rId10"/>
    <p:sldId id="551" r:id="rId11"/>
    <p:sldId id="557" r:id="rId12"/>
    <p:sldId id="558" r:id="rId13"/>
    <p:sldId id="555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1B32BD-8A7A-163B-01A8-FF662E4D821A}" name="Mago, Nitika" initials="NM" userId="S::Nitika.Mago@ercot.com::eb4dfd7f-5a13-4bd1-acb0-2d627733e6c8" providerId="AD"/>
  <p188:author id="{3CF8B2DB-4422-FE44-E6A0-E9F6A7BD7D19}" name="Hinojosa, Luis" initials="JH" userId="S::JoseLuis.Hinojosa@ercot.com::0abb1bae-9833-48f0-96c3-80292fd0fd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AEC7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5/11/19/Non-Spinning-Reserve-Deployment-and-Recall-Procedure_RTCB_draft_v1.docx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6629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 Non-Spin Deployment Trigger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Ancillary Services and Operations Analytics</a:t>
            </a:r>
          </a:p>
          <a:p>
            <a:r>
              <a:rPr lang="en-US" dirty="0"/>
              <a:t>12/15/2025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6E0F-887D-941E-0846-CDA25DC0F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9B146-42FE-42DF-179A-6891A7169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Identification for need to update Other Binding Document related to Non-Spin Deployment Procedure to align with RTCB</a:t>
            </a:r>
          </a:p>
          <a:p>
            <a:endParaRPr lang="en-US" b="0" dirty="0"/>
          </a:p>
          <a:p>
            <a:r>
              <a:rPr lang="en-US" b="0" dirty="0"/>
              <a:t>Review logic updates and Non-Spin Deployments since Go-Live</a:t>
            </a:r>
          </a:p>
          <a:p>
            <a:endParaRPr lang="en-US" b="0" dirty="0"/>
          </a:p>
          <a:p>
            <a:r>
              <a:rPr lang="en-US" b="0" dirty="0"/>
              <a:t>Next steps for procedure updates and OBDRR submission and approval</a:t>
            </a:r>
          </a:p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E394E-8B9A-C8F4-B5C6-799CE846F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97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42D5AFE-D065-2D6F-4D04-C44EBECA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 Non-Spin Deployment Trigger Changes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23A5707-B741-5523-DB5E-67A38A1D928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6400" y="914400"/>
            <a:ext cx="10261600" cy="44196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To prepare for RTC+B cutover and support Non-Spin Deployments, ERCOT shared a draft OBD for </a:t>
            </a:r>
            <a:r>
              <a:rPr lang="en-US" sz="1800" dirty="0">
                <a:hlinkClick r:id="rId2"/>
              </a:rPr>
              <a:t>Non-Spinning Reserve Deployment and Recall Procedure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600" dirty="0"/>
              <a:t>Previous Trigger:</a:t>
            </a:r>
          </a:p>
          <a:p>
            <a:r>
              <a:rPr lang="en-US" sz="1400" b="1" i="1" dirty="0"/>
              <a:t>HASL</a:t>
            </a:r>
            <a:r>
              <a:rPr lang="en-US" sz="1400" dirty="0"/>
              <a:t> – (GTBD + GTBD Offset) – IRR Curtailment – 30 min Net Load Ramp Forecast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600" dirty="0"/>
              <a:t>RTC Go-Live Trigger: </a:t>
            </a:r>
          </a:p>
          <a:p>
            <a:r>
              <a:rPr lang="en-US" sz="1400" b="1" i="1" dirty="0"/>
              <a:t>HSL – AS Awards</a:t>
            </a:r>
            <a:r>
              <a:rPr lang="en-US" sz="1400" dirty="0"/>
              <a:t> – (GTBD + GTBD Offset) – IRR Curtailment – 30 min Net Load Ramp Forecast</a:t>
            </a:r>
          </a:p>
          <a:p>
            <a:pPr lvl="1"/>
            <a:r>
              <a:rPr lang="en-US" sz="1400" dirty="0"/>
              <a:t>HASL was replaced with a </a:t>
            </a:r>
            <a:r>
              <a:rPr lang="en-US" sz="1400" b="1" u="sng" dirty="0"/>
              <a:t>system level </a:t>
            </a:r>
            <a:r>
              <a:rPr lang="en-US" sz="1400" dirty="0"/>
              <a:t>HSL – AS Awards calculation, due to the removal of AS schedules in RTC.</a:t>
            </a:r>
          </a:p>
          <a:p>
            <a:pPr lvl="1"/>
            <a:r>
              <a:rPr lang="en-US" sz="1400" dirty="0"/>
              <a:t>Worth noting, historically HASL’s definition has protected all up reserves including online Non-Spin that is not released to SCED. Under RTC, the appropriate parallel was to include all up AS awards. Long term goal is to deploy offline non-spin and protect online non-spin on energy storage resources.</a:t>
            </a:r>
          </a:p>
          <a:p>
            <a:pPr lvl="1"/>
            <a:r>
              <a:rPr lang="en-US" sz="1400" dirty="0"/>
              <a:t>2 Non-Spin Deployments under this trigger. </a:t>
            </a:r>
            <a:r>
              <a:rPr lang="en-US" sz="1400" i="1" dirty="0"/>
              <a:t>See Slide 4</a:t>
            </a:r>
            <a:r>
              <a:rPr lang="en-US" sz="1400" dirty="0"/>
              <a:t>.</a:t>
            </a:r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600" dirty="0"/>
              <a:t>Current Trigger (as of 12/10): </a:t>
            </a:r>
          </a:p>
          <a:p>
            <a:r>
              <a:rPr lang="en-US" sz="1400" b="1" i="1" dirty="0"/>
              <a:t>HSL – Gen AS Awards</a:t>
            </a:r>
            <a:r>
              <a:rPr lang="en-US" sz="1400" dirty="0"/>
              <a:t> – (GTBD + GTBD Offset) – IRR Curtailment – 30 min Net Load Ramp Forecast</a:t>
            </a:r>
          </a:p>
          <a:p>
            <a:pPr lvl="1"/>
            <a:r>
              <a:rPr lang="en-US" sz="1400" dirty="0"/>
              <a:t>The Go-Live trigger inadvertently included AS Awards from NCLRs and CLRs, this has been corrected to only include AS Awards from Generation Resources and ESRs on 12/10/2025.  </a:t>
            </a:r>
          </a:p>
          <a:p>
            <a:pPr lvl="1"/>
            <a:r>
              <a:rPr lang="en-US" sz="1400" dirty="0"/>
              <a:t>A limitation of this formula is that it doesn’t handle the situations where Non-Spin awards are more than the plan.</a:t>
            </a:r>
          </a:p>
          <a:p>
            <a:pPr lvl="1"/>
            <a:r>
              <a:rPr lang="en-US" sz="1400" dirty="0"/>
              <a:t>1 Non-Spin Deployment under this trigger. Trigger was driven by under forecast of net load.   See </a:t>
            </a:r>
            <a:r>
              <a:rPr lang="en-US" sz="1400" i="1" dirty="0"/>
              <a:t>Slide in Appendix.</a:t>
            </a:r>
            <a:endParaRPr lang="en-US" sz="1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B9AB7-B03C-2511-24C0-47530B1F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3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ED798-938A-5D48-FEB0-963971F5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7BE2749A-F77A-F7D3-1F6C-A2899A88F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2696" y="865506"/>
            <a:ext cx="5840474" cy="335918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829EF70-5101-67F9-9235-0A731710B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183" y="865507"/>
            <a:ext cx="5730737" cy="3359187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4E781640-A7EF-0AA1-AC9F-9E7BF057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 Non-Spin Deployments (Go-Live Logic)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B3466D-D5DF-DDB0-712C-262167EF15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46800" y="4484382"/>
            <a:ext cx="5537200" cy="1306844"/>
          </a:xfrm>
          <a:prstGeom prst="rect">
            <a:avLst/>
          </a:prstGeom>
        </p:spPr>
        <p:txBody>
          <a:bodyPr/>
          <a:lstStyle/>
          <a:p>
            <a:r>
              <a:rPr lang="en-US" sz="1800" dirty="0"/>
              <a:t>Non-Spin may not have been deployed on 12/8/2025 under the updated RTC Trigger.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744B5-14D0-57C1-C3F7-D659BD12C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FED80C31-8637-5966-43E0-B7058C576EE0}"/>
              </a:ext>
            </a:extLst>
          </p:cNvPr>
          <p:cNvSpPr txBox="1">
            <a:spLocks/>
          </p:cNvSpPr>
          <p:nvPr/>
        </p:nvSpPr>
        <p:spPr>
          <a:xfrm>
            <a:off x="558800" y="4484382"/>
            <a:ext cx="5537200" cy="138301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Trigger was driven by under forecast of net load. </a:t>
            </a:r>
          </a:p>
          <a:p>
            <a:r>
              <a:rPr lang="en-US" sz="1800" dirty="0"/>
              <a:t>Non-Spin would have been deployed a few minutes later, under the updated RTC Trigger.  </a:t>
            </a:r>
          </a:p>
        </p:txBody>
      </p:sp>
      <p:sp>
        <p:nvSpPr>
          <p:cNvPr id="29" name="Content Placeholder 6">
            <a:extLst>
              <a:ext uri="{FF2B5EF4-FFF2-40B4-BE49-F238E27FC236}">
                <a16:creationId xmlns:a16="http://schemas.microsoft.com/office/drawing/2014/main" id="{D5AEEC30-1098-1E77-B05E-00044D618BC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476797" y="5535293"/>
            <a:ext cx="8902406" cy="91440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Key Takeaway: Identified the need modify the logic to exclude Load Resources AS awards from the calculation. </a:t>
            </a:r>
          </a:p>
        </p:txBody>
      </p:sp>
    </p:spTree>
    <p:extLst>
      <p:ext uri="{BB962C8B-B14F-4D97-AF65-F5344CB8AC3E}">
        <p14:creationId xmlns:p14="http://schemas.microsoft.com/office/powerpoint/2010/main" val="395420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825EC-DFEF-DD84-ECD8-7629328A9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AF601F0-3B2C-1505-67F4-F8DBB83D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1C04CE-1AB7-8A17-187F-09420E3BDA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6400" y="1066800"/>
            <a:ext cx="10642600" cy="28194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ERCOT is performing analysis to determine improvements for the trigger which:</a:t>
            </a:r>
          </a:p>
          <a:p>
            <a:r>
              <a:rPr lang="en-US" sz="2000" dirty="0"/>
              <a:t>Preserves the AS plan, without considering the excess Online Non-Spin procurements</a:t>
            </a:r>
          </a:p>
          <a:p>
            <a:r>
              <a:rPr lang="en-US" sz="2000" dirty="0"/>
              <a:t>Accounts for Non-Spin shortages, when the Non-Spin plan is not fully procured</a:t>
            </a:r>
          </a:p>
          <a:p>
            <a:r>
              <a:rPr lang="en-US" sz="2000" dirty="0"/>
              <a:t>Is aware of ESR State of Charge energy constraints</a:t>
            </a:r>
          </a:p>
          <a:p>
            <a:r>
              <a:rPr lang="en-US" sz="2000" dirty="0"/>
              <a:t>Is developed bottom up at unit level instead of top down at system level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Next Steps:</a:t>
            </a:r>
          </a:p>
          <a:p>
            <a:r>
              <a:rPr lang="en-US" sz="2000" dirty="0"/>
              <a:t>Perform analysis and determine new Non-Spin Trigger formula</a:t>
            </a:r>
          </a:p>
          <a:p>
            <a:r>
              <a:rPr lang="en-US" sz="2000" dirty="0"/>
              <a:t>Update and submit OBD based on new trigger criteria</a:t>
            </a:r>
          </a:p>
          <a:p>
            <a:r>
              <a:rPr lang="en-US" sz="2000" dirty="0"/>
              <a:t>Timeline for change to be effective is for Summer 2026</a:t>
            </a:r>
          </a:p>
          <a:p>
            <a:pPr lvl="1"/>
            <a:r>
              <a:rPr lang="en-US" sz="1800" dirty="0"/>
              <a:t>April 1</a:t>
            </a:r>
            <a:r>
              <a:rPr lang="en-US" sz="1800" baseline="30000" dirty="0"/>
              <a:t>st</a:t>
            </a:r>
            <a:r>
              <a:rPr lang="en-US" sz="1800" dirty="0"/>
              <a:t> deadline leaves little time for stakeholders to review and provide feedback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08920-3B96-C6C1-320B-E791625BD1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8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F3E553-9F07-E4C2-987F-14001BA345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Quesitons</a:t>
            </a:r>
            <a:r>
              <a:rPr lang="en-US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55826-7D67-7C3E-4203-1049C46A8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E1E81-3F24-D41B-3062-31699DA25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BF8954-6FC7-E6E9-798A-A0BAB4CEB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14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EC58B3C9-E293-D7F6-C657-4DCC0F70F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902" y="772342"/>
            <a:ext cx="8083997" cy="37615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F497F2-E039-F5B4-E083-3751F19F7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 Non-Spin Deployments (Update Logic)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D0DD856-48E8-F8DF-E05A-A58B887F9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4572000"/>
            <a:ext cx="11379200" cy="1058094"/>
          </a:xfrm>
        </p:spPr>
        <p:txBody>
          <a:bodyPr/>
          <a:lstStyle/>
          <a:p>
            <a:r>
              <a:rPr lang="en-US" b="0" dirty="0"/>
              <a:t>Trigger was driven by under forecast of net load. </a:t>
            </a:r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66E9E-2A62-CF8B-9A4D-E9A37DC22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4814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0f6bd377a20fd807022af7c242a5f6d1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3cd54cdcc8ce6596be0db7cc58664dce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BCB242-2A85-43A6-931A-8A5736B8E0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735</TotalTime>
  <Words>507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Background</vt:lpstr>
      <vt:lpstr>RTC Non-Spin Deployment Trigger Changes</vt:lpstr>
      <vt:lpstr>RTC Non-Spin Deployments (Go-Live Logic)</vt:lpstr>
      <vt:lpstr>Next Steps</vt:lpstr>
      <vt:lpstr>Quesitons?</vt:lpstr>
      <vt:lpstr>Appendix</vt:lpstr>
      <vt:lpstr>RTC Non-Spin Deployments (Update Logic)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Fabricant, Sam</dc:creator>
  <cp:lastModifiedBy>Hinojosa, Luis</cp:lastModifiedBy>
  <cp:revision>72</cp:revision>
  <cp:lastPrinted>2017-10-10T21:31:05Z</cp:lastPrinted>
  <dcterms:created xsi:type="dcterms:W3CDTF">2025-12-10T19:50:28Z</dcterms:created>
  <dcterms:modified xsi:type="dcterms:W3CDTF">2025-12-15T19:06:10Z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