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3.xml" ContentType="application/vnd.openxmlformats-officedocument.theme+xml"/>
  <Override PartName="/ppt/theme/theme4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3" r:id="rId4"/>
    <p:sldMasterId id="2147483663" r:id="rId5"/>
  </p:sldMasterIdLst>
  <p:notesMasterIdLst>
    <p:notesMasterId r:id="rId17"/>
  </p:notesMasterIdLst>
  <p:handoutMasterIdLst>
    <p:handoutMasterId r:id="rId18"/>
  </p:handoutMasterIdLst>
  <p:sldIdLst>
    <p:sldId id="542" r:id="rId6"/>
    <p:sldId id="563" r:id="rId7"/>
    <p:sldId id="3018" r:id="rId8"/>
    <p:sldId id="2979" r:id="rId9"/>
    <p:sldId id="580" r:id="rId10"/>
    <p:sldId id="3067" r:id="rId11"/>
    <p:sldId id="3068" r:id="rId12"/>
    <p:sldId id="342" r:id="rId13"/>
    <p:sldId id="343" r:id="rId14"/>
    <p:sldId id="344" r:id="rId15"/>
    <p:sldId id="3016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AED60BC-6DC8-9208-15EC-10DB2B0CE731}" name="Mereness, Matt" initials="MM" userId="S::matt.mereness@ercot.com::6db1126a-164e-4475-8d86-5dde160acd3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D07C"/>
    <a:srgbClr val="0076C6"/>
    <a:srgbClr val="00AEC7"/>
    <a:srgbClr val="E6EBF0"/>
    <a:srgbClr val="093C61"/>
    <a:srgbClr val="98C3FA"/>
    <a:srgbClr val="70CDD9"/>
    <a:srgbClr val="8DC3E5"/>
    <a:srgbClr val="A9E5EA"/>
    <a:srgbClr val="5B67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3296810-A885-4BE3-A3E7-6D5BEEA58F35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42" d="100"/>
          <a:sy n="142" d="100"/>
        </p:scale>
        <p:origin x="4872" y="34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2202"/>
    </p:cViewPr>
  </p:sorterViewPr>
  <p:notesViewPr>
    <p:cSldViewPr showGuides="1">
      <p:cViewPr varScale="1">
        <p:scale>
          <a:sx n="61" d="100"/>
          <a:sy n="61" d="100"/>
        </p:scale>
        <p:origin x="2285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microsoft.com/office/2018/10/relationships/authors" Target="authors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E11038-C648-4BF3-8167-6AE1FF3EFD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20C27A-FD2A-445A-A719-6C03AF8940F3}">
      <dgm:prSet phldrT="[Text]"/>
      <dgm:spPr>
        <a:solidFill>
          <a:srgbClr val="5B6770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70D27D20-9B5C-4ACA-A932-25F2CF915F48}" type="parTrans" cxnId="{A5351B5C-9190-4E1A-BDA3-BCFD1EA44514}">
      <dgm:prSet/>
      <dgm:spPr/>
      <dgm:t>
        <a:bodyPr/>
        <a:lstStyle/>
        <a:p>
          <a:endParaRPr lang="en-US"/>
        </a:p>
      </dgm:t>
    </dgm:pt>
    <dgm:pt modelId="{6F8B888A-19D7-43C8-BC5E-9BDE549DF313}" type="sibTrans" cxnId="{A5351B5C-9190-4E1A-BDA3-BCFD1EA44514}">
      <dgm:prSet/>
      <dgm:spPr/>
      <dgm:t>
        <a:bodyPr/>
        <a:lstStyle/>
        <a:p>
          <a:endParaRPr lang="en-US"/>
        </a:p>
      </dgm:t>
    </dgm:pt>
    <dgm:pt modelId="{E0CEC3AC-4F65-405E-9DD2-9D5A494B4AC7}">
      <dgm:prSet phldrT="[Text]"/>
      <dgm:spPr>
        <a:solidFill>
          <a:srgbClr val="00AEC7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EAB6D17A-4709-4A18-AFBB-0789B952020D}" type="parTrans" cxnId="{6C928428-284E-4E7D-9683-6F55F36228FB}">
      <dgm:prSet/>
      <dgm:spPr/>
      <dgm:t>
        <a:bodyPr/>
        <a:lstStyle/>
        <a:p>
          <a:endParaRPr lang="en-US"/>
        </a:p>
      </dgm:t>
    </dgm:pt>
    <dgm:pt modelId="{E80F0502-7CC7-44FF-B609-B9414F795B8A}" type="sibTrans" cxnId="{6C928428-284E-4E7D-9683-6F55F36228FB}">
      <dgm:prSet/>
      <dgm:spPr/>
      <dgm:t>
        <a:bodyPr/>
        <a:lstStyle/>
        <a:p>
          <a:endParaRPr lang="en-US"/>
        </a:p>
      </dgm:t>
    </dgm:pt>
    <dgm:pt modelId="{187606C4-A5C3-49B4-8A18-BB38CA4215D5}">
      <dgm:prSet phldrT="[Text]"/>
      <dgm:spPr>
        <a:solidFill>
          <a:srgbClr val="093C61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58AE02CB-D91D-41B6-A813-B4F035391B83}" type="parTrans" cxnId="{72D59750-5757-41CF-AF05-6C57B64FB7ED}">
      <dgm:prSet/>
      <dgm:spPr/>
      <dgm:t>
        <a:bodyPr/>
        <a:lstStyle/>
        <a:p>
          <a:endParaRPr lang="en-US"/>
        </a:p>
      </dgm:t>
    </dgm:pt>
    <dgm:pt modelId="{3CFCF34C-096A-4329-BCDD-0A8D1A075934}" type="sibTrans" cxnId="{72D59750-5757-41CF-AF05-6C57B64FB7ED}">
      <dgm:prSet/>
      <dgm:spPr/>
      <dgm:t>
        <a:bodyPr/>
        <a:lstStyle/>
        <a:p>
          <a:endParaRPr lang="en-US"/>
        </a:p>
      </dgm:t>
    </dgm:pt>
    <dgm:pt modelId="{075A3D39-E191-4C23-AF82-FED389D4714A}" type="pres">
      <dgm:prSet presAssocID="{32E11038-C648-4BF3-8167-6AE1FF3EFDF1}" presName="Name0" presStyleCnt="0">
        <dgm:presLayoutVars>
          <dgm:chMax val="7"/>
          <dgm:chPref val="7"/>
          <dgm:dir/>
        </dgm:presLayoutVars>
      </dgm:prSet>
      <dgm:spPr/>
    </dgm:pt>
    <dgm:pt modelId="{80725D32-2ED8-4B1F-81A2-9F7C840C4E0C}" type="pres">
      <dgm:prSet presAssocID="{32E11038-C648-4BF3-8167-6AE1FF3EFDF1}" presName="Name1" presStyleCnt="0"/>
      <dgm:spPr/>
    </dgm:pt>
    <dgm:pt modelId="{B6A82959-4BD9-4D99-A596-9C774D74AB1C}" type="pres">
      <dgm:prSet presAssocID="{32E11038-C648-4BF3-8167-6AE1FF3EFDF1}" presName="cycle" presStyleCnt="0"/>
      <dgm:spPr/>
    </dgm:pt>
    <dgm:pt modelId="{A2FCC776-BF52-47C4-92E4-17467F9AE6E1}" type="pres">
      <dgm:prSet presAssocID="{32E11038-C648-4BF3-8167-6AE1FF3EFDF1}" presName="srcNode" presStyleLbl="node1" presStyleIdx="0" presStyleCnt="3"/>
      <dgm:spPr/>
    </dgm:pt>
    <dgm:pt modelId="{6304DB4F-C21D-43CE-BC19-7FC9FE4143EB}" type="pres">
      <dgm:prSet presAssocID="{32E11038-C648-4BF3-8167-6AE1FF3EFDF1}" presName="conn" presStyleLbl="parChTrans1D2" presStyleIdx="0" presStyleCnt="1"/>
      <dgm:spPr/>
    </dgm:pt>
    <dgm:pt modelId="{0AC5C796-425F-48EC-9CE3-FF43A9E945D1}" type="pres">
      <dgm:prSet presAssocID="{32E11038-C648-4BF3-8167-6AE1FF3EFDF1}" presName="extraNode" presStyleLbl="node1" presStyleIdx="0" presStyleCnt="3"/>
      <dgm:spPr/>
    </dgm:pt>
    <dgm:pt modelId="{FEDB5C55-0F80-4976-AD26-0CEE89BEB7EA}" type="pres">
      <dgm:prSet presAssocID="{32E11038-C648-4BF3-8167-6AE1FF3EFDF1}" presName="dstNode" presStyleLbl="node1" presStyleIdx="0" presStyleCnt="3"/>
      <dgm:spPr/>
    </dgm:pt>
    <dgm:pt modelId="{89592E09-CC88-4904-BF5E-1629C8C5E634}" type="pres">
      <dgm:prSet presAssocID="{BA20C27A-FD2A-445A-A719-6C03AF8940F3}" presName="text_1" presStyleLbl="node1" presStyleIdx="0" presStyleCnt="3">
        <dgm:presLayoutVars>
          <dgm:bulletEnabled val="1"/>
        </dgm:presLayoutVars>
      </dgm:prSet>
      <dgm:spPr/>
    </dgm:pt>
    <dgm:pt modelId="{9A21976F-30D0-4847-9028-5756044BAAC3}" type="pres">
      <dgm:prSet presAssocID="{BA20C27A-FD2A-445A-A719-6C03AF8940F3}" presName="accent_1" presStyleCnt="0"/>
      <dgm:spPr/>
    </dgm:pt>
    <dgm:pt modelId="{36E4D279-9DCF-4996-B9DB-80023277EC34}" type="pres">
      <dgm:prSet presAssocID="{BA20C27A-FD2A-445A-A719-6C03AF8940F3}" presName="accentRepeatNode" presStyleLbl="solidFgAcc1" presStyleIdx="0" presStyleCnt="3"/>
      <dgm:spPr>
        <a:ln w="50800">
          <a:solidFill>
            <a:srgbClr val="5B6770"/>
          </a:solidFill>
        </a:ln>
      </dgm:spPr>
    </dgm:pt>
    <dgm:pt modelId="{FA8E3AD4-7354-43A8-B93D-74F840B6AEF6}" type="pres">
      <dgm:prSet presAssocID="{E0CEC3AC-4F65-405E-9DD2-9D5A494B4AC7}" presName="text_2" presStyleLbl="node1" presStyleIdx="1" presStyleCnt="3">
        <dgm:presLayoutVars>
          <dgm:bulletEnabled val="1"/>
        </dgm:presLayoutVars>
      </dgm:prSet>
      <dgm:spPr/>
    </dgm:pt>
    <dgm:pt modelId="{FDAFDD12-87AE-496F-A9BD-D8FA3C5C588E}" type="pres">
      <dgm:prSet presAssocID="{E0CEC3AC-4F65-405E-9DD2-9D5A494B4AC7}" presName="accent_2" presStyleCnt="0"/>
      <dgm:spPr/>
    </dgm:pt>
    <dgm:pt modelId="{CE0FEE12-C9DD-48AF-B095-635EAD24EB23}" type="pres">
      <dgm:prSet presAssocID="{E0CEC3AC-4F65-405E-9DD2-9D5A494B4AC7}" presName="accentRepeatNode" presStyleLbl="solidFgAcc1" presStyleIdx="1" presStyleCnt="3"/>
      <dgm:spPr>
        <a:ln w="50800">
          <a:solidFill>
            <a:srgbClr val="00AEC7"/>
          </a:solidFill>
        </a:ln>
      </dgm:spPr>
    </dgm:pt>
    <dgm:pt modelId="{30EB52CC-4F02-4C80-AAF8-62BFF5A038EA}" type="pres">
      <dgm:prSet presAssocID="{187606C4-A5C3-49B4-8A18-BB38CA4215D5}" presName="text_3" presStyleLbl="node1" presStyleIdx="2" presStyleCnt="3">
        <dgm:presLayoutVars>
          <dgm:bulletEnabled val="1"/>
        </dgm:presLayoutVars>
      </dgm:prSet>
      <dgm:spPr/>
    </dgm:pt>
    <dgm:pt modelId="{C8B76DD7-65EF-4958-B29D-8E09C2D14548}" type="pres">
      <dgm:prSet presAssocID="{187606C4-A5C3-49B4-8A18-BB38CA4215D5}" presName="accent_3" presStyleCnt="0"/>
      <dgm:spPr/>
    </dgm:pt>
    <dgm:pt modelId="{E96C1AF3-5332-4D40-8E92-7C851D843D9E}" type="pres">
      <dgm:prSet presAssocID="{187606C4-A5C3-49B4-8A18-BB38CA4215D5}" presName="accentRepeatNode" presStyleLbl="solidFgAcc1" presStyleIdx="2" presStyleCnt="3"/>
      <dgm:spPr>
        <a:ln w="50800">
          <a:solidFill>
            <a:srgbClr val="093C61"/>
          </a:solidFill>
        </a:ln>
      </dgm:spPr>
    </dgm:pt>
  </dgm:ptLst>
  <dgm:cxnLst>
    <dgm:cxn modelId="{6C928428-284E-4E7D-9683-6F55F36228FB}" srcId="{32E11038-C648-4BF3-8167-6AE1FF3EFDF1}" destId="{E0CEC3AC-4F65-405E-9DD2-9D5A494B4AC7}" srcOrd="1" destOrd="0" parTransId="{EAB6D17A-4709-4A18-AFBB-0789B952020D}" sibTransId="{E80F0502-7CC7-44FF-B609-B9414F795B8A}"/>
    <dgm:cxn modelId="{57C00C33-A140-4336-BF90-35942F94805A}" type="presOf" srcId="{187606C4-A5C3-49B4-8A18-BB38CA4215D5}" destId="{30EB52CC-4F02-4C80-AAF8-62BFF5A038EA}" srcOrd="0" destOrd="0" presId="urn:microsoft.com/office/officeart/2008/layout/VerticalCurvedList"/>
    <dgm:cxn modelId="{A5351B5C-9190-4E1A-BDA3-BCFD1EA44514}" srcId="{32E11038-C648-4BF3-8167-6AE1FF3EFDF1}" destId="{BA20C27A-FD2A-445A-A719-6C03AF8940F3}" srcOrd="0" destOrd="0" parTransId="{70D27D20-9B5C-4ACA-A932-25F2CF915F48}" sibTransId="{6F8B888A-19D7-43C8-BC5E-9BDE549DF313}"/>
    <dgm:cxn modelId="{53883844-14BD-4351-A151-F1F21DB11AA2}" type="presOf" srcId="{E0CEC3AC-4F65-405E-9DD2-9D5A494B4AC7}" destId="{FA8E3AD4-7354-43A8-B93D-74F840B6AEF6}" srcOrd="0" destOrd="0" presId="urn:microsoft.com/office/officeart/2008/layout/VerticalCurvedList"/>
    <dgm:cxn modelId="{72D59750-5757-41CF-AF05-6C57B64FB7ED}" srcId="{32E11038-C648-4BF3-8167-6AE1FF3EFDF1}" destId="{187606C4-A5C3-49B4-8A18-BB38CA4215D5}" srcOrd="2" destOrd="0" parTransId="{58AE02CB-D91D-41B6-A813-B4F035391B83}" sibTransId="{3CFCF34C-096A-4329-BCDD-0A8D1A075934}"/>
    <dgm:cxn modelId="{EBE72F74-33D1-4060-A3B4-F3A60F68D2DE}" type="presOf" srcId="{BA20C27A-FD2A-445A-A719-6C03AF8940F3}" destId="{89592E09-CC88-4904-BF5E-1629C8C5E634}" srcOrd="0" destOrd="0" presId="urn:microsoft.com/office/officeart/2008/layout/VerticalCurvedList"/>
    <dgm:cxn modelId="{44A009B9-4C6E-4056-A237-21B77C751944}" type="presOf" srcId="{32E11038-C648-4BF3-8167-6AE1FF3EFDF1}" destId="{075A3D39-E191-4C23-AF82-FED389D4714A}" srcOrd="0" destOrd="0" presId="urn:microsoft.com/office/officeart/2008/layout/VerticalCurvedList"/>
    <dgm:cxn modelId="{C12810DE-047C-44F0-893C-5DBF7D150250}" type="presOf" srcId="{6F8B888A-19D7-43C8-BC5E-9BDE549DF313}" destId="{6304DB4F-C21D-43CE-BC19-7FC9FE4143EB}" srcOrd="0" destOrd="0" presId="urn:microsoft.com/office/officeart/2008/layout/VerticalCurvedList"/>
    <dgm:cxn modelId="{C8DF18D6-9728-4B9E-8416-9844D37BED16}" type="presParOf" srcId="{075A3D39-E191-4C23-AF82-FED389D4714A}" destId="{80725D32-2ED8-4B1F-81A2-9F7C840C4E0C}" srcOrd="0" destOrd="0" presId="urn:microsoft.com/office/officeart/2008/layout/VerticalCurvedList"/>
    <dgm:cxn modelId="{E35D8989-C4EB-4877-88F9-278C7A5D79BE}" type="presParOf" srcId="{80725D32-2ED8-4B1F-81A2-9F7C840C4E0C}" destId="{B6A82959-4BD9-4D99-A596-9C774D74AB1C}" srcOrd="0" destOrd="0" presId="urn:microsoft.com/office/officeart/2008/layout/VerticalCurvedList"/>
    <dgm:cxn modelId="{2E10BBB5-BB5F-4213-81D6-299D4ED932F9}" type="presParOf" srcId="{B6A82959-4BD9-4D99-A596-9C774D74AB1C}" destId="{A2FCC776-BF52-47C4-92E4-17467F9AE6E1}" srcOrd="0" destOrd="0" presId="urn:microsoft.com/office/officeart/2008/layout/VerticalCurvedList"/>
    <dgm:cxn modelId="{5B23B201-EE0E-41FD-994F-D36FF4AEDA82}" type="presParOf" srcId="{B6A82959-4BD9-4D99-A596-9C774D74AB1C}" destId="{6304DB4F-C21D-43CE-BC19-7FC9FE4143EB}" srcOrd="1" destOrd="0" presId="urn:microsoft.com/office/officeart/2008/layout/VerticalCurvedList"/>
    <dgm:cxn modelId="{44830F56-0B6E-4957-B591-535E7C4AE88E}" type="presParOf" srcId="{B6A82959-4BD9-4D99-A596-9C774D74AB1C}" destId="{0AC5C796-425F-48EC-9CE3-FF43A9E945D1}" srcOrd="2" destOrd="0" presId="urn:microsoft.com/office/officeart/2008/layout/VerticalCurvedList"/>
    <dgm:cxn modelId="{B512C53B-041E-4F05-874B-6C14137472B2}" type="presParOf" srcId="{B6A82959-4BD9-4D99-A596-9C774D74AB1C}" destId="{FEDB5C55-0F80-4976-AD26-0CEE89BEB7EA}" srcOrd="3" destOrd="0" presId="urn:microsoft.com/office/officeart/2008/layout/VerticalCurvedList"/>
    <dgm:cxn modelId="{B5267D50-E7E0-4BB1-BFA8-A827CCA77309}" type="presParOf" srcId="{80725D32-2ED8-4B1F-81A2-9F7C840C4E0C}" destId="{89592E09-CC88-4904-BF5E-1629C8C5E634}" srcOrd="1" destOrd="0" presId="urn:microsoft.com/office/officeart/2008/layout/VerticalCurvedList"/>
    <dgm:cxn modelId="{B277B9AB-1A22-46B8-AB75-EA271659F9A9}" type="presParOf" srcId="{80725D32-2ED8-4B1F-81A2-9F7C840C4E0C}" destId="{9A21976F-30D0-4847-9028-5756044BAAC3}" srcOrd="2" destOrd="0" presId="urn:microsoft.com/office/officeart/2008/layout/VerticalCurvedList"/>
    <dgm:cxn modelId="{F63A9C37-6ADA-42F7-9567-B5030E7619A5}" type="presParOf" srcId="{9A21976F-30D0-4847-9028-5756044BAAC3}" destId="{36E4D279-9DCF-4996-B9DB-80023277EC34}" srcOrd="0" destOrd="0" presId="urn:microsoft.com/office/officeart/2008/layout/VerticalCurvedList"/>
    <dgm:cxn modelId="{F0AF24C9-085E-4E7F-84AF-44BDBD83C8D6}" type="presParOf" srcId="{80725D32-2ED8-4B1F-81A2-9F7C840C4E0C}" destId="{FA8E3AD4-7354-43A8-B93D-74F840B6AEF6}" srcOrd="3" destOrd="0" presId="urn:microsoft.com/office/officeart/2008/layout/VerticalCurvedList"/>
    <dgm:cxn modelId="{53C3BAA1-3CEB-4E9B-B244-D18A0E21044B}" type="presParOf" srcId="{80725D32-2ED8-4B1F-81A2-9F7C840C4E0C}" destId="{FDAFDD12-87AE-496F-A9BD-D8FA3C5C588E}" srcOrd="4" destOrd="0" presId="urn:microsoft.com/office/officeart/2008/layout/VerticalCurvedList"/>
    <dgm:cxn modelId="{D9AAB689-C278-446B-B50B-F0121693A922}" type="presParOf" srcId="{FDAFDD12-87AE-496F-A9BD-D8FA3C5C588E}" destId="{CE0FEE12-C9DD-48AF-B095-635EAD24EB23}" srcOrd="0" destOrd="0" presId="urn:microsoft.com/office/officeart/2008/layout/VerticalCurvedList"/>
    <dgm:cxn modelId="{6BE5BE6F-02B9-4318-9BB9-B7CD1051F0D2}" type="presParOf" srcId="{80725D32-2ED8-4B1F-81A2-9F7C840C4E0C}" destId="{30EB52CC-4F02-4C80-AAF8-62BFF5A038EA}" srcOrd="5" destOrd="0" presId="urn:microsoft.com/office/officeart/2008/layout/VerticalCurvedList"/>
    <dgm:cxn modelId="{37A2E405-9B83-4313-96A7-0A679F777B18}" type="presParOf" srcId="{80725D32-2ED8-4B1F-81A2-9F7C840C4E0C}" destId="{C8B76DD7-65EF-4958-B29D-8E09C2D14548}" srcOrd="6" destOrd="0" presId="urn:microsoft.com/office/officeart/2008/layout/VerticalCurvedList"/>
    <dgm:cxn modelId="{BA1CF7BF-1B96-48C4-ADB0-9317E5BC7454}" type="presParOf" srcId="{C8B76DD7-65EF-4958-B29D-8E09C2D14548}" destId="{E96C1AF3-5332-4D40-8E92-7C851D843D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4DB4F-C21D-43CE-BC19-7FC9FE4143EB}">
      <dsp:nvSpPr>
        <dsp:cNvPr id="0" name=""/>
        <dsp:cNvSpPr/>
      </dsp:nvSpPr>
      <dsp:spPr>
        <a:xfrm>
          <a:off x="-6201673" y="-949060"/>
          <a:ext cx="7384521" cy="7384521"/>
        </a:xfrm>
        <a:prstGeom prst="blockArc">
          <a:avLst>
            <a:gd name="adj1" fmla="val 18900000"/>
            <a:gd name="adj2" fmla="val 2700000"/>
            <a:gd name="adj3" fmla="val 29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92E09-CC88-4904-BF5E-1629C8C5E634}">
      <dsp:nvSpPr>
        <dsp:cNvPr id="0" name=""/>
        <dsp:cNvSpPr/>
      </dsp:nvSpPr>
      <dsp:spPr>
        <a:xfrm>
          <a:off x="761512" y="548640"/>
          <a:ext cx="7697175" cy="1097280"/>
        </a:xfrm>
        <a:prstGeom prst="rect">
          <a:avLst/>
        </a:prstGeom>
        <a:solidFill>
          <a:srgbClr val="5B67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Click to edit Master subtitle style</a:t>
          </a:r>
        </a:p>
      </dsp:txBody>
      <dsp:txXfrm>
        <a:off x="761512" y="548640"/>
        <a:ext cx="7697175" cy="1097280"/>
      </dsp:txXfrm>
    </dsp:sp>
    <dsp:sp modelId="{36E4D279-9DCF-4996-B9DB-80023277EC34}">
      <dsp:nvSpPr>
        <dsp:cNvPr id="0" name=""/>
        <dsp:cNvSpPr/>
      </dsp:nvSpPr>
      <dsp:spPr>
        <a:xfrm>
          <a:off x="75712" y="41148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5B677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E3AD4-7354-43A8-B93D-74F840B6AEF6}">
      <dsp:nvSpPr>
        <dsp:cNvPr id="0" name=""/>
        <dsp:cNvSpPr/>
      </dsp:nvSpPr>
      <dsp:spPr>
        <a:xfrm>
          <a:off x="1160373" y="2194560"/>
          <a:ext cx="7298314" cy="1097280"/>
        </a:xfrm>
        <a:prstGeom prst="rect">
          <a:avLst/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Click to edit Master subtitle style</a:t>
          </a:r>
        </a:p>
      </dsp:txBody>
      <dsp:txXfrm>
        <a:off x="1160373" y="2194560"/>
        <a:ext cx="7298314" cy="1097280"/>
      </dsp:txXfrm>
    </dsp:sp>
    <dsp:sp modelId="{CE0FEE12-C9DD-48AF-B095-635EAD24EB23}">
      <dsp:nvSpPr>
        <dsp:cNvPr id="0" name=""/>
        <dsp:cNvSpPr/>
      </dsp:nvSpPr>
      <dsp:spPr>
        <a:xfrm>
          <a:off x="474573" y="205740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0AEC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B52CC-4F02-4C80-AAF8-62BFF5A038EA}">
      <dsp:nvSpPr>
        <dsp:cNvPr id="0" name=""/>
        <dsp:cNvSpPr/>
      </dsp:nvSpPr>
      <dsp:spPr>
        <a:xfrm>
          <a:off x="761512" y="3840480"/>
          <a:ext cx="7697175" cy="1097280"/>
        </a:xfrm>
        <a:prstGeom prst="rect">
          <a:avLst/>
        </a:prstGeom>
        <a:solidFill>
          <a:srgbClr val="093C6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Click to edit Master subtitle style</a:t>
          </a:r>
        </a:p>
      </dsp:txBody>
      <dsp:txXfrm>
        <a:off x="761512" y="3840480"/>
        <a:ext cx="7697175" cy="1097280"/>
      </dsp:txXfrm>
    </dsp:sp>
    <dsp:sp modelId="{E96C1AF3-5332-4D40-8E92-7C851D843D9E}">
      <dsp:nvSpPr>
        <dsp:cNvPr id="0" name=""/>
        <dsp:cNvSpPr/>
      </dsp:nvSpPr>
      <dsp:spPr>
        <a:xfrm>
          <a:off x="75712" y="370332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93C6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12/15/2025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12/15/2025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537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51E1165-2D5E-A8BA-AD01-59C2367A0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2209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1068C6B-C94E-547A-7102-71442E874B5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04800" y="3124200"/>
            <a:ext cx="8534400" cy="2667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481068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Takeaw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 descr="xdgdfgdfg">
            <a:extLst>
              <a:ext uri="{FF2B5EF4-FFF2-40B4-BE49-F238E27FC236}">
                <a16:creationId xmlns:a16="http://schemas.microsoft.com/office/drawing/2014/main" id="{11BF4596-49BD-5DCB-711C-47030A443E0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304800" y="1058219"/>
            <a:ext cx="8534400" cy="19481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C2FC120C-B1CB-16E5-B00E-55E88FB1592E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304800" y="3524730"/>
            <a:ext cx="8534400" cy="2212106"/>
          </a:xfrm>
          <a:prstGeom prst="rect">
            <a:avLst/>
          </a:prstGeom>
          <a:solidFill>
            <a:schemeClr val="bg2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8573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DA98D29-CFFC-C296-B023-91A03EEC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12A03F-8D2E-8532-3203-031013FA5A10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FFCD6A5-9B36-D9E5-72F2-FBEA5B672AB9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FC8874-25EC-5A5F-D57F-0691879F1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54102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7C7B98-DF84-E7E1-CF67-1DA50AD9067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67400" y="914400"/>
            <a:ext cx="2971800" cy="51816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182880" rIns="274320" bIns="18288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EC87C22B-ECB6-24C9-CA51-802C0CC5A9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902CBC-1565-53AF-76EE-5EA87EAAED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240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1" y="1066800"/>
            <a:ext cx="8534400" cy="21913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9C95B286-9A86-1DCC-052D-7E695490B198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1" y="3574374"/>
            <a:ext cx="8534400" cy="2277547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AF8B1A1-8352-B98E-3C78-48C46BD8F2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40D7F8C-7E87-E617-9858-400C5F8AC2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0293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04800" y="762000"/>
            <a:ext cx="421005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762000"/>
            <a:ext cx="38862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F6FD2C47-F578-2F9E-22DF-DA95B857A3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2ED327A-7496-0E17-F5C8-2E5C3BB961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405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2E64688-55C6-E357-9586-99D476DEA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647BB42-DB2F-5A0E-E38E-6058202FE98E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005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CFE8832-28AD-B47C-8C26-31B963CA9E5A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32004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2945EFAC-694A-3BD3-547B-6671ECA1457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2199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559C7A71-BBBF-254C-4D14-5F4DC1F4ED33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6000284" y="1237099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B003D11D-EC33-ECB2-82CF-2D9A887EAC5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6019800" y="1922899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0B85CC8-6F83-6404-ACAA-F1FA4529A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AE8A331-9F84-084C-7267-CFE65AA777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379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9EE3F64-5084-626C-72A7-533838A6975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36825941"/>
              </p:ext>
            </p:extLst>
          </p:nvPr>
        </p:nvGraphicFramePr>
        <p:xfrm>
          <a:off x="304800" y="762000"/>
          <a:ext cx="85344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440F2B08-EC92-A561-8BE4-EDCE8DB3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FF5FC3-0BB0-C369-E541-DAB7BF2A7B43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DA8C3691-EDE4-B07C-F114-E502244790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7B83F30-EC1D-F71C-95D7-1B5BC9FD20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3866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70951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324600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99284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534400" y="6324600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636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130429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2418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61D9533-CB1D-41E2-A7CA-83FDF6B751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41D418E-9C88-65C3-7644-3BFD9E325C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316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438404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F378818-BDFE-F884-8C6C-4CCC2735F4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41FCBFE-0DE4-6F22-6E66-AE772DD05E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855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45B7A48-1656-2C3F-0296-FBEF4281AB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866302B-9158-11F4-3B77-9F86EAAEC2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720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1"/>
            <a:ext cx="8534400" cy="5280822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66858FE-C979-8B8E-03D2-C3C16DE57A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C82599C-5AEF-12A9-5E15-1FCCC1DE3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117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0" y="762000"/>
            <a:ext cx="8534400" cy="2080570"/>
          </a:xfrm>
          <a:prstGeom prst="rect">
            <a:avLst/>
          </a:prstGeom>
          <a:noFill/>
          <a:ln w="15875" cap="rnd" cmpd="sng">
            <a:noFill/>
            <a:miter lim="800000"/>
          </a:ln>
          <a:effectLst/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56E5B54-4089-96A7-2D9D-9DE3B556DE6C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0" y="4283179"/>
            <a:ext cx="8534400" cy="172354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6C41BB5-1EEC-FCDB-01DA-7245FD308E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DE784D3-CB7A-BC89-24C2-BFB1A76006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657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te with Captions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7CE442-37B7-476C-9FE8-E96267B02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15576-9FF6-A891-FEC4-42E2548A9FC7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556E2A8-9379-D337-6383-63A755F631AD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55758650-6057-27BA-3042-74E6ED3D2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5F3A14D9-11BE-48EC-BFD4-7B66ECAF99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2DD23C-49EE-C657-D737-13CB53F52F7D}"/>
              </a:ext>
            </a:extLst>
          </p:cNvPr>
          <p:cNvSpPr txBox="1"/>
          <p:nvPr userDrawn="1"/>
        </p:nvSpPr>
        <p:spPr>
          <a:xfrm>
            <a:off x="5638800" y="914400"/>
            <a:ext cx="3124200" cy="12926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>
            <a:solidFill>
              <a:srgbClr val="00AE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rtlCol="0">
            <a:spAutoFit/>
          </a:bodyPr>
          <a:lstStyle/>
          <a:p>
            <a:pPr lvl="0"/>
            <a:r>
              <a:rPr lang="en-US" sz="1600" dirty="0">
                <a:solidFill>
                  <a:schemeClr val="tx1"/>
                </a:solidFill>
              </a:rPr>
              <a:t>Click to edit Master text styles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Second level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Third level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291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51560" rIns="274320" bIns="7315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257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C83710-C64D-1BD2-447D-28FF5882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F9252-B1FC-9936-53BB-BEE6DD5CEFBE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0D07C2-2A38-B953-E52E-4EBD6A8D19A2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FB953F4-81A3-8A2B-DF43-0A159C2AAB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F00FF52-E6F1-3C2A-4808-5A12AA3953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322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560A137-FB98-0536-3809-C26CC3FAD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45720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5AB1D34-51BB-4778-251A-21036E98CE5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05840" rIns="274320" bIns="731520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96BAD60-5C45-1A72-0429-2EA7A096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60EBBE-A2F2-20F7-8FB9-432D577E3F22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0BE998-F70B-DF4E-4F08-F7692DA494DE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8A006D7-B111-59A0-C107-A762902634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25D1E40-D3DE-D4F4-AD78-7AD3CD8F1D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8313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657600" y="0"/>
            <a:ext cx="5486400" cy="6858000"/>
          </a:xfrm>
          <a:prstGeom prst="rect">
            <a:avLst/>
          </a:prstGeom>
          <a:solidFill>
            <a:srgbClr val="E6EBF0"/>
          </a:solidFill>
          <a:ln>
            <a:noFill/>
          </a:ln>
          <a:effectLst>
            <a:outerShdw blurRad="50800" dist="50800" dir="114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014" y="2876281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696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64D7AF-E2F5-1599-41AA-3C3E7364C4D0}"/>
              </a:ext>
            </a:extLst>
          </p:cNvPr>
          <p:cNvSpPr/>
          <p:nvPr userDrawn="1"/>
        </p:nvSpPr>
        <p:spPr>
          <a:xfrm>
            <a:off x="8534402" y="6324604"/>
            <a:ext cx="533399" cy="5333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265F66-6D17-D963-C0E8-D5570992A0F6}"/>
              </a:ext>
            </a:extLst>
          </p:cNvPr>
          <p:cNvSpPr/>
          <p:nvPr userDrawn="1"/>
        </p:nvSpPr>
        <p:spPr>
          <a:xfrm>
            <a:off x="9019630" y="6324600"/>
            <a:ext cx="124369" cy="533396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3246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324604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096000"/>
            <a:ext cx="1181868" cy="45720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15D4E-E4EE-28DF-8C01-159908B93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58BBB7-4F61-67AB-A4FB-BF4DCCE49743}"/>
              </a:ext>
            </a:extLst>
          </p:cNvPr>
          <p:cNvSpPr txBox="1"/>
          <p:nvPr userDrawn="1"/>
        </p:nvSpPr>
        <p:spPr>
          <a:xfrm>
            <a:off x="54675" y="6324600"/>
            <a:ext cx="2840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sz="1000" b="0" baseline="0" dirty="0">
              <a:solidFill>
                <a:schemeClr val="tx1"/>
              </a:solidFill>
            </a:endParaRPr>
          </a:p>
          <a:p>
            <a:pPr algn="l"/>
            <a:r>
              <a:rPr lang="en-US" sz="1000" b="0" baseline="0" dirty="0">
                <a:solidFill>
                  <a:schemeClr val="tx1"/>
                </a:solidFill>
              </a:rPr>
              <a:t>Public</a:t>
            </a:r>
            <a:endParaRPr lang="en-US" sz="10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64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736" r:id="rId2"/>
    <p:sldLayoutId id="2147483665" r:id="rId3"/>
    <p:sldLayoutId id="2147483738" r:id="rId4"/>
    <p:sldLayoutId id="2147483739" r:id="rId5"/>
    <p:sldLayoutId id="2147483719" r:id="rId6"/>
    <p:sldLayoutId id="2147483713" r:id="rId7"/>
    <p:sldLayoutId id="2147483714" r:id="rId8"/>
    <p:sldLayoutId id="2147483716" r:id="rId9"/>
    <p:sldLayoutId id="2147483740" r:id="rId10"/>
    <p:sldLayoutId id="2147483717" r:id="rId11"/>
    <p:sldLayoutId id="2147483720" r:id="rId12"/>
    <p:sldLayoutId id="2147483666" r:id="rId13"/>
    <p:sldLayoutId id="2147483737" r:id="rId14"/>
    <p:sldLayoutId id="2147483721" r:id="rId15"/>
    <p:sldLayoutId id="2147483755" r:id="rId1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1B380C9-83F4-13B7-773B-9880F0F13E5F}"/>
              </a:ext>
            </a:extLst>
          </p:cNvPr>
          <p:cNvSpPr txBox="1"/>
          <p:nvPr/>
        </p:nvSpPr>
        <p:spPr>
          <a:xfrm>
            <a:off x="3810000" y="1674673"/>
            <a:ext cx="49530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RTC+B Task Force</a:t>
            </a:r>
          </a:p>
          <a:p>
            <a:r>
              <a:rPr lang="en-US" sz="2400" b="1" dirty="0"/>
              <a:t>Update 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i="1" dirty="0"/>
              <a:t>Matt Mereness</a:t>
            </a:r>
            <a:endParaRPr lang="en-US" dirty="0"/>
          </a:p>
          <a:p>
            <a:endParaRPr lang="en-US" dirty="0"/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RTCBTF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December 15, 2025</a:t>
            </a:r>
          </a:p>
          <a:p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06767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9091E3-B1C8-E2B1-1697-8B01937A8B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483F7-6267-002E-96E4-D9658767E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sz="2400" dirty="0"/>
              <a:t>RTC Cutover Information: Stabilization Issues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908C8F-0DA7-C362-2A0B-7C12FFECD0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C1E40C7-A5B6-5C9C-3731-7692A5EE3A4D}"/>
              </a:ext>
            </a:extLst>
          </p:cNvPr>
          <p:cNvSpPr txBox="1"/>
          <p:nvPr/>
        </p:nvSpPr>
        <p:spPr>
          <a:xfrm>
            <a:off x="838200" y="959096"/>
            <a:ext cx="723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following products are being tracked for stabilization issues:</a:t>
            </a:r>
          </a:p>
        </p:txBody>
      </p:sp>
      <p:pic>
        <p:nvPicPr>
          <p:cNvPr id="7" name="Picture 6" descr="Graphical user interface, text, application&#10;&#10;AI-generated content may be incorrect.">
            <a:extLst>
              <a:ext uri="{FF2B5EF4-FFF2-40B4-BE49-F238E27FC236}">
                <a16:creationId xmlns:a16="http://schemas.microsoft.com/office/drawing/2014/main" id="{14E91E0D-8038-43F2-F9E4-417FD68042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412" y="1905000"/>
            <a:ext cx="7821116" cy="2219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1007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47D35-388B-773E-4BED-BFB0B5168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Focus for remainder of RTCBTF Agenda today: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97F78F1-831D-5D2B-D86F-5DA2B2C9A1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5334000"/>
            <a:ext cx="7353300" cy="570951"/>
          </a:xfrm>
        </p:spPr>
        <p:txBody>
          <a:bodyPr/>
          <a:lstStyle/>
          <a:p>
            <a:pPr marL="0" indent="0">
              <a:buNone/>
            </a:pPr>
            <a:r>
              <a:rPr lang="en-US" sz="1700" dirty="0">
                <a:solidFill>
                  <a:srgbClr val="C00000"/>
                </a:solidFill>
              </a:rPr>
              <a:t>Similar to wrapping up the Weekly calls we want to see if any detail questions before moving into the rest of the RTCBTF meeting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06A2EC0-1695-6F5C-176D-930175410B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814633"/>
            <a:ext cx="5891192" cy="4267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825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D6869-86A1-B83B-8299-C2EB10231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F20F1E-D4E3-7A70-2873-597B398F2A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Discussion today:</a:t>
            </a:r>
          </a:p>
          <a:p>
            <a:pPr lvl="1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Update on Overall RTCBTF Issues List</a:t>
            </a:r>
          </a:p>
          <a:p>
            <a:pPr lvl="1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Summary of Defects and emergency fix later this week</a:t>
            </a:r>
          </a:p>
          <a:p>
            <a:pPr lvl="1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Follow-up on Reports</a:t>
            </a:r>
          </a:p>
          <a:p>
            <a:pPr lvl="1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Rest of Today’s Agenda</a:t>
            </a:r>
          </a:p>
          <a:p>
            <a:pPr marL="457200" lvl="1" indent="0">
              <a:buNone/>
            </a:pPr>
            <a:endParaRPr lang="en-US" sz="1400" dirty="0"/>
          </a:p>
          <a:p>
            <a:pPr lvl="1">
              <a:buFontTx/>
              <a:buChar char="-"/>
            </a:pPr>
            <a:endParaRPr lang="en-US" sz="1400" dirty="0"/>
          </a:p>
          <a:p>
            <a:pPr lvl="1">
              <a:buFontTx/>
              <a:buChar char="-"/>
            </a:pPr>
            <a:endParaRPr lang="en-US" sz="1400" dirty="0"/>
          </a:p>
          <a:p>
            <a:pPr>
              <a:buFontTx/>
              <a:buChar char="-"/>
            </a:pPr>
            <a:endParaRPr lang="en-US" sz="1800" dirty="0"/>
          </a:p>
          <a:p>
            <a:pPr lvl="1">
              <a:buFontTx/>
              <a:buChar char="-"/>
            </a:pPr>
            <a:endParaRPr lang="en-US" sz="1400" dirty="0"/>
          </a:p>
          <a:p>
            <a:pPr lvl="1">
              <a:buFontTx/>
              <a:buChar char="-"/>
            </a:pPr>
            <a:endParaRPr lang="en-US" sz="1400" dirty="0"/>
          </a:p>
          <a:p>
            <a:pPr>
              <a:buFontTx/>
              <a:buChar char="-"/>
            </a:pPr>
            <a:endParaRPr lang="en-US" sz="1800" dirty="0"/>
          </a:p>
          <a:p>
            <a:pPr>
              <a:buFontTx/>
              <a:buChar char="-"/>
            </a:pPr>
            <a:endParaRPr lang="en-US" sz="1800" dirty="0"/>
          </a:p>
          <a:p>
            <a:pPr lvl="1">
              <a:buFontTx/>
              <a:buChar char="-"/>
            </a:pPr>
            <a:endParaRPr lang="en-US" sz="14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8D7AED-487B-8A2B-4965-52C0718789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593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9D288E-6415-8D43-81C5-97D4FBFDFE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D337996-F556-04E4-07CF-F14947234A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581" y="1465824"/>
            <a:ext cx="8153400" cy="457317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3FA0F74-D70A-9BE5-2983-B29DB63DE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RTCBTF Remaining Items for Go-Live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Content Placeholder 7">
            <a:extLst>
              <a:ext uri="{FF2B5EF4-FFF2-40B4-BE49-F238E27FC236}">
                <a16:creationId xmlns:a16="http://schemas.microsoft.com/office/drawing/2014/main" id="{83D358A0-40FB-C32B-07BD-E13D4EBE1156}"/>
              </a:ext>
            </a:extLst>
          </p:cNvPr>
          <p:cNvSpPr txBox="1">
            <a:spLocks/>
          </p:cNvSpPr>
          <p:nvPr/>
        </p:nvSpPr>
        <p:spPr>
          <a:xfrm>
            <a:off x="226760" y="877197"/>
            <a:ext cx="8917240" cy="57095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u="sng" dirty="0">
                <a:solidFill>
                  <a:schemeClr val="tx2"/>
                </a:solidFill>
              </a:rPr>
              <a:t>RTCBTF</a:t>
            </a:r>
            <a:r>
              <a:rPr lang="en-US" sz="1600" dirty="0">
                <a:solidFill>
                  <a:schemeClr val="tx2"/>
                </a:solidFill>
              </a:rPr>
              <a:t>- Completed market trials and transition plan details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578BA03-0FE8-0743-58C1-BAA403160ED0}"/>
              </a:ext>
            </a:extLst>
          </p:cNvPr>
          <p:cNvSpPr/>
          <p:nvPr/>
        </p:nvSpPr>
        <p:spPr>
          <a:xfrm>
            <a:off x="6324599" y="2468085"/>
            <a:ext cx="2234381" cy="1951515"/>
          </a:xfrm>
          <a:prstGeom prst="rect">
            <a:avLst/>
          </a:prstGeom>
          <a:solidFill>
            <a:schemeClr val="tx1">
              <a:lumMod val="25000"/>
              <a:lumOff val="75000"/>
              <a:alpha val="6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Market Trials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D78A4D9-4730-0069-43C1-5C97338067DB}"/>
              </a:ext>
            </a:extLst>
          </p:cNvPr>
          <p:cNvSpPr/>
          <p:nvPr/>
        </p:nvSpPr>
        <p:spPr>
          <a:xfrm rot="20952941">
            <a:off x="2637163" y="3110392"/>
            <a:ext cx="45320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>
                <a:ln/>
                <a:solidFill>
                  <a:schemeClr val="accent3"/>
                </a:solidFill>
                <a:effectLst/>
              </a:rPr>
              <a:t>COMPLETED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6A3CB5-F895-21A2-656E-1D812F9DC126}"/>
              </a:ext>
            </a:extLst>
          </p:cNvPr>
          <p:cNvSpPr txBox="1"/>
          <p:nvPr/>
        </p:nvSpPr>
        <p:spPr>
          <a:xfrm>
            <a:off x="2133600" y="6056675"/>
            <a:ext cx="495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Will discuss some procedural updates ERCOT needed to make later in meeting….</a:t>
            </a:r>
          </a:p>
        </p:txBody>
      </p:sp>
    </p:spTree>
    <p:extLst>
      <p:ext uri="{BB962C8B-B14F-4D97-AF65-F5344CB8AC3E}">
        <p14:creationId xmlns:p14="http://schemas.microsoft.com/office/powerpoint/2010/main" val="1165925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0EC0AD-B427-538B-996C-E49914B947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1A379-8995-F633-596E-3D8224F71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RTC+B Scope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Left Brace 3">
            <a:extLst>
              <a:ext uri="{FF2B5EF4-FFF2-40B4-BE49-F238E27FC236}">
                <a16:creationId xmlns:a16="http://schemas.microsoft.com/office/drawing/2014/main" id="{32E16709-A97F-14BC-2BF7-90BE53C94D06}"/>
              </a:ext>
            </a:extLst>
          </p:cNvPr>
          <p:cNvSpPr/>
          <p:nvPr/>
        </p:nvSpPr>
        <p:spPr>
          <a:xfrm>
            <a:off x="2365650" y="2902720"/>
            <a:ext cx="533400" cy="9648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D25DE5-CFFF-C29B-C10B-9C5F8601503D}"/>
              </a:ext>
            </a:extLst>
          </p:cNvPr>
          <p:cNvSpPr txBox="1"/>
          <p:nvPr/>
        </p:nvSpPr>
        <p:spPr>
          <a:xfrm>
            <a:off x="936171" y="3036522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tx2"/>
                </a:solidFill>
              </a:rPr>
              <a:t>Final 2025 Refinements for Go-Live</a:t>
            </a:r>
          </a:p>
        </p:txBody>
      </p:sp>
      <p:sp>
        <p:nvSpPr>
          <p:cNvPr id="8" name="Left Brace 7">
            <a:extLst>
              <a:ext uri="{FF2B5EF4-FFF2-40B4-BE49-F238E27FC236}">
                <a16:creationId xmlns:a16="http://schemas.microsoft.com/office/drawing/2014/main" id="{A2543C6D-124D-EEA4-B6E5-38131229F100}"/>
              </a:ext>
            </a:extLst>
          </p:cNvPr>
          <p:cNvSpPr/>
          <p:nvPr/>
        </p:nvSpPr>
        <p:spPr>
          <a:xfrm>
            <a:off x="2469167" y="3867520"/>
            <a:ext cx="389791" cy="214563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6C3F37-7980-3242-A947-9D8736B9CA16}"/>
              </a:ext>
            </a:extLst>
          </p:cNvPr>
          <p:cNvSpPr txBox="1"/>
          <p:nvPr/>
        </p:nvSpPr>
        <p:spPr>
          <a:xfrm>
            <a:off x="914400" y="4401730"/>
            <a:ext cx="1447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tx2"/>
                </a:solidFill>
              </a:rPr>
              <a:t>Related NPRRs </a:t>
            </a:r>
          </a:p>
          <a:p>
            <a:pPr algn="ctr"/>
            <a:r>
              <a:rPr lang="en-US" sz="1600" dirty="0">
                <a:solidFill>
                  <a:schemeClr val="tx2"/>
                </a:solidFill>
              </a:rPr>
              <a:t>within Program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28B0B51-CE4C-8B0A-5287-535A712E4E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4154" y="529157"/>
            <a:ext cx="5145084" cy="5478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2119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4E1E05E3-4B7B-AEE0-856E-A594EC516AA4}"/>
              </a:ext>
            </a:extLst>
          </p:cNvPr>
          <p:cNvCxnSpPr>
            <a:cxnSpLocks/>
          </p:cNvCxnSpPr>
          <p:nvPr/>
        </p:nvCxnSpPr>
        <p:spPr>
          <a:xfrm flipH="1">
            <a:off x="762000" y="1408757"/>
            <a:ext cx="31619" cy="279355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3CBEDC4-DD5C-FBF7-F95E-F01476871118}"/>
              </a:ext>
            </a:extLst>
          </p:cNvPr>
          <p:cNvCxnSpPr>
            <a:cxnSpLocks/>
          </p:cNvCxnSpPr>
          <p:nvPr/>
        </p:nvCxnSpPr>
        <p:spPr>
          <a:xfrm>
            <a:off x="8256447" y="1461412"/>
            <a:ext cx="2113" cy="171293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B040F72-109E-1A7E-29AB-ED2E8665DF38}"/>
              </a:ext>
            </a:extLst>
          </p:cNvPr>
          <p:cNvCxnSpPr>
            <a:cxnSpLocks/>
          </p:cNvCxnSpPr>
          <p:nvPr/>
        </p:nvCxnSpPr>
        <p:spPr>
          <a:xfrm>
            <a:off x="7190469" y="1297343"/>
            <a:ext cx="0" cy="19878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8CF38D88-58F7-5323-6857-8F7052CD7E38}"/>
              </a:ext>
            </a:extLst>
          </p:cNvPr>
          <p:cNvCxnSpPr>
            <a:cxnSpLocks/>
          </p:cNvCxnSpPr>
          <p:nvPr/>
        </p:nvCxnSpPr>
        <p:spPr>
          <a:xfrm flipH="1">
            <a:off x="5045440" y="1477933"/>
            <a:ext cx="6405" cy="403677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3B74B7F0-8252-961E-075D-594F83CC1D32}"/>
              </a:ext>
            </a:extLst>
          </p:cNvPr>
          <p:cNvCxnSpPr>
            <a:cxnSpLocks/>
          </p:cNvCxnSpPr>
          <p:nvPr/>
        </p:nvCxnSpPr>
        <p:spPr>
          <a:xfrm flipH="1">
            <a:off x="2991995" y="1477933"/>
            <a:ext cx="2572" cy="279355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>
            <a:extLst>
              <a:ext uri="{FF2B5EF4-FFF2-40B4-BE49-F238E27FC236}">
                <a16:creationId xmlns:a16="http://schemas.microsoft.com/office/drawing/2014/main" id="{EA97032A-B3FD-6C23-37C5-0CBE23E63CB1}"/>
              </a:ext>
            </a:extLst>
          </p:cNvPr>
          <p:cNvSpPr txBox="1">
            <a:spLocks/>
          </p:cNvSpPr>
          <p:nvPr/>
        </p:nvSpPr>
        <p:spPr>
          <a:xfrm>
            <a:off x="395202" y="233765"/>
            <a:ext cx="8487633" cy="57095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Sequence and Dates for Market Trials to Go-Live </a:t>
            </a:r>
            <a:br>
              <a:rPr lang="en-US" sz="2000" dirty="0"/>
            </a:b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92D907A-7C61-779A-5A91-6DB38D796CC0}"/>
              </a:ext>
            </a:extLst>
          </p:cNvPr>
          <p:cNvSpPr/>
          <p:nvPr/>
        </p:nvSpPr>
        <p:spPr>
          <a:xfrm>
            <a:off x="762001" y="3135775"/>
            <a:ext cx="2229994" cy="91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b="1" u="sng" dirty="0">
                <a:solidFill>
                  <a:schemeClr val="tx1"/>
                </a:solidFill>
              </a:rPr>
              <a:t>RTC QSE Submission Testing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(Submit COP, RT AS Offers, 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DAM Virtual AS, Outages for ESRs)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7C9F43-D1CD-5F82-6143-0F5ED6118E96}"/>
              </a:ext>
            </a:extLst>
          </p:cNvPr>
          <p:cNvSpPr/>
          <p:nvPr/>
        </p:nvSpPr>
        <p:spPr>
          <a:xfrm>
            <a:off x="3000727" y="3135775"/>
            <a:ext cx="2042141" cy="91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u="sng" dirty="0">
                <a:solidFill>
                  <a:schemeClr val="tx1"/>
                </a:solidFill>
              </a:rPr>
              <a:t>Open-loop RTC SCED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(QSE offers, SCED non-binding award/dispatch)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4026E3E-4BBC-2CDE-660F-6E7C39CFCED7}"/>
              </a:ext>
            </a:extLst>
          </p:cNvPr>
          <p:cNvSpPr/>
          <p:nvPr/>
        </p:nvSpPr>
        <p:spPr>
          <a:xfrm>
            <a:off x="5057104" y="3135775"/>
            <a:ext cx="2139898" cy="1806724"/>
          </a:xfrm>
          <a:prstGeom prst="rect">
            <a:avLst/>
          </a:prstGeom>
          <a:solidFill>
            <a:srgbClr val="F8948A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u="sng" dirty="0">
                <a:solidFill>
                  <a:schemeClr val="tx1"/>
                </a:solidFill>
              </a:rPr>
              <a:t>Ongoing Open-Loop</a:t>
            </a:r>
          </a:p>
          <a:p>
            <a:pPr algn="ctr"/>
            <a:r>
              <a:rPr lang="en-US" sz="1050" b="1" u="sng" dirty="0">
                <a:solidFill>
                  <a:schemeClr val="tx1"/>
                </a:solidFill>
              </a:rPr>
              <a:t>&amp; Periodic Closed-loop SCED/LFC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(QSE RTC offers and telemetry to support closed-loop frequency control test 2-3 tests of 2-4 hour durations)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0838D4D-9AF0-66C4-0D8E-0A4D26D70D3D}"/>
              </a:ext>
            </a:extLst>
          </p:cNvPr>
          <p:cNvSpPr/>
          <p:nvPr/>
        </p:nvSpPr>
        <p:spPr>
          <a:xfrm>
            <a:off x="756015" y="4204065"/>
            <a:ext cx="2238552" cy="738434"/>
          </a:xfrm>
          <a:prstGeom prst="rect">
            <a:avLst/>
          </a:prstGeom>
          <a:solidFill>
            <a:srgbClr val="FFC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u="sng" dirty="0">
                <a:solidFill>
                  <a:schemeClr val="tx1"/>
                </a:solidFill>
              </a:rPr>
              <a:t>RTC QSE Telemetry Check-out </a:t>
            </a:r>
            <a:r>
              <a:rPr lang="en-US" sz="1100" dirty="0">
                <a:solidFill>
                  <a:schemeClr val="tx1"/>
                </a:solidFill>
              </a:rPr>
              <a:t>(QSEs add/verify new telemetry points for UDSP, New ramp rates, ESR telemetry)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9716E97-B79F-8D46-15FD-EF530D7CEE6F}"/>
              </a:ext>
            </a:extLst>
          </p:cNvPr>
          <p:cNvSpPr/>
          <p:nvPr/>
        </p:nvSpPr>
        <p:spPr>
          <a:xfrm>
            <a:off x="5043328" y="5128966"/>
            <a:ext cx="2139899" cy="738435"/>
          </a:xfrm>
          <a:prstGeom prst="rect">
            <a:avLst/>
          </a:prstGeom>
          <a:solidFill>
            <a:srgbClr val="92D05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u="sng" dirty="0">
                <a:solidFill>
                  <a:schemeClr val="tx1"/>
                </a:solidFill>
              </a:rPr>
              <a:t>Day-Ahead Market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(Non-binding DAM using QSE offers for at least 2 tests)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BA243BC-6D29-109B-91A6-4029970CE6A7}"/>
              </a:ext>
            </a:extLst>
          </p:cNvPr>
          <p:cNvSpPr/>
          <p:nvPr/>
        </p:nvSpPr>
        <p:spPr>
          <a:xfrm>
            <a:off x="7188486" y="3132534"/>
            <a:ext cx="1086131" cy="2734867"/>
          </a:xfrm>
          <a:prstGeom prst="rect">
            <a:avLst/>
          </a:prstGeom>
          <a:solidFill>
            <a:srgbClr val="FFFF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u="sng" dirty="0">
                <a:solidFill>
                  <a:schemeClr val="tx1"/>
                </a:solidFill>
              </a:rPr>
              <a:t>Transition to Go-Live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Upon completion of testing, confirmation of ERCOT and market readiness for Go-Live.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B04C06B-C52B-F389-AC5E-A225AA27F943}"/>
              </a:ext>
            </a:extLst>
          </p:cNvPr>
          <p:cNvSpPr/>
          <p:nvPr/>
        </p:nvSpPr>
        <p:spPr>
          <a:xfrm>
            <a:off x="709698" y="1926257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May 2025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1A5A9EE-CEF8-7774-1B9B-556FBB9408BF}"/>
              </a:ext>
            </a:extLst>
          </p:cNvPr>
          <p:cNvSpPr/>
          <p:nvPr/>
        </p:nvSpPr>
        <p:spPr>
          <a:xfrm>
            <a:off x="1777692" y="1926257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June 2025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5462826-8396-1072-6270-9CEF9E396EC3}"/>
              </a:ext>
            </a:extLst>
          </p:cNvPr>
          <p:cNvSpPr/>
          <p:nvPr/>
        </p:nvSpPr>
        <p:spPr>
          <a:xfrm>
            <a:off x="2855490" y="1926257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July 2025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22F09F3-7FED-D165-CAC6-5872696DC5B8}"/>
              </a:ext>
            </a:extLst>
          </p:cNvPr>
          <p:cNvSpPr/>
          <p:nvPr/>
        </p:nvSpPr>
        <p:spPr>
          <a:xfrm>
            <a:off x="3933075" y="1926257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Aug 2025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45B9E6F-084C-A3B5-BD31-9FF09D8E34C1}"/>
              </a:ext>
            </a:extLst>
          </p:cNvPr>
          <p:cNvSpPr/>
          <p:nvPr/>
        </p:nvSpPr>
        <p:spPr>
          <a:xfrm>
            <a:off x="5002525" y="1926257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Sep 2025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41105A9-C787-2703-CAF0-7909C9525862}"/>
              </a:ext>
            </a:extLst>
          </p:cNvPr>
          <p:cNvSpPr/>
          <p:nvPr/>
        </p:nvSpPr>
        <p:spPr>
          <a:xfrm>
            <a:off x="6057822" y="1926257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Oct 2025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869C7E7-6AD6-66EE-9476-0F679F08C46C}"/>
              </a:ext>
            </a:extLst>
          </p:cNvPr>
          <p:cNvSpPr/>
          <p:nvPr/>
        </p:nvSpPr>
        <p:spPr>
          <a:xfrm>
            <a:off x="7124700" y="1926257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Nov 2025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32395EE-33E2-A0BC-9F5A-829AF4E65FA6}"/>
              </a:ext>
            </a:extLst>
          </p:cNvPr>
          <p:cNvSpPr/>
          <p:nvPr/>
        </p:nvSpPr>
        <p:spPr>
          <a:xfrm>
            <a:off x="8191500" y="1926257"/>
            <a:ext cx="805633" cy="380999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Dec 2025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9465D1A-060B-F121-F06A-AF0A5EF59DD0}"/>
              </a:ext>
            </a:extLst>
          </p:cNvPr>
          <p:cNvSpPr/>
          <p:nvPr/>
        </p:nvSpPr>
        <p:spPr>
          <a:xfrm>
            <a:off x="2989882" y="4202311"/>
            <a:ext cx="2049398" cy="738434"/>
          </a:xfrm>
          <a:prstGeom prst="rect">
            <a:avLst/>
          </a:prstGeom>
          <a:solidFill>
            <a:srgbClr val="FFC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u="sng" dirty="0">
                <a:solidFill>
                  <a:schemeClr val="tx1"/>
                </a:solidFill>
              </a:rPr>
              <a:t>QSE Telemetry Tests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(Individual QSE to follow UDSP and support new ramp rate and ESR telemetry)</a:t>
            </a:r>
          </a:p>
        </p:txBody>
      </p:sp>
      <p:sp>
        <p:nvSpPr>
          <p:cNvPr id="4" name="Arrow: Pentagon 3">
            <a:extLst>
              <a:ext uri="{FF2B5EF4-FFF2-40B4-BE49-F238E27FC236}">
                <a16:creationId xmlns:a16="http://schemas.microsoft.com/office/drawing/2014/main" id="{F2F16B1F-63A9-8500-B166-F4A8E6E29F12}"/>
              </a:ext>
            </a:extLst>
          </p:cNvPr>
          <p:cNvSpPr/>
          <p:nvPr/>
        </p:nvSpPr>
        <p:spPr>
          <a:xfrm>
            <a:off x="776202" y="2307257"/>
            <a:ext cx="6394459" cy="570951"/>
          </a:xfrm>
          <a:prstGeom prst="homePlate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QSE Scorecards &amp; Exit Criteria for each Trial Phase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30519A9-0C02-DC6F-1AA2-E48EFB265269}"/>
              </a:ext>
            </a:extLst>
          </p:cNvPr>
          <p:cNvSpPr txBox="1"/>
          <p:nvPr/>
        </p:nvSpPr>
        <p:spPr>
          <a:xfrm>
            <a:off x="780551" y="1461412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Start </a:t>
            </a:r>
          </a:p>
          <a:p>
            <a:r>
              <a:rPr lang="en-US" sz="1200" dirty="0"/>
              <a:t>5/5/25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168978B-C93E-362D-C8FE-5A79048E3FD1}"/>
              </a:ext>
            </a:extLst>
          </p:cNvPr>
          <p:cNvSpPr txBox="1"/>
          <p:nvPr/>
        </p:nvSpPr>
        <p:spPr>
          <a:xfrm>
            <a:off x="2971800" y="1461412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Start </a:t>
            </a:r>
          </a:p>
          <a:p>
            <a:r>
              <a:rPr lang="en-US" sz="1200" dirty="0"/>
              <a:t>7/7/25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253E6AA-13E4-0F7F-7E32-D052173B0325}"/>
              </a:ext>
            </a:extLst>
          </p:cNvPr>
          <p:cNvSpPr txBox="1"/>
          <p:nvPr/>
        </p:nvSpPr>
        <p:spPr>
          <a:xfrm>
            <a:off x="7135664" y="1276746"/>
            <a:ext cx="1170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30-day Market Notice</a:t>
            </a:r>
          </a:p>
          <a:p>
            <a:r>
              <a:rPr lang="en-US" sz="1200" dirty="0"/>
              <a:t>11/5/25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F84B4E5-3DF5-E3A3-87C1-CC46E09B68AC}"/>
              </a:ext>
            </a:extLst>
          </p:cNvPr>
          <p:cNvSpPr txBox="1"/>
          <p:nvPr/>
        </p:nvSpPr>
        <p:spPr>
          <a:xfrm>
            <a:off x="5029200" y="1461412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Start </a:t>
            </a:r>
          </a:p>
          <a:p>
            <a:r>
              <a:rPr lang="en-US" sz="1200" dirty="0"/>
              <a:t>9/2/25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AAB836F-23AE-B9EC-777B-494ED303ACD7}"/>
              </a:ext>
            </a:extLst>
          </p:cNvPr>
          <p:cNvSpPr txBox="1"/>
          <p:nvPr/>
        </p:nvSpPr>
        <p:spPr>
          <a:xfrm>
            <a:off x="8191500" y="1461412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Go-Live</a:t>
            </a:r>
          </a:p>
          <a:p>
            <a:r>
              <a:rPr lang="en-US" sz="1200" dirty="0"/>
              <a:t>12/5/25*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F495A0-643F-DA75-9F60-DDC5FA1F2722}"/>
              </a:ext>
            </a:extLst>
          </p:cNvPr>
          <p:cNvSpPr txBox="1"/>
          <p:nvPr/>
        </p:nvSpPr>
        <p:spPr>
          <a:xfrm>
            <a:off x="756015" y="5337788"/>
            <a:ext cx="42024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* Go-Live date reflects 12/5/2025 as first Operating Day</a:t>
            </a:r>
          </a:p>
          <a:p>
            <a:r>
              <a:rPr lang="en-US" sz="1200" i="1" dirty="0"/>
              <a:t>  where 12/4/2025 is planned software migration.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7C1EB6B-BBD9-A444-50F6-48256210236A}"/>
              </a:ext>
            </a:extLst>
          </p:cNvPr>
          <p:cNvSpPr/>
          <p:nvPr/>
        </p:nvSpPr>
        <p:spPr>
          <a:xfrm rot="16200000">
            <a:off x="-133552" y="1486953"/>
            <a:ext cx="1164255" cy="476349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March/April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2025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DFCB413-2C20-351A-55A5-D0EA988CAA30}"/>
              </a:ext>
            </a:extLst>
          </p:cNvPr>
          <p:cNvSpPr/>
          <p:nvPr/>
        </p:nvSpPr>
        <p:spPr>
          <a:xfrm rot="16200000">
            <a:off x="-1072551" y="3590208"/>
            <a:ext cx="3030533" cy="46462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QSE/Vendor Submission Sandbox and Telemetry Points added Prod EMS model.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2DCB89-483F-A9BA-7F8D-BAFCE0A03F1A}"/>
              </a:ext>
            </a:extLst>
          </p:cNvPr>
          <p:cNvSpPr/>
          <p:nvPr/>
        </p:nvSpPr>
        <p:spPr>
          <a:xfrm rot="20952941">
            <a:off x="1882714" y="3674593"/>
            <a:ext cx="45320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>
                <a:ln/>
                <a:solidFill>
                  <a:schemeClr val="accent3"/>
                </a:solidFill>
                <a:effectLst/>
              </a:rPr>
              <a:t>COMPLETED</a:t>
            </a:r>
          </a:p>
        </p:txBody>
      </p:sp>
    </p:spTree>
    <p:extLst>
      <p:ext uri="{BB962C8B-B14F-4D97-AF65-F5344CB8AC3E}">
        <p14:creationId xmlns:p14="http://schemas.microsoft.com/office/powerpoint/2010/main" val="2467594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1B2847-626A-78EB-3EC5-B975296C90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9520A-46DF-BFE0-4353-1BDF71F3C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Stabilization release this week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398F9E-5F78-C107-D1A4-516246573D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C8EF8CD-E111-99B9-102F-3B32BA6E36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781486"/>
            <a:ext cx="8534400" cy="2418914"/>
          </a:xfrm>
        </p:spPr>
        <p:txBody>
          <a:bodyPr lIns="91440" tIns="45720" rIns="91440" bIns="45720" anchor="t"/>
          <a:lstStyle/>
          <a:p>
            <a:pPr>
              <a:buFontTx/>
              <a:buChar char="-"/>
            </a:pPr>
            <a:r>
              <a:rPr lang="en-US" sz="2000" dirty="0">
                <a:solidFill>
                  <a:schemeClr val="tx2"/>
                </a:solidFill>
                <a:cs typeface="Arial"/>
              </a:rPr>
              <a:t>ERCOT is deploying a final package of emergency releases this week prior to the holidays</a:t>
            </a:r>
          </a:p>
          <a:p>
            <a:pPr lvl="1">
              <a:buFontTx/>
              <a:buChar char="-"/>
            </a:pPr>
            <a:r>
              <a:rPr lang="en-US" sz="1600" dirty="0">
                <a:solidFill>
                  <a:schemeClr val="tx2"/>
                </a:solidFill>
                <a:cs typeface="Arial"/>
              </a:rPr>
              <a:t>Competitive Constraint Test logic fix</a:t>
            </a:r>
          </a:p>
          <a:p>
            <a:pPr lvl="1">
              <a:buFontTx/>
              <a:buChar char="-"/>
            </a:pPr>
            <a:r>
              <a:rPr lang="en-US" sz="1600" dirty="0">
                <a:solidFill>
                  <a:schemeClr val="tx2"/>
                </a:solidFill>
                <a:cs typeface="Arial"/>
              </a:rPr>
              <a:t>Pricing during Load Shed – NPRR1131</a:t>
            </a:r>
          </a:p>
          <a:p>
            <a:pPr lvl="1">
              <a:buFontTx/>
              <a:buChar char="-"/>
            </a:pPr>
            <a:r>
              <a:rPr lang="en-US" sz="1600" dirty="0">
                <a:solidFill>
                  <a:schemeClr val="tx2"/>
                </a:solidFill>
                <a:cs typeface="Arial"/>
              </a:rPr>
              <a:t>AS Trades (market notice on next slide)</a:t>
            </a:r>
          </a:p>
          <a:p>
            <a:pPr lvl="1">
              <a:buFontTx/>
              <a:buChar char="-"/>
            </a:pPr>
            <a:r>
              <a:rPr lang="en-US" sz="1600" dirty="0">
                <a:solidFill>
                  <a:schemeClr val="tx2"/>
                </a:solidFill>
                <a:cs typeface="Arial"/>
              </a:rPr>
              <a:t>AS Manager deployment/recall messages issue</a:t>
            </a:r>
          </a:p>
        </p:txBody>
      </p:sp>
      <p:pic>
        <p:nvPicPr>
          <p:cNvPr id="8" name="Picture 7" descr="Calendar&#10;&#10;AI-generated content may be incorrect.">
            <a:extLst>
              <a:ext uri="{FF2B5EF4-FFF2-40B4-BE49-F238E27FC236}">
                <a16:creationId xmlns:a16="http://schemas.microsoft.com/office/drawing/2014/main" id="{6C5B6EAA-37F3-2A54-687F-A153562A8B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591" y="2971800"/>
            <a:ext cx="7826418" cy="2941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7531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16D3-99F6-32EA-F4BA-FE459D579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Market Notice regarding AS Trades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7B3A00-FB8B-72C2-6E08-8E94493C09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10" name="Content Placeholder 9" descr="Text&#10;&#10;AI-generated content may be incorrect.">
            <a:extLst>
              <a:ext uri="{FF2B5EF4-FFF2-40B4-BE49-F238E27FC236}">
                <a16:creationId xmlns:a16="http://schemas.microsoft.com/office/drawing/2014/main" id="{9BAD7409-5097-01DB-A61F-A48226DD9B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143000"/>
            <a:ext cx="8864528" cy="4113989"/>
          </a:xfrm>
        </p:spPr>
      </p:pic>
    </p:spTree>
    <p:extLst>
      <p:ext uri="{BB962C8B-B14F-4D97-AF65-F5344CB8AC3E}">
        <p14:creationId xmlns:p14="http://schemas.microsoft.com/office/powerpoint/2010/main" val="37140039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ED968-42B9-36F7-2FB2-A45A346F7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sz="2400" dirty="0"/>
              <a:t>RTC Cutover Information: Missed Reports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B792A0-962D-6664-0641-19F0CD9431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52309A6-1FE6-4A97-6E17-F4C00C52C184}"/>
              </a:ext>
            </a:extLst>
          </p:cNvPr>
          <p:cNvGraphicFramePr>
            <a:graphicFrameLocks noGrp="1"/>
          </p:cNvGraphicFramePr>
          <p:nvPr/>
        </p:nvGraphicFramePr>
        <p:xfrm>
          <a:off x="1102895" y="2032901"/>
          <a:ext cx="6781800" cy="27921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48241">
                  <a:extLst>
                    <a:ext uri="{9D8B030D-6E8A-4147-A177-3AD203B41FA5}">
                      <a16:colId xmlns:a16="http://schemas.microsoft.com/office/drawing/2014/main" val="899663417"/>
                    </a:ext>
                  </a:extLst>
                </a:gridCol>
                <a:gridCol w="762357">
                  <a:extLst>
                    <a:ext uri="{9D8B030D-6E8A-4147-A177-3AD203B41FA5}">
                      <a16:colId xmlns:a16="http://schemas.microsoft.com/office/drawing/2014/main" val="2630506431"/>
                    </a:ext>
                  </a:extLst>
                </a:gridCol>
                <a:gridCol w="4971202">
                  <a:extLst>
                    <a:ext uri="{9D8B030D-6E8A-4147-A177-3AD203B41FA5}">
                      <a16:colId xmlns:a16="http://schemas.microsoft.com/office/drawing/2014/main" val="1256585619"/>
                    </a:ext>
                  </a:extLst>
                </a:gridCol>
              </a:tblGrid>
              <a:tr h="26987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1" u="sng" strike="noStrike">
                          <a:effectLst/>
                        </a:rPr>
                        <a:t>EMIL_ID</a:t>
                      </a:r>
                      <a:endParaRPr lang="en-US" sz="1000" b="1" i="0" u="sng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1" u="sng" strike="noStrike">
                          <a:effectLst/>
                        </a:rPr>
                        <a:t>RPT_ID</a:t>
                      </a:r>
                      <a:endParaRPr lang="en-US" sz="1000" b="1" i="0" u="sng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1" u="sng" strike="noStrike" dirty="0">
                          <a:effectLst/>
                        </a:rPr>
                        <a:t>Product Name</a:t>
                      </a:r>
                      <a:endParaRPr lang="en-US" sz="1000" b="1" i="0" u="sng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extLst>
                  <a:ext uri="{0D108BD9-81ED-4DB2-BD59-A6C34878D82A}">
                    <a16:rowId xmlns:a16="http://schemas.microsoft.com/office/drawing/2014/main" val="2540581377"/>
                  </a:ext>
                </a:extLst>
              </a:tr>
              <a:tr h="18686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np3-157-cd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13446</a:t>
                      </a:r>
                      <a:endParaRPr lang="en-US" sz="1000" b="0" i="0" u="none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Consolidated Transmission Outage Report</a:t>
                      </a:r>
                      <a:endParaRPr lang="en-US" sz="1000" b="0" i="0" u="none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extLst>
                  <a:ext uri="{0D108BD9-81ED-4DB2-BD59-A6C34878D82A}">
                    <a16:rowId xmlns:a16="http://schemas.microsoft.com/office/drawing/2014/main" val="291718375"/>
                  </a:ext>
                </a:extLst>
              </a:tr>
              <a:tr h="23538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NP3-233-CD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13103</a:t>
                      </a:r>
                      <a:endParaRPr lang="en-US" sz="1000" b="0" i="0" u="none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Hourly Resource Outage Capacity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extLst>
                  <a:ext uri="{0D108BD9-81ED-4DB2-BD59-A6C34878D82A}">
                    <a16:rowId xmlns:a16="http://schemas.microsoft.com/office/drawing/2014/main" val="1268959198"/>
                  </a:ext>
                </a:extLst>
              </a:tr>
              <a:tr h="23538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np4-738-cd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13484</a:t>
                      </a:r>
                      <a:endParaRPr lang="en-US" sz="1000" b="0" i="0" u="none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Solar Power Production - Actual 5-Minute Averaged Values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extLst>
                  <a:ext uri="{0D108BD9-81ED-4DB2-BD59-A6C34878D82A}">
                    <a16:rowId xmlns:a16="http://schemas.microsoft.com/office/drawing/2014/main" val="985783013"/>
                  </a:ext>
                </a:extLst>
              </a:tr>
              <a:tr h="23538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np4-746-cd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21810</a:t>
                      </a:r>
                      <a:endParaRPr lang="en-US" sz="1000" b="0" i="0" u="none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Solar Power Production - Actual 5-Minute Averaged Values by Geographical Region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extLst>
                  <a:ext uri="{0D108BD9-81ED-4DB2-BD59-A6C34878D82A}">
                    <a16:rowId xmlns:a16="http://schemas.microsoft.com/office/drawing/2014/main" val="2360647838"/>
                  </a:ext>
                </a:extLst>
              </a:tr>
              <a:tr h="23538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np5-649-cd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12352</a:t>
                      </a:r>
                      <a:endParaRPr lang="en-US" sz="1000" b="0" i="0" u="none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Temporarily Removed Contingencies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extLst>
                  <a:ext uri="{0D108BD9-81ED-4DB2-BD59-A6C34878D82A}">
                    <a16:rowId xmlns:a16="http://schemas.microsoft.com/office/drawing/2014/main" val="4174599615"/>
                  </a:ext>
                </a:extLst>
              </a:tr>
              <a:tr h="24148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np4-733-cd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13071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Wind Power Production - Actual 5-Minute Averaged Values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extLst>
                  <a:ext uri="{0D108BD9-81ED-4DB2-BD59-A6C34878D82A}">
                    <a16:rowId xmlns:a16="http://schemas.microsoft.com/office/drawing/2014/main" val="50413910"/>
                  </a:ext>
                </a:extLst>
              </a:tr>
              <a:tr h="22927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np4-743-cd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14788</a:t>
                      </a:r>
                      <a:endParaRPr lang="en-US" sz="1000" b="0" i="0" u="none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Wind Power Production - Actual 5-Minute Averaged Values by Geographical Region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extLst>
                  <a:ext uri="{0D108BD9-81ED-4DB2-BD59-A6C34878D82A}">
                    <a16:rowId xmlns:a16="http://schemas.microsoft.com/office/drawing/2014/main" val="123068599"/>
                  </a:ext>
                </a:extLst>
              </a:tr>
              <a:tr h="23538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NP6-329-CD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24889</a:t>
                      </a:r>
                      <a:endParaRPr lang="en-US" sz="1000" b="0" i="0" u="none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RTD Indicative Real-Time MCPC</a:t>
                      </a:r>
                      <a:endParaRPr lang="en-US" sz="1000" b="0" i="0" u="none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extLst>
                  <a:ext uri="{0D108BD9-81ED-4DB2-BD59-A6C34878D82A}">
                    <a16:rowId xmlns:a16="http://schemas.microsoft.com/office/drawing/2014/main" val="1744738315"/>
                  </a:ext>
                </a:extLst>
              </a:tr>
              <a:tr h="23538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NP6-330-CD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24890</a:t>
                      </a:r>
                      <a:endParaRPr lang="en-US" sz="1000" b="0" i="0" u="none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RTD Indicative Ancillary Service Awards by Resource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extLst>
                  <a:ext uri="{0D108BD9-81ED-4DB2-BD59-A6C34878D82A}">
                    <a16:rowId xmlns:a16="http://schemas.microsoft.com/office/drawing/2014/main" val="3137912023"/>
                  </a:ext>
                </a:extLst>
              </a:tr>
              <a:tr h="23538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NP6-328-CD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24887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Total Capability of Resources Available to Provide Ancillary Service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extLst>
                  <a:ext uri="{0D108BD9-81ED-4DB2-BD59-A6C34878D82A}">
                    <a16:rowId xmlns:a16="http://schemas.microsoft.com/office/drawing/2014/main" val="2973163595"/>
                  </a:ext>
                </a:extLst>
              </a:tr>
              <a:tr h="2170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NP6-332-CD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24891</a:t>
                      </a:r>
                      <a:endParaRPr lang="en-US" sz="1000" b="0" i="0" u="none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Real-Time Clearing Prices for Capacity by SCED Interval</a:t>
                      </a:r>
                      <a:endParaRPr lang="en-US" sz="1000" b="0" i="0" u="none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extLst>
                  <a:ext uri="{0D108BD9-81ED-4DB2-BD59-A6C34878D82A}">
                    <a16:rowId xmlns:a16="http://schemas.microsoft.com/office/drawing/2014/main" val="110662324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67FC150-FAEC-C13E-321B-535E28059817}"/>
              </a:ext>
            </a:extLst>
          </p:cNvPr>
          <p:cNvSpPr txBox="1"/>
          <p:nvPr/>
        </p:nvSpPr>
        <p:spPr>
          <a:xfrm>
            <a:off x="838200" y="959096"/>
            <a:ext cx="7239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following reports have the highest probability of being missed during cutover activities. ERCOT will not be able to repost these reports.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413F61B-3F7F-6FC5-1BCF-61BCDA43A7DA}"/>
              </a:ext>
            </a:extLst>
          </p:cNvPr>
          <p:cNvSpPr txBox="1"/>
          <p:nvPr/>
        </p:nvSpPr>
        <p:spPr>
          <a:xfrm>
            <a:off x="874295" y="4975574"/>
            <a:ext cx="7239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Additionally, NP3-763-CD Short Term System Adequacy (</a:t>
            </a:r>
            <a:r>
              <a:rPr lang="en-US" dirty="0" err="1"/>
              <a:t>Rpt</a:t>
            </a:r>
            <a:r>
              <a:rPr lang="en-US" dirty="0"/>
              <a:t> ID 12315) was missed and RERUN for the first hourly interval of the day on 12/5.</a:t>
            </a:r>
          </a:p>
        </p:txBody>
      </p:sp>
    </p:spTree>
    <p:extLst>
      <p:ext uri="{BB962C8B-B14F-4D97-AF65-F5344CB8AC3E}">
        <p14:creationId xmlns:p14="http://schemas.microsoft.com/office/powerpoint/2010/main" val="9430745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AF773B-1A9B-AB62-DF0D-296B9BA3A8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28859-B117-09BF-7386-32E396978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sz="2400" dirty="0"/>
              <a:t>RTC Cutover Information: Expired Reports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901DE2-4E57-1436-7617-E25A2BBE56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07A9727-7067-4347-6E53-D3C8C8B0DF20}"/>
              </a:ext>
            </a:extLst>
          </p:cNvPr>
          <p:cNvGraphicFramePr>
            <a:graphicFrameLocks noGrp="1"/>
          </p:cNvGraphicFramePr>
          <p:nvPr/>
        </p:nvGraphicFramePr>
        <p:xfrm>
          <a:off x="2133600" y="694521"/>
          <a:ext cx="6781800" cy="60472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48241">
                  <a:extLst>
                    <a:ext uri="{9D8B030D-6E8A-4147-A177-3AD203B41FA5}">
                      <a16:colId xmlns:a16="http://schemas.microsoft.com/office/drawing/2014/main" val="899663417"/>
                    </a:ext>
                  </a:extLst>
                </a:gridCol>
                <a:gridCol w="762357">
                  <a:extLst>
                    <a:ext uri="{9D8B030D-6E8A-4147-A177-3AD203B41FA5}">
                      <a16:colId xmlns:a16="http://schemas.microsoft.com/office/drawing/2014/main" val="2630506431"/>
                    </a:ext>
                  </a:extLst>
                </a:gridCol>
                <a:gridCol w="4971202">
                  <a:extLst>
                    <a:ext uri="{9D8B030D-6E8A-4147-A177-3AD203B41FA5}">
                      <a16:colId xmlns:a16="http://schemas.microsoft.com/office/drawing/2014/main" val="1256585619"/>
                    </a:ext>
                  </a:extLst>
                </a:gridCol>
              </a:tblGrid>
              <a:tr h="26987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1" u="sng" strike="noStrike">
                          <a:effectLst/>
                        </a:rPr>
                        <a:t>EMIL_ID</a:t>
                      </a:r>
                      <a:endParaRPr lang="en-US" sz="1000" b="1" i="0" u="sng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1" u="sng" strike="noStrike">
                          <a:effectLst/>
                        </a:rPr>
                        <a:t>RPT_ID</a:t>
                      </a:r>
                      <a:endParaRPr lang="en-US" sz="1000" b="1" i="0" u="sng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1" u="sng" strike="noStrike" dirty="0">
                          <a:effectLst/>
                        </a:rPr>
                        <a:t>Product Name</a:t>
                      </a:r>
                      <a:endParaRPr lang="en-US" sz="1000" b="1" i="0" u="sng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extLst>
                  <a:ext uri="{0D108BD9-81ED-4DB2-BD59-A6C34878D82A}">
                    <a16:rowId xmlns:a16="http://schemas.microsoft.com/office/drawing/2014/main" val="2540581377"/>
                  </a:ext>
                </a:extLst>
              </a:tr>
              <a:tr h="18686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np5-758-cd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13079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Deselected Hourly RUC Recommendations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1718375"/>
                  </a:ext>
                </a:extLst>
              </a:tr>
              <a:tr h="23538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NP8-143-CD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11025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QSE Ancillary Services Capacity Monitor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68959198"/>
                  </a:ext>
                </a:extLst>
              </a:tr>
              <a:tr h="23538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np6-291-cd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12309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Topology Consistency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85783013"/>
                  </a:ext>
                </a:extLst>
              </a:tr>
              <a:tr h="23538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np6-619-cd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12308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State Estimator Real-Time Transmission Line Flows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60647838"/>
                  </a:ext>
                </a:extLst>
              </a:tr>
              <a:tr h="23538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NP6-327-CD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21114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LMP By SOG Including Price Adders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74599615"/>
                  </a:ext>
                </a:extLst>
              </a:tr>
              <a:tr h="24148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np6-787-cd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11485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LMPs by Electrical Bus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0413910"/>
                  </a:ext>
                </a:extLst>
              </a:tr>
              <a:tr h="22927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np6-788-cd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12300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LMPs by Resource Nodes, Load Zones and Trading Hubs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3068599"/>
                  </a:ext>
                </a:extLst>
              </a:tr>
              <a:tr h="23538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np6-914-cd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12351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Manual Overriding of HDLs and LDLs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44738315"/>
                  </a:ext>
                </a:extLst>
              </a:tr>
              <a:tr h="23538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NP6-323-CD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13221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Real-Time Price Adders by SCED Interval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37912023"/>
                  </a:ext>
                </a:extLst>
              </a:tr>
              <a:tr h="23538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np6-322-cd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13114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SCED System Lambda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73163595"/>
                  </a:ext>
                </a:extLst>
              </a:tr>
              <a:tr h="2170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np6-915-cd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13081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Summary Report of HDL and LDL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06623245"/>
                  </a:ext>
                </a:extLst>
              </a:tr>
              <a:tr h="2170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np12-218-cd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23995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ERCOT System Limit Exceedances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22802364"/>
                  </a:ext>
                </a:extLst>
              </a:tr>
              <a:tr h="2170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np6-6-cd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12305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NSA Active Constraints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74588059"/>
                  </a:ext>
                </a:extLst>
              </a:tr>
              <a:tr h="2170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np5-911-cd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12345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NSA Inactive Constraints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16959369"/>
                  </a:ext>
                </a:extLst>
              </a:tr>
              <a:tr h="2170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NP6-324-CD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13220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Real-Time Price Adders for 15-Minute Settlement Interval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98068508"/>
                  </a:ext>
                </a:extLst>
              </a:tr>
              <a:tr h="2170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np6-326-cd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21115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Real-Time Price for SOG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17542631"/>
                  </a:ext>
                </a:extLst>
              </a:tr>
              <a:tr h="2170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np6-905-cd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12301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Settlement Point Prices at Resource Nodes, Hubs and Load Zones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89837546"/>
                  </a:ext>
                </a:extLst>
              </a:tr>
              <a:tr h="2170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eia-930-cd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13457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Hourly Balancing Authority Operations Report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57494916"/>
                  </a:ext>
                </a:extLst>
              </a:tr>
              <a:tr h="2170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sys-608-cd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12354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SCED Resource Shift Factors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4768100"/>
                  </a:ext>
                </a:extLst>
              </a:tr>
              <a:tr h="2170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np6-607-cd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16013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SCED Settlement Point Shift Factors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14625173"/>
                  </a:ext>
                </a:extLst>
              </a:tr>
              <a:tr h="2170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np6-86-cd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12302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SCED Shadow Prices and Binding Transmission Constraints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36856738"/>
                  </a:ext>
                </a:extLst>
              </a:tr>
              <a:tr h="2170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np6-235-cd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12340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System-Wide Demand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54250304"/>
                  </a:ext>
                </a:extLst>
              </a:tr>
              <a:tr h="2170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np6-346-cd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14836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Actual System Load by Forecast Zone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99849712"/>
                  </a:ext>
                </a:extLst>
              </a:tr>
              <a:tr h="2170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np6-344-cd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15954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Actual System Load by Study Area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97200971"/>
                  </a:ext>
                </a:extLst>
              </a:tr>
              <a:tr h="2170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np6-345-cd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13101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Actual System Load by Weather Zone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61731517"/>
                  </a:ext>
                </a:extLst>
              </a:tr>
              <a:tr h="2170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np5-757-cd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13080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Deselected Daily RUC Recommendations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2243867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652919E-2782-ED42-21A5-1A0BF840509F}"/>
              </a:ext>
            </a:extLst>
          </p:cNvPr>
          <p:cNvSpPr txBox="1"/>
          <p:nvPr/>
        </p:nvSpPr>
        <p:spPr>
          <a:xfrm>
            <a:off x="152400" y="1295400"/>
            <a:ext cx="1828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The reports listed here, for the first 12/5 posting interval, will be EXPIRED due to inaccurate </a:t>
            </a:r>
            <a:r>
              <a:rPr lang="en-US" sz="1600"/>
              <a:t>data.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959824937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Slide">
  <a:themeElements>
    <a:clrScheme name="Custom 1">
      <a:dk1>
        <a:srgbClr val="2D3338"/>
      </a:dk1>
      <a:lt1>
        <a:srgbClr val="FFFFFF"/>
      </a:lt1>
      <a:dk2>
        <a:srgbClr val="2D3338"/>
      </a:dk2>
      <a:lt2>
        <a:srgbClr val="E6EBF0"/>
      </a:lt2>
      <a:accent1>
        <a:srgbClr val="00AEC7"/>
      </a:accent1>
      <a:accent2>
        <a:srgbClr val="7C858C"/>
      </a:accent2>
      <a:accent3>
        <a:srgbClr val="2BA565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Aq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orizont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Gr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BF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Year xmlns="8d5ee879-813f-4fb9-b7c2-a59846c21aeb" xsi:nil="true"/>
    <Audience xmlns="8d5ee879-813f-4fb9-b7c2-a59846c21aeb">Public</Audienc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0999AAC16EAB41985F08B9B30BD6F8" ma:contentTypeVersion="4" ma:contentTypeDescription="Create a new document." ma:contentTypeScope="" ma:versionID="e17db7c92bbe4a954239b0aad63199c1">
  <xsd:schema xmlns:xsd="http://www.w3.org/2001/XMLSchema" xmlns:xs="http://www.w3.org/2001/XMLSchema" xmlns:p="http://schemas.microsoft.com/office/2006/metadata/properties" xmlns:ns2="8d5ee879-813f-4fb9-b7c2-a59846c21aeb" targetNamespace="http://schemas.microsoft.com/office/2006/metadata/properties" ma:root="true" ma:fieldsID="dbeeea33673683b355d19f3b50507d1a" ns2:_="">
    <xsd:import namespace="8d5ee879-813f-4fb9-b7c2-a59846c21aeb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Year" minOccurs="0"/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ee879-813f-4fb9-b7c2-a59846c21aeb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Internal "/>
          <xsd:enumeration value="Confidential"/>
          <xsd:enumeration value="Public"/>
        </xsd:restriction>
      </xsd:simpleType>
    </xsd:element>
    <xsd:element name="Year" ma:index="9" nillable="true" ma:displayName="Year" ma:format="Dropdown" ma:internalName="Year">
      <xsd:simpleType>
        <xsd:restriction base="dms:Choice">
          <xsd:enumeration value="2022"/>
          <xsd:enumeration value="2023"/>
          <xsd:enumeration value="2024"/>
          <xsd:enumeration value="2025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F18ABE5-2C97-4413-ACB0-B3080BAFCAD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A526C54-2038-4DDB-9077-84C80FF069E0}">
  <ds:schemaRefs>
    <ds:schemaRef ds:uri="http://purl.org/dc/dcmitype/"/>
    <ds:schemaRef ds:uri="http://purl.org/dc/elements/1.1/"/>
    <ds:schemaRef ds:uri="http://schemas.microsoft.com/office/2006/documentManagement/types"/>
    <ds:schemaRef ds:uri="http://schemas.microsoft.com/office/2006/metadata/properties"/>
    <ds:schemaRef ds:uri="c34af464-7aa1-4edd-9be4-83dffc1cb926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www.w3.org/XML/1998/namespace"/>
    <ds:schemaRef ds:uri="8d5ee879-813f-4fb9-b7c2-a59846c21aeb"/>
  </ds:schemaRefs>
</ds:datastoreItem>
</file>

<file path=customXml/itemProps3.xml><?xml version="1.0" encoding="utf-8"?>
<ds:datastoreItem xmlns:ds="http://schemas.openxmlformats.org/officeDocument/2006/customXml" ds:itemID="{1BCE88CD-E9E0-4BB6-AD83-C594282F53D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5ee879-813f-4fb9-b7c2-a59846c21a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23708</TotalTime>
  <Words>784</Words>
  <Application>Microsoft Office PowerPoint</Application>
  <PresentationFormat>On-screen Show (4:3)</PresentationFormat>
  <Paragraphs>213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Segoe UI</vt:lpstr>
      <vt:lpstr>Cover Slide</vt:lpstr>
      <vt:lpstr>Horizontal Theme</vt:lpstr>
      <vt:lpstr>PowerPoint Presentation</vt:lpstr>
      <vt:lpstr>Outline</vt:lpstr>
      <vt:lpstr>RTCBTF Remaining Items for Go-Live</vt:lpstr>
      <vt:lpstr>RTC+B Scope</vt:lpstr>
      <vt:lpstr>PowerPoint Presentation</vt:lpstr>
      <vt:lpstr>Stabilization release this week</vt:lpstr>
      <vt:lpstr>Market Notice regarding AS Trades</vt:lpstr>
      <vt:lpstr>RTC Cutover Information: Missed Reports</vt:lpstr>
      <vt:lpstr>RTC Cutover Information: Expired Reports</vt:lpstr>
      <vt:lpstr>RTC Cutover Information: Stabilization Issues</vt:lpstr>
      <vt:lpstr>Focus for remainder of RTCBTF Agenda today: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Mereness, Matt</cp:lastModifiedBy>
  <cp:revision>653</cp:revision>
  <cp:lastPrinted>2017-10-10T21:31:05Z</cp:lastPrinted>
  <dcterms:created xsi:type="dcterms:W3CDTF">2016-01-21T15:20:31Z</dcterms:created>
  <dcterms:modified xsi:type="dcterms:W3CDTF">2025-12-15T22:09:56Z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0x0101006D0999AAC16EAB41985F08B9B30BD6F8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ActionId">
    <vt:lpwstr>c62e7908-7660-43a6-b1c8-5c5c95dc1f11</vt:lpwstr>
  </property>
  <property fmtid="{D5CDD505-2E9C-101B-9397-08002B2CF9AE}" pid="5" name="MSIP_Label_7084cbda-52b8-46fb-a7b7-cb5bd465ed85_SetDate">
    <vt:lpwstr>2023-05-09T20:19:39Z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ContentBits">
    <vt:lpwstr>0</vt:lpwstr>
  </property>
  <property fmtid="{D5CDD505-2E9C-101B-9397-08002B2CF9AE}" pid="8" name="MSIP_Label_7084cbda-52b8-46fb-a7b7-cb5bd465ed85_SiteId">
    <vt:lpwstr>0afb747d-bff7-4596-a9fc-950ef9e0ec45</vt:lpwstr>
  </property>
  <property fmtid="{D5CDD505-2E9C-101B-9397-08002B2CF9AE}" pid="9" name="MSIP_Label_7084cbda-52b8-46fb-a7b7-cb5bd465ed85_Method">
    <vt:lpwstr>Standard</vt:lpwstr>
  </property>
</Properties>
</file>