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4"/>
    <p:sldMasterId id="2147483663" r:id="rId5"/>
    <p:sldMasterId id="2147483739" r:id="rId6"/>
  </p:sldMasterIdLst>
  <p:notesMasterIdLst>
    <p:notesMasterId r:id="rId19"/>
  </p:notesMasterIdLst>
  <p:handoutMasterIdLst>
    <p:handoutMasterId r:id="rId20"/>
  </p:handoutMasterIdLst>
  <p:sldIdLst>
    <p:sldId id="542" r:id="rId7"/>
    <p:sldId id="546" r:id="rId8"/>
    <p:sldId id="550" r:id="rId9"/>
    <p:sldId id="551" r:id="rId10"/>
    <p:sldId id="552" r:id="rId11"/>
    <p:sldId id="571" r:id="rId12"/>
    <p:sldId id="565" r:id="rId13"/>
    <p:sldId id="568" r:id="rId14"/>
    <p:sldId id="564" r:id="rId15"/>
    <p:sldId id="573" r:id="rId16"/>
    <p:sldId id="574" r:id="rId17"/>
    <p:sldId id="575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47093A1-EA94-3DBA-9F8A-473D71E0B634}" name="Chu, Zhengguo" initials="ZC" userId="S::Zhengguo.Chu@ercot.com::46b45079-141b-4798-8f61-111a7cd7aa1e" providerId="AD"/>
  <p188:author id="{43831BD2-3014-FC08-390A-9936949E1516}" name="Maggio, Dave" initials="DM" userId="S::David.Maggio@ercot.com::ac169136-3d92-4093-a1ee-cd2fa0ab6301" providerId="AD"/>
  <p188:author id="{D66CB0EA-D67D-C0C9-90E6-290DE98C193C}" name="Holden, Curry" initials="CH" userId="S::Curry.Holden@ercot.com::31e9b6bc-9b69-40a2-8350-c908a6f138a8" providerId="AD"/>
  <p188:author id="{210B60F4-3CD0-D4C8-ADBF-F7AE863456C6}" name="Li, Weifeng" initials="WL" userId="S::Weifeng.Li@ercot.com::f63eff4a-e321-4b54-b8af-09453b3ebe6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C7"/>
    <a:srgbClr val="E6EBF0"/>
    <a:srgbClr val="093C61"/>
    <a:srgbClr val="98C3FA"/>
    <a:srgbClr val="70CDD9"/>
    <a:srgbClr val="8DC3E5"/>
    <a:srgbClr val="A9E5EA"/>
    <a:srgbClr val="5B6770"/>
    <a:srgbClr val="26D07C"/>
    <a:srgbClr val="007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87E059-0196-4472-96EA-BA7C3073F7D5}" v="117" vWet="118" dt="2025-12-11T00:45:31.245"/>
    <p1510:client id="{6838F126-E64D-4B9B-ACD8-9336D94C7367}" v="6639" dt="2025-12-12T16:39:17.881"/>
    <p1510:client id="{DC1297F4-0996-424F-8CCD-52D22CB5FDE8}" v="647" dt="2025-12-11T17:07:38.963"/>
  </p1510:revLst>
</p1510:revInfo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516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ercot.sharepoint.com/sites/DPT-MarketAnalysisSupv/Shared%20Documents/Analysis/2025-12-09%20RTC%20Congestion/Cha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ercot.sharepoint.com/sites/DPT-MarketAnalysisSupv/Shared%20Documents/Analysis/2025-12-09%20RTC%20Congestion/Chart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ercot-my.sharepoint.com/personal/matthew_skiles_ercot_com/Documents/Microsoft%20Teams%20Chat%20Files/RUC_activity_data_2025-12%20-%20plo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ercot-my.sharepoint.com/personal/matthew_skiles_ercot_com/Documents/Microsoft%20Teams%20Chat%20Files/RUC_activity_data_2025-12%20-%20plo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i="1"/>
              <a:t>Total Daily RTM Congestion Rent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AEC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8B2-4947-9FAE-834B872116DD}"/>
              </c:ext>
            </c:extLst>
          </c:dPt>
          <c:cat>
            <c:numRef>
              <c:f>Sheet3!$A$2:$A$10</c:f>
              <c:numCache>
                <c:formatCode>m/d/yyyy</c:formatCode>
                <c:ptCount val="9"/>
                <c:pt idx="0">
                  <c:v>45992</c:v>
                </c:pt>
                <c:pt idx="1">
                  <c:v>45993</c:v>
                </c:pt>
                <c:pt idx="2">
                  <c:v>45994</c:v>
                </c:pt>
                <c:pt idx="3">
                  <c:v>45995</c:v>
                </c:pt>
                <c:pt idx="4">
                  <c:v>45996</c:v>
                </c:pt>
                <c:pt idx="5">
                  <c:v>45997</c:v>
                </c:pt>
                <c:pt idx="6">
                  <c:v>45998</c:v>
                </c:pt>
                <c:pt idx="7">
                  <c:v>45999</c:v>
                </c:pt>
                <c:pt idx="8">
                  <c:v>46000</c:v>
                </c:pt>
              </c:numCache>
            </c:numRef>
          </c:cat>
          <c:val>
            <c:numRef>
              <c:f>Sheet3!$B$2:$B$10</c:f>
              <c:numCache>
                <c:formatCode>_("$"* #,##0_);_("$"* \(#,##0\);_("$"* "-"??_);_(@_)</c:formatCode>
                <c:ptCount val="9"/>
                <c:pt idx="0">
                  <c:v>17233684.788838699</c:v>
                </c:pt>
                <c:pt idx="1">
                  <c:v>19715635.3126688</c:v>
                </c:pt>
                <c:pt idx="2">
                  <c:v>8914770.2845692802</c:v>
                </c:pt>
                <c:pt idx="3">
                  <c:v>7881492.9267235249</c:v>
                </c:pt>
                <c:pt idx="4">
                  <c:v>2597053.6992655001</c:v>
                </c:pt>
                <c:pt idx="5">
                  <c:v>5242501.6580678197</c:v>
                </c:pt>
                <c:pt idx="6">
                  <c:v>3683439.7038800502</c:v>
                </c:pt>
                <c:pt idx="7">
                  <c:v>2970664.75322587</c:v>
                </c:pt>
                <c:pt idx="8">
                  <c:v>6190751.2230302598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B2-4947-9FAE-834B872116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82609727"/>
        <c:axId val="1982610207"/>
      </c:barChart>
      <c:dateAx>
        <c:axId val="1982609727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2610207"/>
        <c:crosses val="autoZero"/>
        <c:auto val="1"/>
        <c:lblOffset val="100"/>
        <c:baseTimeUnit val="days"/>
      </c:dateAx>
      <c:valAx>
        <c:axId val="19826102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Congestion Rent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26097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i="1"/>
              <a:t>Daily Sum of Total Constraint Violated MW in the RTM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AEC7"/>
            </a:solidFill>
            <a:ln>
              <a:noFill/>
            </a:ln>
            <a:effectLst/>
          </c:spPr>
          <c:invertIfNegative val="0"/>
          <c:cat>
            <c:numRef>
              <c:f>Sheet3!$A$2:$A$10</c:f>
              <c:numCache>
                <c:formatCode>m/d/yyyy</c:formatCode>
                <c:ptCount val="9"/>
                <c:pt idx="0">
                  <c:v>45992</c:v>
                </c:pt>
                <c:pt idx="1">
                  <c:v>45993</c:v>
                </c:pt>
                <c:pt idx="2">
                  <c:v>45994</c:v>
                </c:pt>
                <c:pt idx="3">
                  <c:v>45995</c:v>
                </c:pt>
                <c:pt idx="4">
                  <c:v>45996</c:v>
                </c:pt>
                <c:pt idx="5">
                  <c:v>45997</c:v>
                </c:pt>
                <c:pt idx="6">
                  <c:v>45998</c:v>
                </c:pt>
                <c:pt idx="7">
                  <c:v>45999</c:v>
                </c:pt>
                <c:pt idx="8">
                  <c:v>46000</c:v>
                </c:pt>
              </c:numCache>
            </c:numRef>
          </c:cat>
          <c:val>
            <c:numRef>
              <c:f>Sheet3!$C$2:$C$10</c:f>
              <c:numCache>
                <c:formatCode>General</c:formatCode>
                <c:ptCount val="9"/>
                <c:pt idx="0">
                  <c:v>6.1</c:v>
                </c:pt>
                <c:pt idx="1">
                  <c:v>220</c:v>
                </c:pt>
                <c:pt idx="2">
                  <c:v>548.6</c:v>
                </c:pt>
                <c:pt idx="3">
                  <c:v>6.1999999999999904</c:v>
                </c:pt>
                <c:pt idx="4">
                  <c:v>0</c:v>
                </c:pt>
                <c:pt idx="5">
                  <c:v>44.2</c:v>
                </c:pt>
                <c:pt idx="6">
                  <c:v>118.9</c:v>
                </c:pt>
                <c:pt idx="7">
                  <c:v>38</c:v>
                </c:pt>
                <c:pt idx="8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C2-4A1B-B4CF-730124D4AA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82609727"/>
        <c:axId val="1982610207"/>
      </c:barChart>
      <c:dateAx>
        <c:axId val="1982609727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2610207"/>
        <c:crosses val="autoZero"/>
        <c:auto val="1"/>
        <c:lblOffset val="100"/>
        <c:baseTimeUnit val="days"/>
      </c:dateAx>
      <c:valAx>
        <c:axId val="19826102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26097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i="1"/>
              <a:t>RUC-Recommended Hours Across All RUCs Executed –</a:t>
            </a:r>
            <a:r>
              <a:rPr lang="en-US" sz="1400" i="1" baseline="0"/>
              <a:t> All Resources</a:t>
            </a:r>
            <a:endParaRPr lang="en-US" sz="1400" i="1"/>
          </a:p>
        </c:rich>
      </c:tx>
      <c:layout>
        <c:manualLayout>
          <c:xMode val="edge"/>
          <c:yMode val="edge"/>
          <c:x val="0.12084803739804523"/>
          <c:y val="3.460598669605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18485591942648"/>
          <c:y val="0.17802262446621792"/>
          <c:w val="0.84527761003999069"/>
          <c:h val="0.607868203795789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3DBED1"/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mm/dd/yy;@</c:formatCode>
                <c:ptCount val="9"/>
                <c:pt idx="0">
                  <c:v>45992</c:v>
                </c:pt>
                <c:pt idx="1">
                  <c:v>45993</c:v>
                </c:pt>
                <c:pt idx="2">
                  <c:v>45994</c:v>
                </c:pt>
                <c:pt idx="3">
                  <c:v>45995</c:v>
                </c:pt>
                <c:pt idx="4">
                  <c:v>45996</c:v>
                </c:pt>
                <c:pt idx="5">
                  <c:v>45997</c:v>
                </c:pt>
                <c:pt idx="6">
                  <c:v>45998</c:v>
                </c:pt>
                <c:pt idx="7">
                  <c:v>45999</c:v>
                </c:pt>
                <c:pt idx="8">
                  <c:v>46000</c:v>
                </c:pt>
              </c:numCache>
            </c:numRef>
          </c:cat>
          <c:val>
            <c:numRef>
              <c:f>Sheet1!$E$2:$E$10</c:f>
              <c:numCache>
                <c:formatCode>General</c:formatCode>
                <c:ptCount val="9"/>
                <c:pt idx="0">
                  <c:v>19581</c:v>
                </c:pt>
                <c:pt idx="1">
                  <c:v>5804</c:v>
                </c:pt>
                <c:pt idx="2">
                  <c:v>5979</c:v>
                </c:pt>
                <c:pt idx="3">
                  <c:v>5060</c:v>
                </c:pt>
                <c:pt idx="4">
                  <c:v>2084</c:v>
                </c:pt>
                <c:pt idx="5">
                  <c:v>2257</c:v>
                </c:pt>
                <c:pt idx="6">
                  <c:v>3455</c:v>
                </c:pt>
                <c:pt idx="7">
                  <c:v>2298</c:v>
                </c:pt>
                <c:pt idx="8">
                  <c:v>1934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FE-46A4-9CDB-CD8ECEAFA1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3805551"/>
        <c:axId val="1263817551"/>
      </c:barChart>
      <c:dateAx>
        <c:axId val="1263805551"/>
        <c:scaling>
          <c:orientation val="minMax"/>
        </c:scaling>
        <c:delete val="0"/>
        <c:axPos val="b"/>
        <c:numFmt formatCode="m/d/yy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3817551"/>
        <c:crosses val="autoZero"/>
        <c:auto val="1"/>
        <c:lblOffset val="100"/>
        <c:baseTimeUnit val="days"/>
        <c:majorUnit val="1"/>
        <c:majorTimeUnit val="days"/>
      </c:dateAx>
      <c:valAx>
        <c:axId val="1263817551"/>
        <c:scaling>
          <c:orientation val="minMax"/>
          <c:max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Resource-Hours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3805551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1" u="none" strike="noStrike" kern="1200" spc="0" baseline="0">
                <a:solidFill>
                  <a:srgbClr val="2D3338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1" u="none" strike="noStrike" kern="1200" spc="0" baseline="0">
                <a:solidFill>
                  <a:srgbClr val="2D3338">
                    <a:lumMod val="65000"/>
                    <a:lumOff val="35000"/>
                  </a:srgbClr>
                </a:solidFill>
              </a:rPr>
              <a:t>RUC-Recommended Hours Across All RUCs Executed – Start Time </a:t>
            </a:r>
            <a:r>
              <a:rPr lang="en-US" sz="1400" i="1"/>
              <a:t>Longer Than 1 Hour</a:t>
            </a:r>
          </a:p>
        </c:rich>
      </c:tx>
      <c:layout>
        <c:manualLayout>
          <c:xMode val="edge"/>
          <c:yMode val="edge"/>
          <c:x val="0.1565987609107001"/>
          <c:y val="3.79146730779947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1" u="none" strike="noStrike" kern="1200" spc="0" baseline="0">
              <a:solidFill>
                <a:srgbClr val="2D3338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005925210775494"/>
          <c:y val="0.1845222967167065"/>
          <c:w val="0.83512952718196221"/>
          <c:h val="0.6050852463583835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3DBED1"/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mm/dd/yy;@</c:formatCode>
                <c:ptCount val="9"/>
                <c:pt idx="0">
                  <c:v>45992</c:v>
                </c:pt>
                <c:pt idx="1">
                  <c:v>45993</c:v>
                </c:pt>
                <c:pt idx="2">
                  <c:v>45994</c:v>
                </c:pt>
                <c:pt idx="3">
                  <c:v>45995</c:v>
                </c:pt>
                <c:pt idx="4">
                  <c:v>45996</c:v>
                </c:pt>
                <c:pt idx="5">
                  <c:v>45997</c:v>
                </c:pt>
                <c:pt idx="6">
                  <c:v>45998</c:v>
                </c:pt>
                <c:pt idx="7">
                  <c:v>45999</c:v>
                </c:pt>
                <c:pt idx="8">
                  <c:v>46000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1674</c:v>
                </c:pt>
                <c:pt idx="1">
                  <c:v>1278</c:v>
                </c:pt>
                <c:pt idx="2">
                  <c:v>989</c:v>
                </c:pt>
                <c:pt idx="3">
                  <c:v>321</c:v>
                </c:pt>
                <c:pt idx="4">
                  <c:v>399</c:v>
                </c:pt>
                <c:pt idx="5">
                  <c:v>523</c:v>
                </c:pt>
                <c:pt idx="6">
                  <c:v>1143</c:v>
                </c:pt>
                <c:pt idx="7">
                  <c:v>876</c:v>
                </c:pt>
                <c:pt idx="8">
                  <c:v>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B8-4F2D-847D-0D524358FF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3805551"/>
        <c:axId val="1263817551"/>
      </c:barChart>
      <c:dateAx>
        <c:axId val="1263805551"/>
        <c:scaling>
          <c:orientation val="minMax"/>
        </c:scaling>
        <c:delete val="0"/>
        <c:axPos val="b"/>
        <c:numFmt formatCode="m/d/yy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3817551"/>
        <c:crosses val="autoZero"/>
        <c:auto val="1"/>
        <c:lblOffset val="100"/>
        <c:baseTimeUnit val="days"/>
      </c:dateAx>
      <c:valAx>
        <c:axId val="1263817551"/>
        <c:scaling>
          <c:orientation val="minMax"/>
          <c:max val="1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Resources-Hours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38055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11038-C648-4BF3-8167-6AE1FF3EFD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0C27A-FD2A-445A-A719-6C03AF8940F3}">
      <dgm:prSet phldrT="[Text]"/>
      <dgm:spPr>
        <a:solidFill>
          <a:srgbClr val="5B6770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70D27D20-9B5C-4ACA-A932-25F2CF915F48}" type="parTrans" cxnId="{A5351B5C-9190-4E1A-BDA3-BCFD1EA44514}">
      <dgm:prSet/>
      <dgm:spPr/>
      <dgm:t>
        <a:bodyPr/>
        <a:lstStyle/>
        <a:p>
          <a:endParaRPr lang="en-US"/>
        </a:p>
      </dgm:t>
    </dgm:pt>
    <dgm:pt modelId="{6F8B888A-19D7-43C8-BC5E-9BDE549DF313}" type="sibTrans" cxnId="{A5351B5C-9190-4E1A-BDA3-BCFD1EA44514}">
      <dgm:prSet/>
      <dgm:spPr/>
      <dgm:t>
        <a:bodyPr/>
        <a:lstStyle/>
        <a:p>
          <a:endParaRPr lang="en-US"/>
        </a:p>
      </dgm:t>
    </dgm:pt>
    <dgm:pt modelId="{E0CEC3AC-4F65-405E-9DD2-9D5A494B4AC7}">
      <dgm:prSet phldrT="[Text]"/>
      <dgm:spPr>
        <a:solidFill>
          <a:srgbClr val="00AEC7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EAB6D17A-4709-4A18-AFBB-0789B952020D}" type="parTrans" cxnId="{6C928428-284E-4E7D-9683-6F55F36228FB}">
      <dgm:prSet/>
      <dgm:spPr/>
      <dgm:t>
        <a:bodyPr/>
        <a:lstStyle/>
        <a:p>
          <a:endParaRPr lang="en-US"/>
        </a:p>
      </dgm:t>
    </dgm:pt>
    <dgm:pt modelId="{E80F0502-7CC7-44FF-B609-B9414F795B8A}" type="sibTrans" cxnId="{6C928428-284E-4E7D-9683-6F55F36228FB}">
      <dgm:prSet/>
      <dgm:spPr/>
      <dgm:t>
        <a:bodyPr/>
        <a:lstStyle/>
        <a:p>
          <a:endParaRPr lang="en-US"/>
        </a:p>
      </dgm:t>
    </dgm:pt>
    <dgm:pt modelId="{187606C4-A5C3-49B4-8A18-BB38CA4215D5}">
      <dgm:prSet phldrT="[Text]"/>
      <dgm:spPr>
        <a:solidFill>
          <a:srgbClr val="093C61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58AE02CB-D91D-41B6-A813-B4F035391B83}" type="parTrans" cxnId="{72D59750-5757-41CF-AF05-6C57B64FB7ED}">
      <dgm:prSet/>
      <dgm:spPr/>
      <dgm:t>
        <a:bodyPr/>
        <a:lstStyle/>
        <a:p>
          <a:endParaRPr lang="en-US"/>
        </a:p>
      </dgm:t>
    </dgm:pt>
    <dgm:pt modelId="{3CFCF34C-096A-4329-BCDD-0A8D1A075934}" type="sibTrans" cxnId="{72D59750-5757-41CF-AF05-6C57B64FB7ED}">
      <dgm:prSet/>
      <dgm:spPr/>
      <dgm:t>
        <a:bodyPr/>
        <a:lstStyle/>
        <a:p>
          <a:endParaRPr lang="en-US"/>
        </a:p>
      </dgm:t>
    </dgm:pt>
    <dgm:pt modelId="{075A3D39-E191-4C23-AF82-FED389D4714A}" type="pres">
      <dgm:prSet presAssocID="{32E11038-C648-4BF3-8167-6AE1FF3EFDF1}" presName="Name0" presStyleCnt="0">
        <dgm:presLayoutVars>
          <dgm:chMax val="7"/>
          <dgm:chPref val="7"/>
          <dgm:dir/>
        </dgm:presLayoutVars>
      </dgm:prSet>
      <dgm:spPr/>
    </dgm:pt>
    <dgm:pt modelId="{80725D32-2ED8-4B1F-81A2-9F7C840C4E0C}" type="pres">
      <dgm:prSet presAssocID="{32E11038-C648-4BF3-8167-6AE1FF3EFDF1}" presName="Name1" presStyleCnt="0"/>
      <dgm:spPr/>
    </dgm:pt>
    <dgm:pt modelId="{B6A82959-4BD9-4D99-A596-9C774D74AB1C}" type="pres">
      <dgm:prSet presAssocID="{32E11038-C648-4BF3-8167-6AE1FF3EFDF1}" presName="cycle" presStyleCnt="0"/>
      <dgm:spPr/>
    </dgm:pt>
    <dgm:pt modelId="{A2FCC776-BF52-47C4-92E4-17467F9AE6E1}" type="pres">
      <dgm:prSet presAssocID="{32E11038-C648-4BF3-8167-6AE1FF3EFDF1}" presName="srcNode" presStyleLbl="node1" presStyleIdx="0" presStyleCnt="3"/>
      <dgm:spPr/>
    </dgm:pt>
    <dgm:pt modelId="{6304DB4F-C21D-43CE-BC19-7FC9FE4143EB}" type="pres">
      <dgm:prSet presAssocID="{32E11038-C648-4BF3-8167-6AE1FF3EFDF1}" presName="conn" presStyleLbl="parChTrans1D2" presStyleIdx="0" presStyleCnt="1"/>
      <dgm:spPr/>
    </dgm:pt>
    <dgm:pt modelId="{0AC5C796-425F-48EC-9CE3-FF43A9E945D1}" type="pres">
      <dgm:prSet presAssocID="{32E11038-C648-4BF3-8167-6AE1FF3EFDF1}" presName="extraNode" presStyleLbl="node1" presStyleIdx="0" presStyleCnt="3"/>
      <dgm:spPr/>
    </dgm:pt>
    <dgm:pt modelId="{FEDB5C55-0F80-4976-AD26-0CEE89BEB7EA}" type="pres">
      <dgm:prSet presAssocID="{32E11038-C648-4BF3-8167-6AE1FF3EFDF1}" presName="dstNode" presStyleLbl="node1" presStyleIdx="0" presStyleCnt="3"/>
      <dgm:spPr/>
    </dgm:pt>
    <dgm:pt modelId="{89592E09-CC88-4904-BF5E-1629C8C5E634}" type="pres">
      <dgm:prSet presAssocID="{BA20C27A-FD2A-445A-A719-6C03AF8940F3}" presName="text_1" presStyleLbl="node1" presStyleIdx="0" presStyleCnt="3">
        <dgm:presLayoutVars>
          <dgm:bulletEnabled val="1"/>
        </dgm:presLayoutVars>
      </dgm:prSet>
      <dgm:spPr/>
    </dgm:pt>
    <dgm:pt modelId="{9A21976F-30D0-4847-9028-5756044BAAC3}" type="pres">
      <dgm:prSet presAssocID="{BA20C27A-FD2A-445A-A719-6C03AF8940F3}" presName="accent_1" presStyleCnt="0"/>
      <dgm:spPr/>
    </dgm:pt>
    <dgm:pt modelId="{36E4D279-9DCF-4996-B9DB-80023277EC34}" type="pres">
      <dgm:prSet presAssocID="{BA20C27A-FD2A-445A-A719-6C03AF8940F3}" presName="accentRepeatNode" presStyleLbl="solidFgAcc1" presStyleIdx="0" presStyleCnt="3"/>
      <dgm:spPr>
        <a:ln w="50800">
          <a:solidFill>
            <a:srgbClr val="5B6770"/>
          </a:solidFill>
        </a:ln>
      </dgm:spPr>
    </dgm:pt>
    <dgm:pt modelId="{FA8E3AD4-7354-43A8-B93D-74F840B6AEF6}" type="pres">
      <dgm:prSet presAssocID="{E0CEC3AC-4F65-405E-9DD2-9D5A494B4AC7}" presName="text_2" presStyleLbl="node1" presStyleIdx="1" presStyleCnt="3">
        <dgm:presLayoutVars>
          <dgm:bulletEnabled val="1"/>
        </dgm:presLayoutVars>
      </dgm:prSet>
      <dgm:spPr/>
    </dgm:pt>
    <dgm:pt modelId="{FDAFDD12-87AE-496F-A9BD-D8FA3C5C588E}" type="pres">
      <dgm:prSet presAssocID="{E0CEC3AC-4F65-405E-9DD2-9D5A494B4AC7}" presName="accent_2" presStyleCnt="0"/>
      <dgm:spPr/>
    </dgm:pt>
    <dgm:pt modelId="{CE0FEE12-C9DD-48AF-B095-635EAD24EB23}" type="pres">
      <dgm:prSet presAssocID="{E0CEC3AC-4F65-405E-9DD2-9D5A494B4AC7}" presName="accentRepeatNode" presStyleLbl="solidFgAcc1" presStyleIdx="1" presStyleCnt="3"/>
      <dgm:spPr>
        <a:ln w="50800">
          <a:solidFill>
            <a:srgbClr val="00AEC7"/>
          </a:solidFill>
        </a:ln>
      </dgm:spPr>
    </dgm:pt>
    <dgm:pt modelId="{30EB52CC-4F02-4C80-AAF8-62BFF5A038EA}" type="pres">
      <dgm:prSet presAssocID="{187606C4-A5C3-49B4-8A18-BB38CA4215D5}" presName="text_3" presStyleLbl="node1" presStyleIdx="2" presStyleCnt="3">
        <dgm:presLayoutVars>
          <dgm:bulletEnabled val="1"/>
        </dgm:presLayoutVars>
      </dgm:prSet>
      <dgm:spPr/>
    </dgm:pt>
    <dgm:pt modelId="{C8B76DD7-65EF-4958-B29D-8E09C2D14548}" type="pres">
      <dgm:prSet presAssocID="{187606C4-A5C3-49B4-8A18-BB38CA4215D5}" presName="accent_3" presStyleCnt="0"/>
      <dgm:spPr/>
    </dgm:pt>
    <dgm:pt modelId="{E96C1AF3-5332-4D40-8E92-7C851D843D9E}" type="pres">
      <dgm:prSet presAssocID="{187606C4-A5C3-49B4-8A18-BB38CA4215D5}" presName="accentRepeatNode" presStyleLbl="solidFgAcc1" presStyleIdx="2" presStyleCnt="3"/>
      <dgm:spPr>
        <a:ln w="50800">
          <a:solidFill>
            <a:srgbClr val="093C61"/>
          </a:solidFill>
        </a:ln>
      </dgm:spPr>
    </dgm:pt>
  </dgm:ptLst>
  <dgm:cxnLst>
    <dgm:cxn modelId="{6C928428-284E-4E7D-9683-6F55F36228FB}" srcId="{32E11038-C648-4BF3-8167-6AE1FF3EFDF1}" destId="{E0CEC3AC-4F65-405E-9DD2-9D5A494B4AC7}" srcOrd="1" destOrd="0" parTransId="{EAB6D17A-4709-4A18-AFBB-0789B952020D}" sibTransId="{E80F0502-7CC7-44FF-B609-B9414F795B8A}"/>
    <dgm:cxn modelId="{57C00C33-A140-4336-BF90-35942F94805A}" type="presOf" srcId="{187606C4-A5C3-49B4-8A18-BB38CA4215D5}" destId="{30EB52CC-4F02-4C80-AAF8-62BFF5A038EA}" srcOrd="0" destOrd="0" presId="urn:microsoft.com/office/officeart/2008/layout/VerticalCurvedList"/>
    <dgm:cxn modelId="{A5351B5C-9190-4E1A-BDA3-BCFD1EA44514}" srcId="{32E11038-C648-4BF3-8167-6AE1FF3EFDF1}" destId="{BA20C27A-FD2A-445A-A719-6C03AF8940F3}" srcOrd="0" destOrd="0" parTransId="{70D27D20-9B5C-4ACA-A932-25F2CF915F48}" sibTransId="{6F8B888A-19D7-43C8-BC5E-9BDE549DF313}"/>
    <dgm:cxn modelId="{53883844-14BD-4351-A151-F1F21DB11AA2}" type="presOf" srcId="{E0CEC3AC-4F65-405E-9DD2-9D5A494B4AC7}" destId="{FA8E3AD4-7354-43A8-B93D-74F840B6AEF6}" srcOrd="0" destOrd="0" presId="urn:microsoft.com/office/officeart/2008/layout/VerticalCurvedList"/>
    <dgm:cxn modelId="{72D59750-5757-41CF-AF05-6C57B64FB7ED}" srcId="{32E11038-C648-4BF3-8167-6AE1FF3EFDF1}" destId="{187606C4-A5C3-49B4-8A18-BB38CA4215D5}" srcOrd="2" destOrd="0" parTransId="{58AE02CB-D91D-41B6-A813-B4F035391B83}" sibTransId="{3CFCF34C-096A-4329-BCDD-0A8D1A075934}"/>
    <dgm:cxn modelId="{EBE72F74-33D1-4060-A3B4-F3A60F68D2DE}" type="presOf" srcId="{BA20C27A-FD2A-445A-A719-6C03AF8940F3}" destId="{89592E09-CC88-4904-BF5E-1629C8C5E634}" srcOrd="0" destOrd="0" presId="urn:microsoft.com/office/officeart/2008/layout/VerticalCurvedList"/>
    <dgm:cxn modelId="{44A009B9-4C6E-4056-A237-21B77C751944}" type="presOf" srcId="{32E11038-C648-4BF3-8167-6AE1FF3EFDF1}" destId="{075A3D39-E191-4C23-AF82-FED389D4714A}" srcOrd="0" destOrd="0" presId="urn:microsoft.com/office/officeart/2008/layout/VerticalCurvedList"/>
    <dgm:cxn modelId="{C12810DE-047C-44F0-893C-5DBF7D150250}" type="presOf" srcId="{6F8B888A-19D7-43C8-BC5E-9BDE549DF313}" destId="{6304DB4F-C21D-43CE-BC19-7FC9FE4143EB}" srcOrd="0" destOrd="0" presId="urn:microsoft.com/office/officeart/2008/layout/VerticalCurvedList"/>
    <dgm:cxn modelId="{C8DF18D6-9728-4B9E-8416-9844D37BED16}" type="presParOf" srcId="{075A3D39-E191-4C23-AF82-FED389D4714A}" destId="{80725D32-2ED8-4B1F-81A2-9F7C840C4E0C}" srcOrd="0" destOrd="0" presId="urn:microsoft.com/office/officeart/2008/layout/VerticalCurvedList"/>
    <dgm:cxn modelId="{E35D8989-C4EB-4877-88F9-278C7A5D79BE}" type="presParOf" srcId="{80725D32-2ED8-4B1F-81A2-9F7C840C4E0C}" destId="{B6A82959-4BD9-4D99-A596-9C774D74AB1C}" srcOrd="0" destOrd="0" presId="urn:microsoft.com/office/officeart/2008/layout/VerticalCurvedList"/>
    <dgm:cxn modelId="{2E10BBB5-BB5F-4213-81D6-299D4ED932F9}" type="presParOf" srcId="{B6A82959-4BD9-4D99-A596-9C774D74AB1C}" destId="{A2FCC776-BF52-47C4-92E4-17467F9AE6E1}" srcOrd="0" destOrd="0" presId="urn:microsoft.com/office/officeart/2008/layout/VerticalCurvedList"/>
    <dgm:cxn modelId="{5B23B201-EE0E-41FD-994F-D36FF4AEDA82}" type="presParOf" srcId="{B6A82959-4BD9-4D99-A596-9C774D74AB1C}" destId="{6304DB4F-C21D-43CE-BC19-7FC9FE4143EB}" srcOrd="1" destOrd="0" presId="urn:microsoft.com/office/officeart/2008/layout/VerticalCurvedList"/>
    <dgm:cxn modelId="{44830F56-0B6E-4957-B591-535E7C4AE88E}" type="presParOf" srcId="{B6A82959-4BD9-4D99-A596-9C774D74AB1C}" destId="{0AC5C796-425F-48EC-9CE3-FF43A9E945D1}" srcOrd="2" destOrd="0" presId="urn:microsoft.com/office/officeart/2008/layout/VerticalCurvedList"/>
    <dgm:cxn modelId="{B512C53B-041E-4F05-874B-6C14137472B2}" type="presParOf" srcId="{B6A82959-4BD9-4D99-A596-9C774D74AB1C}" destId="{FEDB5C55-0F80-4976-AD26-0CEE89BEB7EA}" srcOrd="3" destOrd="0" presId="urn:microsoft.com/office/officeart/2008/layout/VerticalCurvedList"/>
    <dgm:cxn modelId="{B5267D50-E7E0-4BB1-BFA8-A827CCA77309}" type="presParOf" srcId="{80725D32-2ED8-4B1F-81A2-9F7C840C4E0C}" destId="{89592E09-CC88-4904-BF5E-1629C8C5E634}" srcOrd="1" destOrd="0" presId="urn:microsoft.com/office/officeart/2008/layout/VerticalCurvedList"/>
    <dgm:cxn modelId="{B277B9AB-1A22-46B8-AB75-EA271659F9A9}" type="presParOf" srcId="{80725D32-2ED8-4B1F-81A2-9F7C840C4E0C}" destId="{9A21976F-30D0-4847-9028-5756044BAAC3}" srcOrd="2" destOrd="0" presId="urn:microsoft.com/office/officeart/2008/layout/VerticalCurvedList"/>
    <dgm:cxn modelId="{F63A9C37-6ADA-42F7-9567-B5030E7619A5}" type="presParOf" srcId="{9A21976F-30D0-4847-9028-5756044BAAC3}" destId="{36E4D279-9DCF-4996-B9DB-80023277EC34}" srcOrd="0" destOrd="0" presId="urn:microsoft.com/office/officeart/2008/layout/VerticalCurvedList"/>
    <dgm:cxn modelId="{F0AF24C9-085E-4E7F-84AF-44BDBD83C8D6}" type="presParOf" srcId="{80725D32-2ED8-4B1F-81A2-9F7C840C4E0C}" destId="{FA8E3AD4-7354-43A8-B93D-74F840B6AEF6}" srcOrd="3" destOrd="0" presId="urn:microsoft.com/office/officeart/2008/layout/VerticalCurvedList"/>
    <dgm:cxn modelId="{53C3BAA1-3CEB-4E9B-B244-D18A0E21044B}" type="presParOf" srcId="{80725D32-2ED8-4B1F-81A2-9F7C840C4E0C}" destId="{FDAFDD12-87AE-496F-A9BD-D8FA3C5C588E}" srcOrd="4" destOrd="0" presId="urn:microsoft.com/office/officeart/2008/layout/VerticalCurvedList"/>
    <dgm:cxn modelId="{D9AAB689-C278-446B-B50B-F0121693A922}" type="presParOf" srcId="{FDAFDD12-87AE-496F-A9BD-D8FA3C5C588E}" destId="{CE0FEE12-C9DD-48AF-B095-635EAD24EB23}" srcOrd="0" destOrd="0" presId="urn:microsoft.com/office/officeart/2008/layout/VerticalCurvedList"/>
    <dgm:cxn modelId="{6BE5BE6F-02B9-4318-9BB9-B7CD1051F0D2}" type="presParOf" srcId="{80725D32-2ED8-4B1F-81A2-9F7C840C4E0C}" destId="{30EB52CC-4F02-4C80-AAF8-62BFF5A038EA}" srcOrd="5" destOrd="0" presId="urn:microsoft.com/office/officeart/2008/layout/VerticalCurvedList"/>
    <dgm:cxn modelId="{37A2E405-9B83-4313-96A7-0A679F777B18}" type="presParOf" srcId="{80725D32-2ED8-4B1F-81A2-9F7C840C4E0C}" destId="{C8B76DD7-65EF-4958-B29D-8E09C2D14548}" srcOrd="6" destOrd="0" presId="urn:microsoft.com/office/officeart/2008/layout/VerticalCurvedList"/>
    <dgm:cxn modelId="{BA1CF7BF-1B96-48C4-ADB0-9317E5BC7454}" type="presParOf" srcId="{C8B76DD7-65EF-4958-B29D-8E09C2D14548}" destId="{E96C1AF3-5332-4D40-8E92-7C851D843D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DB4F-C21D-43CE-BC19-7FC9FE4143EB}">
      <dsp:nvSpPr>
        <dsp:cNvPr id="0" name=""/>
        <dsp:cNvSpPr/>
      </dsp:nvSpPr>
      <dsp:spPr>
        <a:xfrm>
          <a:off x="-6201673" y="-949060"/>
          <a:ext cx="7384521" cy="7384521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92E09-CC88-4904-BF5E-1629C8C5E634}">
      <dsp:nvSpPr>
        <dsp:cNvPr id="0" name=""/>
        <dsp:cNvSpPr/>
      </dsp:nvSpPr>
      <dsp:spPr>
        <a:xfrm>
          <a:off x="761512" y="548640"/>
          <a:ext cx="10541975" cy="1097280"/>
        </a:xfrm>
        <a:prstGeom prst="rect">
          <a:avLst/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127000" rIns="127000" bIns="1270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Click to edit Master subtitle style</a:t>
          </a:r>
        </a:p>
      </dsp:txBody>
      <dsp:txXfrm>
        <a:off x="761512" y="548640"/>
        <a:ext cx="10541975" cy="1097280"/>
      </dsp:txXfrm>
    </dsp:sp>
    <dsp:sp modelId="{36E4D279-9DCF-4996-B9DB-80023277EC34}">
      <dsp:nvSpPr>
        <dsp:cNvPr id="0" name=""/>
        <dsp:cNvSpPr/>
      </dsp:nvSpPr>
      <dsp:spPr>
        <a:xfrm>
          <a:off x="75712" y="41148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5B677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E3AD4-7354-43A8-B93D-74F840B6AEF6}">
      <dsp:nvSpPr>
        <dsp:cNvPr id="0" name=""/>
        <dsp:cNvSpPr/>
      </dsp:nvSpPr>
      <dsp:spPr>
        <a:xfrm>
          <a:off x="1160373" y="2194560"/>
          <a:ext cx="10143114" cy="1097280"/>
        </a:xfrm>
        <a:prstGeom prst="rect">
          <a:avLst/>
        </a:prstGeom>
        <a:solidFill>
          <a:srgbClr val="00AE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127000" rIns="127000" bIns="1270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Click to edit Master subtitle style</a:t>
          </a:r>
        </a:p>
      </dsp:txBody>
      <dsp:txXfrm>
        <a:off x="1160373" y="2194560"/>
        <a:ext cx="10143114" cy="1097280"/>
      </dsp:txXfrm>
    </dsp:sp>
    <dsp:sp modelId="{CE0FEE12-C9DD-48AF-B095-635EAD24EB23}">
      <dsp:nvSpPr>
        <dsp:cNvPr id="0" name=""/>
        <dsp:cNvSpPr/>
      </dsp:nvSpPr>
      <dsp:spPr>
        <a:xfrm>
          <a:off x="474573" y="205740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AEC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B52CC-4F02-4C80-AAF8-62BFF5A038EA}">
      <dsp:nvSpPr>
        <dsp:cNvPr id="0" name=""/>
        <dsp:cNvSpPr/>
      </dsp:nvSpPr>
      <dsp:spPr>
        <a:xfrm>
          <a:off x="761512" y="3840480"/>
          <a:ext cx="10541975" cy="1097280"/>
        </a:xfrm>
        <a:prstGeom prst="rect">
          <a:avLst/>
        </a:prstGeom>
        <a:solidFill>
          <a:srgbClr val="093C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127000" rIns="127000" bIns="1270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Click to edit Master subtitle style</a:t>
          </a:r>
        </a:p>
      </dsp:txBody>
      <dsp:txXfrm>
        <a:off x="761512" y="3840480"/>
        <a:ext cx="10541975" cy="1097280"/>
      </dsp:txXfrm>
    </dsp:sp>
    <dsp:sp modelId="{E96C1AF3-5332-4D40-8E92-7C851D843D9E}">
      <dsp:nvSpPr>
        <dsp:cNvPr id="0" name=""/>
        <dsp:cNvSpPr/>
      </dsp:nvSpPr>
      <dsp:spPr>
        <a:xfrm>
          <a:off x="75712" y="370332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93C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0.49755</cdr:x>
      <cdr:y>0.13766</cdr:y>
    </cdr:from>
    <cdr:to>
      <cdr:x>0.49755</cdr:x>
      <cdr:y>0.7974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D6866C34-0A7D-7997-F398-1B47549ACCA6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V="1">
          <a:off x="2835095" y="544530"/>
          <a:ext cx="0" cy="2609637"/>
        </a:xfrm>
        <a:prstGeom xmlns:a="http://schemas.openxmlformats.org/drawingml/2006/main" prst="line">
          <a:avLst/>
        </a:prstGeom>
        <a:ln xmlns:a="http://schemas.openxmlformats.org/drawingml/2006/main" w="34925"/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53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5A3345B-D5C7-2F88-8026-20E44CDC1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DBDC06-CAF6-397A-E258-1B91B7BE4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FF48671-73D4-A8B4-B73D-773427B40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762000"/>
            <a:ext cx="11379200" cy="3886198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BAC8498-C400-3675-A8B1-3E1519AB81C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6400" y="4648200"/>
            <a:ext cx="11379200" cy="14478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106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811FEB3-47F2-0622-E85A-BC25AB9BF1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6400" y="4648198"/>
            <a:ext cx="11379200" cy="14478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  <a:lvl2pPr>
              <a:defRPr sz="14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5A3345B-D5C7-2F88-8026-20E44CDC1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DBDC06-CAF6-397A-E258-1B91B7BE4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A157481-F789-46DE-2E72-928DE5021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762000"/>
            <a:ext cx="11379200" cy="3886198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93820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A98D29-CFFC-C296-B023-91A03EEC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2A03F-8D2E-8532-3203-031013FA5A10}"/>
              </a:ext>
            </a:extLst>
          </p:cNvPr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FCD6A5-9B36-D9E5-72F2-FBEA5B672AB9}"/>
              </a:ext>
            </a:extLst>
          </p:cNvPr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FC8874-25EC-5A5F-D57F-0691879F1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762000"/>
            <a:ext cx="74168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C7B98-DF84-E7E1-CF67-1DA50AD90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823200" y="762000"/>
            <a:ext cx="3962400" cy="53340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>
              <a:defRPr sz="1400" b="1">
                <a:solidFill>
                  <a:schemeClr val="tx1"/>
                </a:solidFill>
              </a:defRPr>
            </a:lvl2pPr>
            <a:lvl3pPr>
              <a:defRPr sz="1200" b="1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41AE20F-67AB-7F58-E5C0-B80B60EB4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B40FEBA-A659-D520-0764-206779E23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4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1C8B81A-95BD-E991-9B9F-3E9298BDD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D1C03C-3DF7-A3DE-6887-F11B8EF5149C}"/>
              </a:ext>
            </a:extLst>
          </p:cNvPr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FB76CBF-9431-A50C-08E3-E8EE4F236149}"/>
              </a:ext>
            </a:extLst>
          </p:cNvPr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B59DB38-0284-35BB-FCF2-EAA64B408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556402B-DC9D-8431-8023-AD3352280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26476B1-2B93-3388-ACFC-33AE1AE58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762000"/>
            <a:ext cx="74168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463BB2B-CBD9-709B-A906-D89DFB66823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823200" y="762000"/>
            <a:ext cx="3962400" cy="53340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>
              <a:defRPr sz="1400" b="0">
                <a:solidFill>
                  <a:schemeClr val="tx1"/>
                </a:solidFill>
              </a:defRPr>
            </a:lvl2pPr>
            <a:lvl3pPr>
              <a:defRPr sz="1200" b="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47984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e with Captions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CE442-37B7-476C-9FE8-E96267B0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15576-9FF6-A891-FEC4-42E2548A9FC7}"/>
              </a:ext>
            </a:extLst>
          </p:cNvPr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56E2A8-9379-D337-6383-63A755F631AD}"/>
              </a:ext>
            </a:extLst>
          </p:cNvPr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DA0FCEA-D36B-8171-D6EF-668CFAA33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435EFE1-64FF-A596-7050-A720211A5B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77308-3907-6CA9-7CB5-C0735CA9F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762000"/>
            <a:ext cx="74168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75F68D-3D9A-6D91-3F0D-447EAB2D487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823200" y="762000"/>
            <a:ext cx="3962400" cy="533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62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>
              <a:defRPr sz="1400" b="0">
                <a:solidFill>
                  <a:schemeClr val="tx1"/>
                </a:solidFill>
              </a:defRPr>
            </a:lvl2pPr>
            <a:lvl3pPr>
              <a:defRPr sz="1200" b="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1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EE2A56D-1F8F-6D34-5142-3AFE504C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9A953EB-673D-F477-0F68-19BB33084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605768" y="1066801"/>
            <a:ext cx="11179833" cy="21913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2" spcCol="54864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C95B286-9A86-1DCC-052D-7E695490B198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605768" y="3574375"/>
            <a:ext cx="11179833" cy="2277547"/>
          </a:xfrm>
          <a:prstGeom prst="rect">
            <a:avLst/>
          </a:prstGeom>
          <a:solidFill>
            <a:srgbClr val="093C61"/>
          </a:solidFill>
          <a:ln w="15875" cap="rnd" cmpd="sng">
            <a:solidFill>
              <a:srgbClr val="093C6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3" spcCol="54864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29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06400" y="762000"/>
            <a:ext cx="56134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EF78B07-4E0F-444F-3584-E6AC1A3DD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102CE92-D29A-FB05-C2BE-5719859D9A95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172200" y="762000"/>
            <a:ext cx="56134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0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2E64688-55C6-E357-9586-99D476DE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1240594"/>
            <a:ext cx="36576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647BB42-DB2F-5A0E-E38E-6058202FE98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534021" y="1926394"/>
            <a:ext cx="36576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CFE8832-28AD-B47C-8C26-31B963CA9E5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4267200" y="1240594"/>
            <a:ext cx="3657600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945EFAC-694A-3BD3-547B-6671ECA1457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4293221" y="1926394"/>
            <a:ext cx="36576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59C7A71-BBBF-254C-4D14-5F4DC1F4ED3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000379" y="1237099"/>
            <a:ext cx="36576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003D11D-EC33-ECB2-82CF-2D9A887EAC5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026400" y="1922899"/>
            <a:ext cx="36576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3C43E465-E8F7-518D-DB0A-14D6D4108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79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8A51F0A-9475-9DAE-242E-33E187825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1C3F1F4B-3D53-13EB-F7A7-FBE1490E5A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838199"/>
            <a:ext cx="34798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8969C8AB-1BCA-24D0-736D-93C929E8286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356100" y="838199"/>
            <a:ext cx="34798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4C6A27E7-4D0F-AFA6-D74E-7A37DB1ACC12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305800" y="838199"/>
            <a:ext cx="34798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26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9EE3F64-5084-626C-72A7-533838A6975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36825941"/>
              </p:ext>
            </p:extLst>
          </p:nvPr>
        </p:nvGraphicFramePr>
        <p:xfrm>
          <a:off x="406400" y="762000"/>
          <a:ext cx="11379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40F2B08-EC92-A561-8BE4-EDCE8DB3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FF5FC3-0BB0-C369-E541-DAB7BF2A7B43}"/>
              </a:ext>
            </a:extLst>
          </p:cNvPr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E1BA5E2-F942-F1C0-42B8-24244D128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86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2130430"/>
            <a:ext cx="10674157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B677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6557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A199AC-D2A1-091A-DA81-F6D6886C50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16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8AD6824-F45A-D13D-1EAE-FA0E64F58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6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635F2-47C7-E5B0-DC5D-8BCFB4026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2206630"/>
            <a:ext cx="9855200" cy="14700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75FD51-383E-7023-CF18-A1096F0F2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9188" y="3962400"/>
            <a:ext cx="7392213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EFE0F2B-895A-01C4-906F-ECEF63E9C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0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FF6F-8B1A-4BD3-028C-BDD34EB7A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457201"/>
            <a:ext cx="9431547" cy="838200"/>
          </a:xfrm>
          <a:prstGeom prst="rect">
            <a:avLst/>
          </a:prstGeom>
        </p:spPr>
        <p:txBody>
          <a:bodyPr lIns="274320" tIns="274320" rIns="274320" bIns="274320"/>
          <a:lstStyle>
            <a:lvl1pPr algn="l">
              <a:defRPr sz="2800" b="1">
                <a:solidFill>
                  <a:srgbClr val="00AEC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4021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457201"/>
            <a:ext cx="9753600" cy="6019799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0107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A728217-1A70-D6DE-1FDC-B59387B10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457201"/>
            <a:ext cx="9753600" cy="6019799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b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13838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315200" y="0"/>
            <a:ext cx="4876800" cy="6858000"/>
          </a:xfrm>
          <a:prstGeom prst="rect">
            <a:avLst/>
          </a:prstGeom>
          <a:solidFill>
            <a:srgbClr val="E6EBF0"/>
          </a:solidFill>
        </p:spPr>
        <p:txBody>
          <a:bodyPr lIns="274320" tIns="822960" rIns="274320" bIns="731520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27E0C2C-4698-AD1C-B4E7-5F039AA4F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BD709F-0A3C-01D5-E62E-0200648A5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457201"/>
            <a:ext cx="5486400" cy="6019799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1436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887A0C9-D189-074D-476B-96F8FE8F6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3851130-8033-E431-8B4B-475C34C974E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315200" y="0"/>
            <a:ext cx="4876800" cy="6858000"/>
          </a:xfrm>
          <a:prstGeom prst="rect">
            <a:avLst/>
          </a:prstGeom>
          <a:solidFill>
            <a:srgbClr val="E6EBF0"/>
          </a:solidFill>
        </p:spPr>
        <p:txBody>
          <a:bodyPr lIns="274320" tIns="822960" rIns="274320" bIns="731520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4A29F4E-D3DA-485F-FAE9-8A2D54E6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457201"/>
            <a:ext cx="5486400" cy="6019799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b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93247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3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431F1-E681-368A-8F5C-DBA97E41C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324769"/>
            <a:ext cx="5638799" cy="5199061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AD76CDD-E83E-314F-46D6-468E51433F4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467599" y="1324770"/>
            <a:ext cx="3792747" cy="5076029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53DC60-7E75-C50D-B745-FE778EE09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457201"/>
            <a:ext cx="9431547" cy="838200"/>
          </a:xfrm>
          <a:prstGeom prst="rect">
            <a:avLst/>
          </a:prstGeom>
        </p:spPr>
        <p:txBody>
          <a:bodyPr lIns="274320" tIns="274320" rIns="274320" bIns="274320"/>
          <a:lstStyle>
            <a:lvl1pPr algn="l">
              <a:defRPr sz="2800" b="1">
                <a:solidFill>
                  <a:srgbClr val="00AEC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26717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5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13D0552-3BBB-9B28-D5AD-A56A7F9DDE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0D994-9CB8-091A-F135-4C63DD6A2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324769"/>
            <a:ext cx="5638799" cy="5199061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3B8AF75-82AB-2468-225C-1D6809B35E4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467599" y="1324770"/>
            <a:ext cx="3792747" cy="50760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chemeClr val="accent1"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A7F2099-8AF9-FE6A-AA32-8BF83025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457201"/>
            <a:ext cx="9431547" cy="838200"/>
          </a:xfrm>
          <a:prstGeom prst="rect">
            <a:avLst/>
          </a:prstGeom>
        </p:spPr>
        <p:txBody>
          <a:bodyPr lIns="274320" tIns="274320" rIns="274320" bIns="274320"/>
          <a:lstStyle>
            <a:lvl1pPr algn="l">
              <a:defRPr sz="2800" b="1">
                <a:solidFill>
                  <a:srgbClr val="00AEC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88385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n Shape with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C3ED11FE-8556-BDBD-C1A4-1DDF827CEB3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1828800" y="1524000"/>
            <a:ext cx="9431547" cy="23883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2" spcCol="54864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B0943CB-AB77-66FC-B5C6-9EF57AD713B2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1828800" y="4191000"/>
            <a:ext cx="9431547" cy="2211888"/>
          </a:xfrm>
          <a:prstGeom prst="rect">
            <a:avLst/>
          </a:prstGeom>
          <a:solidFill>
            <a:srgbClr val="093C61"/>
          </a:solidFill>
          <a:ln w="15875" cap="rnd" cmpd="sng">
            <a:solidFill>
              <a:srgbClr val="093C6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3" spcCol="54864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DC78C45-6E98-98A0-B9AA-6958474BB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CAFB0F2-A816-28BC-EE48-E4D1FB1A2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457201"/>
            <a:ext cx="9431547" cy="838200"/>
          </a:xfrm>
          <a:prstGeom prst="rect">
            <a:avLst/>
          </a:prstGeom>
        </p:spPr>
        <p:txBody>
          <a:bodyPr lIns="274320" tIns="274320" rIns="274320" bIns="274320"/>
          <a:lstStyle>
            <a:lvl1pPr algn="l">
              <a:defRPr sz="2800" b="1">
                <a:solidFill>
                  <a:srgbClr val="00AEC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318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2438405"/>
            <a:ext cx="10674157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F8914-EDD3-FC49-4CAF-D7AFEA059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5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5400B3-30FC-250E-0E40-F769CD495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2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5400B3-30FC-250E-0E40-F769CD495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 descr="xdgdfgdfg">
            <a:extLst>
              <a:ext uri="{FF2B5EF4-FFF2-40B4-BE49-F238E27FC236}">
                <a16:creationId xmlns:a16="http://schemas.microsoft.com/office/drawing/2014/main" id="{598BF201-9067-3A1D-911D-FB3EA47FFC0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06400" y="1058219"/>
            <a:ext cx="11377706" cy="194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3BC7D2-FAD9-20EE-F85E-A8C0876CD49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06400" y="3524730"/>
            <a:ext cx="11377706" cy="2212106"/>
          </a:xfrm>
          <a:prstGeom prst="rect">
            <a:avLst/>
          </a:prstGeom>
          <a:solidFill>
            <a:schemeClr val="bg2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58973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762001"/>
            <a:ext cx="11379200" cy="5280822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 b="1">
                <a:solidFill>
                  <a:schemeClr val="tx1"/>
                </a:solidFill>
              </a:defRPr>
            </a:lvl1pPr>
            <a:lvl2pPr>
              <a:defRPr sz="1800">
                <a:solidFill>
                  <a:srgbClr val="5B6770"/>
                </a:solidFill>
              </a:defRPr>
            </a:lvl2pPr>
            <a:lvl3pPr>
              <a:defRPr sz="1600">
                <a:solidFill>
                  <a:srgbClr val="5B6770"/>
                </a:solidFill>
              </a:defRPr>
            </a:lvl3pPr>
            <a:lvl4pPr>
              <a:defRPr sz="1400">
                <a:solidFill>
                  <a:srgbClr val="5B6770"/>
                </a:solidFill>
              </a:defRPr>
            </a:lvl4pPr>
            <a:lvl5pPr>
              <a:defRPr sz="1200">
                <a:solidFill>
                  <a:srgbClr val="5B67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271C7-351C-6A53-1BD1-4B6987F11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17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315200" y="0"/>
            <a:ext cx="4876800" cy="6464808"/>
          </a:xfrm>
          <a:prstGeom prst="rect">
            <a:avLst/>
          </a:prstGeom>
          <a:solidFill>
            <a:srgbClr val="E6EBF0"/>
          </a:solidFill>
        </p:spPr>
        <p:txBody>
          <a:bodyPr lIns="274320" tIns="1097280" rIns="274320" bIns="731520"/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algn="l">
              <a:defRPr sz="1800">
                <a:solidFill>
                  <a:schemeClr val="tx2"/>
                </a:solidFill>
              </a:defRPr>
            </a:lvl2pPr>
            <a:lvl3pPr algn="l">
              <a:defRPr sz="1600">
                <a:solidFill>
                  <a:schemeClr val="tx2"/>
                </a:solidFill>
              </a:defRPr>
            </a:lvl3pPr>
            <a:lvl4pPr algn="l">
              <a:defRPr sz="1400">
                <a:solidFill>
                  <a:schemeClr val="tx2"/>
                </a:solidFill>
              </a:defRPr>
            </a:lvl4pPr>
            <a:lvl5pPr algn="l"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6400" y="762000"/>
            <a:ext cx="69088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C83710-C64D-1BD2-447D-28FF5882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F9252-B1FC-9936-53BB-BEE6DD5CEFBE}"/>
              </a:ext>
            </a:extLst>
          </p:cNvPr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D07C2-2A38-B953-E52E-4EBD6A8D19A2}"/>
              </a:ext>
            </a:extLst>
          </p:cNvPr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DBED4E2-E7A2-AE66-639C-4EE96FC06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926B97-2A6D-A2E6-33E5-91F5C2A6F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22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96BAD60-5C45-1A72-0429-2EA7A096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BBE-A2F2-20F7-8FB9-432D577E3F22}"/>
              </a:ext>
            </a:extLst>
          </p:cNvPr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0BE998-F70B-DF4E-4F08-F7692DA494DE}"/>
              </a:ext>
            </a:extLst>
          </p:cNvPr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EA07743-71C9-2937-9D4F-786590E10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C980251-D77A-C3CE-5889-2579FFB6A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5BA22F1-2EF4-FAB1-48BA-4636D4B7C15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315200" y="0"/>
            <a:ext cx="4876800" cy="6464808"/>
          </a:xfrm>
          <a:prstGeom prst="rect">
            <a:avLst/>
          </a:prstGeom>
          <a:solidFill>
            <a:srgbClr val="E6EBF0"/>
          </a:solidFill>
        </p:spPr>
        <p:txBody>
          <a:bodyPr lIns="274320" tIns="1097280" rIns="274320" bIns="731520"/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  <a:lvl2pPr algn="l">
              <a:defRPr sz="1800">
                <a:solidFill>
                  <a:schemeClr val="tx2"/>
                </a:solidFill>
              </a:defRPr>
            </a:lvl2pPr>
            <a:lvl3pPr algn="l">
              <a:defRPr sz="1600">
                <a:solidFill>
                  <a:schemeClr val="tx2"/>
                </a:solidFill>
              </a:defRPr>
            </a:lvl3pPr>
            <a:lvl4pPr algn="l">
              <a:defRPr sz="1400">
                <a:solidFill>
                  <a:schemeClr val="tx2"/>
                </a:solidFill>
              </a:defRPr>
            </a:lvl4pPr>
            <a:lvl5pPr algn="l"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6AA29EA-E088-D81E-2199-D3C6680B1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762000"/>
            <a:ext cx="69088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8313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A0D26C4-F0B9-8786-63BA-3230F0D9E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2746A8-CEB7-DA32-2E46-4CD875A53BEE}"/>
              </a:ext>
            </a:extLst>
          </p:cNvPr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B677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1F622A-1E5B-9C1F-4B89-952F231997D8}"/>
              </a:ext>
            </a:extLst>
          </p:cNvPr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04BE0D-CAFF-A353-053D-04E6FAB57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762000"/>
            <a:ext cx="11379200" cy="3886198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0A47C1F-9F12-8BE1-EFDD-1FE189FAAD5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6400" y="4648200"/>
            <a:ext cx="11379200" cy="14478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BAB97C9-A225-B5FE-3934-62A46DFCC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44CFBEC-5C8F-3F37-0431-43415179E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2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876800" y="0"/>
            <a:ext cx="7315200" cy="6858000"/>
          </a:xfrm>
          <a:prstGeom prst="rect">
            <a:avLst/>
          </a:prstGeom>
          <a:solidFill>
            <a:srgbClr val="E6EBF0"/>
          </a:solidFill>
          <a:ln>
            <a:noFill/>
          </a:ln>
          <a:effectLst>
            <a:outerShdw blurRad="50800" dist="38100" dir="114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47D438-DAAD-88D4-D035-DFBF79CDE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95274"/>
            <a:ext cx="3989513" cy="154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9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64D7AF-E2F5-1599-41AA-3C3E7364C4D0}"/>
              </a:ext>
            </a:extLst>
          </p:cNvPr>
          <p:cNvSpPr/>
          <p:nvPr userDrawn="1"/>
        </p:nvSpPr>
        <p:spPr>
          <a:xfrm>
            <a:off x="11379203" y="6477005"/>
            <a:ext cx="711199" cy="381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265F66-6D17-D963-C0E8-D5570992A0F6}"/>
              </a:ext>
            </a:extLst>
          </p:cNvPr>
          <p:cNvSpPr/>
          <p:nvPr userDrawn="1"/>
        </p:nvSpPr>
        <p:spPr>
          <a:xfrm>
            <a:off x="12026174" y="6477000"/>
            <a:ext cx="165825" cy="381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3600" y="6553200"/>
            <a:ext cx="538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>
            <a:cxnSpLocks/>
          </p:cNvCxnSpPr>
          <p:nvPr userDrawn="1"/>
        </p:nvCxnSpPr>
        <p:spPr>
          <a:xfrm>
            <a:off x="101600" y="6477000"/>
            <a:ext cx="660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2133600" y="6477006"/>
            <a:ext cx="993648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72903" y="6553200"/>
            <a:ext cx="9431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tx1"/>
                </a:solidFill>
              </a:rPr>
              <a:t>PUBLIC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15D4E-E4EE-28DF-8C01-159908B93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578DE2-3155-2E8B-BE55-260C3ABC19B3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2" y="6217199"/>
            <a:ext cx="1196754" cy="46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4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36" r:id="rId2"/>
    <p:sldLayoutId id="2147483665" r:id="rId3"/>
    <p:sldLayoutId id="2147483756" r:id="rId4"/>
    <p:sldLayoutId id="2147483738" r:id="rId5"/>
    <p:sldLayoutId id="2147483713" r:id="rId6"/>
    <p:sldLayoutId id="2147483714" r:id="rId7"/>
    <p:sldLayoutId id="2147483715" r:id="rId8"/>
    <p:sldLayoutId id="2147483716" r:id="rId9"/>
    <p:sldLayoutId id="2147483755" r:id="rId10"/>
    <p:sldLayoutId id="2147483717" r:id="rId11"/>
    <p:sldLayoutId id="2147483718" r:id="rId12"/>
    <p:sldLayoutId id="2147483719" r:id="rId13"/>
    <p:sldLayoutId id="2147483720" r:id="rId14"/>
    <p:sldLayoutId id="2147483666" r:id="rId15"/>
    <p:sldLayoutId id="2147483737" r:id="rId16"/>
    <p:sldLayoutId id="2147483722" r:id="rId17"/>
    <p:sldLayoutId id="2147483721" r:id="rId1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/>
          </p:cNvCxnSpPr>
          <p:nvPr userDrawn="1"/>
        </p:nvCxnSpPr>
        <p:spPr>
          <a:xfrm>
            <a:off x="779284" y="6"/>
            <a:ext cx="0" cy="518159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 userDrawn="1"/>
        </p:nvCxnSpPr>
        <p:spPr>
          <a:xfrm>
            <a:off x="779283" y="5943600"/>
            <a:ext cx="0" cy="5334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F1F6BF0-F215-0BB8-0DD1-9AE4EAB7CBB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35" y="5382386"/>
            <a:ext cx="1253765" cy="4850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D4B1C1C-078C-2929-E80C-E9FD3CD5E13C}"/>
              </a:ext>
            </a:extLst>
          </p:cNvPr>
          <p:cNvSpPr/>
          <p:nvPr userDrawn="1"/>
        </p:nvSpPr>
        <p:spPr>
          <a:xfrm>
            <a:off x="11582403" y="6477004"/>
            <a:ext cx="533399" cy="381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1BDDC1-0755-B4BC-7747-8F4BB71F1537}"/>
              </a:ext>
            </a:extLst>
          </p:cNvPr>
          <p:cNvSpPr/>
          <p:nvPr userDrawn="1"/>
        </p:nvSpPr>
        <p:spPr>
          <a:xfrm>
            <a:off x="12067631" y="6477000"/>
            <a:ext cx="124369" cy="381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1D54FA-D0D6-2477-1453-CECA5918A466}"/>
              </a:ext>
            </a:extLst>
          </p:cNvPr>
          <p:cNvCxnSpPr>
            <a:cxnSpLocks/>
          </p:cNvCxnSpPr>
          <p:nvPr userDrawn="1"/>
        </p:nvCxnSpPr>
        <p:spPr>
          <a:xfrm>
            <a:off x="779283" y="6477005"/>
            <a:ext cx="1132127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9A5F104-168E-9F30-6E64-8C058D081197}"/>
              </a:ext>
            </a:extLst>
          </p:cNvPr>
          <p:cNvSpPr txBox="1"/>
          <p:nvPr userDrawn="1"/>
        </p:nvSpPr>
        <p:spPr>
          <a:xfrm>
            <a:off x="685800" y="6553200"/>
            <a:ext cx="9359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5B6770"/>
                </a:solidFill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411140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52" r:id="rId3"/>
    <p:sldLayoutId id="2147483742" r:id="rId4"/>
    <p:sldLayoutId id="2147483743" r:id="rId5"/>
    <p:sldLayoutId id="2147483744" r:id="rId6"/>
    <p:sldLayoutId id="2147483745" r:id="rId7"/>
    <p:sldLayoutId id="2147483748" r:id="rId8"/>
    <p:sldLayoutId id="2147483750" r:id="rId9"/>
    <p:sldLayoutId id="2147483751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B380C9-83F4-13B7-773B-9880F0F13E5F}"/>
              </a:ext>
            </a:extLst>
          </p:cNvPr>
          <p:cNvSpPr txBox="1"/>
          <p:nvPr/>
        </p:nvSpPr>
        <p:spPr>
          <a:xfrm>
            <a:off x="5333999" y="2105561"/>
            <a:ext cx="6561747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Initial Observations of RTC+B in Production</a:t>
            </a:r>
          </a:p>
          <a:p>
            <a:r>
              <a:rPr lang="en-US" sz="2000" b="1"/>
              <a:t>ERCOT Initial Observations</a:t>
            </a:r>
            <a:endParaRPr lang="en-US"/>
          </a:p>
          <a:p>
            <a:endParaRPr lang="en-US"/>
          </a:p>
          <a:p>
            <a:endParaRPr lang="en-US"/>
          </a:p>
          <a:p>
            <a:r>
              <a:rPr lang="en-US" i="1"/>
              <a:t>David Maggio</a:t>
            </a:r>
          </a:p>
          <a:p>
            <a:r>
              <a:rPr lang="en-US"/>
              <a:t>Principal, Market Design &amp; Analytics</a:t>
            </a:r>
          </a:p>
          <a:p>
            <a:endParaRPr lang="en-US"/>
          </a:p>
          <a:p>
            <a:r>
              <a:rPr lang="en-US"/>
              <a:t>Real-Time Co-optimization plus Batteries Task Force (RTCBTF)</a:t>
            </a:r>
          </a:p>
          <a:p>
            <a:endParaRPr lang="en-US"/>
          </a:p>
          <a:p>
            <a:r>
              <a:rPr lang="en-US"/>
              <a:t>December 15, 2025</a:t>
            </a:r>
          </a:p>
        </p:txBody>
      </p:sp>
    </p:spTree>
    <p:extLst>
      <p:ext uri="{BB962C8B-B14F-4D97-AF65-F5344CB8AC3E}">
        <p14:creationId xmlns:p14="http://schemas.microsoft.com/office/powerpoint/2010/main" val="1850676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829B2-051A-93ED-822D-77E0D2D30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Real-Time Transmission Congestion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26EFB-2675-3AA4-F343-AC4563BCC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553" y="893661"/>
            <a:ext cx="11142894" cy="1438573"/>
          </a:xfrm>
        </p:spPr>
        <p:txBody>
          <a:bodyPr/>
          <a:lstStyle/>
          <a:p>
            <a:r>
              <a:rPr lang="en-US" b="0" dirty="0"/>
              <a:t>While there are likely other factors at play between these days, lower levels of daily congestion rent  and constraint violations have been observed under RTC+B, which had been an expected benefit of co-optimizing energy and Ancillary Services in Real-Time.</a:t>
            </a:r>
            <a:endParaRPr lang="en-US" sz="2400" b="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0EEC4-779B-3C5B-C529-58331FF2A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231BD5A-A8EB-6F90-8F44-4BDDCF0F6C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7533539"/>
              </p:ext>
            </p:extLst>
          </p:nvPr>
        </p:nvGraphicFramePr>
        <p:xfrm>
          <a:off x="246579" y="2229492"/>
          <a:ext cx="5722706" cy="3955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14EE4F5-9D99-A615-1B87-06FAE92117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4173365"/>
              </p:ext>
            </p:extLst>
          </p:nvPr>
        </p:nvGraphicFramePr>
        <p:xfrm>
          <a:off x="5969285" y="2229492"/>
          <a:ext cx="5698162" cy="3955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866C34-0A7D-7997-F398-1B47549ACCA6}"/>
              </a:ext>
            </a:extLst>
          </p:cNvPr>
          <p:cNvCxnSpPr>
            <a:cxnSpLocks/>
          </p:cNvCxnSpPr>
          <p:nvPr/>
        </p:nvCxnSpPr>
        <p:spPr>
          <a:xfrm flipV="1">
            <a:off x="3431567" y="2774022"/>
            <a:ext cx="0" cy="2609637"/>
          </a:xfrm>
          <a:prstGeom prst="line">
            <a:avLst/>
          </a:prstGeom>
          <a:ln w="3492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82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D6763-EEDB-3929-1BAE-D75B334F9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21209-2A73-098F-94F2-F4A0F15F0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Reliability Unit Commitment (RUC) Optimization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D0643-8D68-8B9B-0E32-F6D2C5B66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553" y="1027415"/>
            <a:ext cx="11142894" cy="1623317"/>
          </a:xfrm>
        </p:spPr>
        <p:txBody>
          <a:bodyPr/>
          <a:lstStyle/>
          <a:p>
            <a:r>
              <a:rPr lang="en-US" b="0"/>
              <a:t>Again, while there are likely other factors at play, lower levels of generator commitments are being recommended by the RUC optimization under RTC+B.  The largest change appears to be for Resources that have start times less than 1 hour.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5EC6F-3CCC-147E-DC8D-6F4D55B7B3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7DEFF0D-9965-4094-9CF4-D6A6915577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4733262"/>
              </p:ext>
            </p:extLst>
          </p:nvPr>
        </p:nvGraphicFramePr>
        <p:xfrm>
          <a:off x="406401" y="2332234"/>
          <a:ext cx="5871109" cy="3838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7E8C47C-DD55-E401-37AF-12297117E8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1904003"/>
              </p:ext>
            </p:extLst>
          </p:nvPr>
        </p:nvGraphicFramePr>
        <p:xfrm>
          <a:off x="6155071" y="2332234"/>
          <a:ext cx="5871108" cy="3883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039F05-52A6-5644-3A86-AD75B83FB3AC}"/>
              </a:ext>
            </a:extLst>
          </p:cNvPr>
          <p:cNvCxnSpPr>
            <a:cxnSpLocks/>
          </p:cNvCxnSpPr>
          <p:nvPr/>
        </p:nvCxnSpPr>
        <p:spPr>
          <a:xfrm flipV="1">
            <a:off x="3431567" y="3113070"/>
            <a:ext cx="0" cy="2065105"/>
          </a:xfrm>
          <a:prstGeom prst="line">
            <a:avLst/>
          </a:prstGeom>
          <a:ln w="3492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EB7C17-E1A5-141B-E9DA-323A0F856375}"/>
              </a:ext>
            </a:extLst>
          </p:cNvPr>
          <p:cNvCxnSpPr>
            <a:cxnSpLocks/>
          </p:cNvCxnSpPr>
          <p:nvPr/>
        </p:nvCxnSpPr>
        <p:spPr>
          <a:xfrm flipV="1">
            <a:off x="9132012" y="3113070"/>
            <a:ext cx="0" cy="2186683"/>
          </a:xfrm>
          <a:prstGeom prst="line">
            <a:avLst/>
          </a:prstGeom>
          <a:ln w="3492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957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61819-C696-9021-2A69-4A7566CFD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200" y="2804845"/>
            <a:ext cx="10674157" cy="1103585"/>
          </a:xfrm>
        </p:spPr>
        <p:txBody>
          <a:bodyPr/>
          <a:lstStyle/>
          <a:p>
            <a:r>
              <a:rPr lang="en-US"/>
              <a:t>Questions and Discussion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38370D-F8D4-2A61-0B82-638207A84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81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7978D0-4B67-CCD1-8084-898DC57B7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Daily average energy and Ancillary Services prices for the Day-Ahead and Real-Time Market (DAM and RTM)</a:t>
            </a:r>
            <a:br>
              <a:rPr lang="en-US"/>
            </a:b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AEBABE-899F-F463-8EB6-A801DF170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850899"/>
            <a:ext cx="11379200" cy="5191923"/>
          </a:xfrm>
        </p:spPr>
        <p:txBody>
          <a:bodyPr/>
          <a:lstStyle/>
          <a:p>
            <a:r>
              <a:rPr lang="en-US" sz="1800" b="0"/>
              <a:t>As of 12/9/25, energy and Ancillary Service prices under RTC+B have been relatively mild. This has been driven more by weather and system conditions than the change in market design.</a:t>
            </a:r>
          </a:p>
          <a:p>
            <a:r>
              <a:rPr lang="en-US" sz="1800" b="0"/>
              <a:t>DAM Ancillary Services prices for 12/5/25 were somewhat elevated, relative to energy, but this appears to be transitory in nature.</a:t>
            </a:r>
          </a:p>
          <a:p>
            <a:pPr lvl="1"/>
            <a:endParaRPr lang="en-US"/>
          </a:p>
          <a:p>
            <a:endParaRPr lang="en-US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C55B8-2A8A-88CC-F89F-6D2C7331B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2D4030-B912-D35A-0CC3-8376321A8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514" y="2355143"/>
            <a:ext cx="10635344" cy="39874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929551-52C5-9429-9096-B3A6210DD4F0}"/>
              </a:ext>
            </a:extLst>
          </p:cNvPr>
          <p:cNvCxnSpPr>
            <a:cxnSpLocks/>
          </p:cNvCxnSpPr>
          <p:nvPr/>
        </p:nvCxnSpPr>
        <p:spPr>
          <a:xfrm flipV="1">
            <a:off x="9411128" y="2159934"/>
            <a:ext cx="0" cy="2116477"/>
          </a:xfrm>
          <a:prstGeom prst="line">
            <a:avLst/>
          </a:prstGeom>
          <a:ln w="3492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971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94A17-F6BB-74F6-9FAF-557CC3BA7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5FB2F54-7678-D94A-2487-F68EE3D7E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RTM and DAM energy and Ancillary Service prices for 12/7/25</a:t>
            </a:r>
            <a:br>
              <a:rPr lang="en-US"/>
            </a:b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7BF878-3EFB-A7CE-0CC0-210B399B2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581173"/>
            <a:ext cx="11379200" cy="2295378"/>
          </a:xfrm>
        </p:spPr>
        <p:txBody>
          <a:bodyPr/>
          <a:lstStyle/>
          <a:p>
            <a:r>
              <a:rPr lang="en-US" sz="1800" b="0"/>
              <a:t>This example day provides an illustration of what is being observed up to this point with the mild conditions.  Two initial observations include that:</a:t>
            </a:r>
          </a:p>
          <a:p>
            <a:pPr lvl="1"/>
            <a:r>
              <a:rPr lang="en-US" sz="1600"/>
              <a:t>RTM Ancillary Services are largely clearing below the prices seen in the DAM; and </a:t>
            </a:r>
          </a:p>
          <a:p>
            <a:pPr lvl="1"/>
            <a:r>
              <a:rPr lang="en-US" sz="1600"/>
              <a:t>In many hours, we’re observing Non-Spin prices exceeding those of other Ancillary Services.  This is at least in part driven by the distinction in duration requirements between products.</a:t>
            </a:r>
            <a:endParaRPr lang="en-US" sz="1600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5886D-4D94-650D-2D9F-DC393E2C2C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769488-6ED2-A63D-F14B-A7ABC5C5D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79639"/>
            <a:ext cx="9252858" cy="407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4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E43BB-43A2-B4BC-BB22-7F64314B6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F601F9-9F9D-D277-E0D1-942C05568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 by Resource fuel type using 12/7/25 as an example </a:t>
            </a:r>
            <a:br>
              <a:rPr lang="en-US"/>
            </a:b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BC4BDC-0942-FD06-53C5-456919F28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647701"/>
            <a:ext cx="11379200" cy="3981450"/>
          </a:xfrm>
        </p:spPr>
        <p:txBody>
          <a:bodyPr/>
          <a:lstStyle/>
          <a:p>
            <a:r>
              <a:rPr lang="en-US" sz="1800" b="0"/>
              <a:t>The energy by fuel type provides context for the mild conditions and observed pricing outcomes, with significant levels of output from renewables and peak demand levels at ~55,000 MW.</a:t>
            </a:r>
            <a:endParaRPr lang="en-US" sz="2200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6647C-CC34-6E51-983E-A7B642307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2BE50E-AB40-5368-17E5-7D40F1524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425" y="1494985"/>
            <a:ext cx="8058150" cy="491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68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2BA8D-E4BC-B469-25B5-E53F5ED87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Real-time Ancillary Service procurement under RTC+B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87996-7BDE-5A4F-5963-9592C03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234" y="1013853"/>
            <a:ext cx="4955516" cy="4891647"/>
          </a:xfrm>
        </p:spPr>
        <p:txBody>
          <a:bodyPr/>
          <a:lstStyle/>
          <a:p>
            <a:r>
              <a:rPr lang="en-US" sz="1800" b="0"/>
              <a:t>Through 12/9/25, with the milder conditions and Resource availability, no instances of Ancillary Service procurement below the Ancillary Service Plan have been observed.</a:t>
            </a:r>
          </a:p>
          <a:p>
            <a:endParaRPr lang="en-US" sz="1800" b="0"/>
          </a:p>
          <a:p>
            <a:r>
              <a:rPr lang="en-US" sz="1800" b="0"/>
              <a:t>For Non-Spinning Reserve Service (Non-Spin) specifically, with the design of the Ancillary Service Demand Curves (ASDCs), quantities beyond the plan are often being awarded.</a:t>
            </a:r>
          </a:p>
          <a:p>
            <a:endParaRPr lang="en-US" sz="1800" b="0"/>
          </a:p>
          <a:p>
            <a:r>
              <a:rPr lang="en-US" sz="1800" b="0"/>
              <a:t>There have been no instances of proxy Ancillary Service offers being awarded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E113B-2B71-192C-4900-2735A7FA50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45B57B-19DA-5E3D-15DE-AF03C49D4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450" y="1199032"/>
            <a:ext cx="6661150" cy="445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C7708-DF53-BC47-B1BB-EDB6A727C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 of pre- vs. post-RTC+B provision of Ancillary Services in Real-Time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008DA-63E4-1455-F46A-8E97F6834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762001"/>
            <a:ext cx="11379200" cy="1965456"/>
          </a:xfrm>
        </p:spPr>
        <p:txBody>
          <a:bodyPr/>
          <a:lstStyle/>
          <a:p>
            <a:pPr marL="285750" indent="-285750" algn="just"/>
            <a:r>
              <a:rPr lang="en-US" sz="1600" b="0"/>
              <a:t>With duration requirements and the modeling of constraints under RTC+B, some shift in the types of Resources providing Ancillary Services in Real-Time is being observed.</a:t>
            </a:r>
          </a:p>
          <a:p>
            <a:pPr lvl="1" algn="just"/>
            <a:r>
              <a:rPr lang="en-US" sz="1400"/>
              <a:t>For ERCOT Contingency Reserve Service (ECRS), the difference is subtle but there seems to be a slight increase in the amount awarded to Energy Storage Resources (ESRs).  For Non-Spin, there appears to be at least some reduction in the amount being provided by ESRs to this point.</a:t>
            </a:r>
          </a:p>
          <a:p>
            <a:pPr marL="285750" indent="-285750" algn="just"/>
            <a:r>
              <a:rPr lang="en-US" sz="1600" b="0"/>
              <a:t>Again, for Non-Spin, the total procurement is higher under RTC+B, often exceeding the Non-Spin Ancillary Service plan, with much of that being awarded to gas-powered generators.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C1E2F-29B0-FF7A-FC4B-732029B57A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52341A-965D-7483-CD2C-58968B4BA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948" y="2987569"/>
            <a:ext cx="5222875" cy="32655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BAEA91-F955-6B02-A2C1-59B9AFC1F1C9}"/>
              </a:ext>
            </a:extLst>
          </p:cNvPr>
          <p:cNvSpPr txBox="1"/>
          <p:nvPr/>
        </p:nvSpPr>
        <p:spPr>
          <a:xfrm>
            <a:off x="1363980" y="2698494"/>
            <a:ext cx="4293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/>
              <a:t>Real-Time Responsibilities for 12/3/25 (pre-RTC+B</a:t>
            </a:r>
            <a:r>
              <a:rPr lang="en-US" sz="160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430B8E-0B4C-37CC-E162-4B23729B7ABD}"/>
              </a:ext>
            </a:extLst>
          </p:cNvPr>
          <p:cNvSpPr txBox="1"/>
          <p:nvPr/>
        </p:nvSpPr>
        <p:spPr>
          <a:xfrm>
            <a:off x="7244379" y="2727457"/>
            <a:ext cx="3706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/>
              <a:t>Real-Time Awards for 12/7/25 (post-RTC+B)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38FBD4-D0FA-EDE8-2246-C75095F69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19" y="3058488"/>
            <a:ext cx="5155694" cy="321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555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A1727-8971-307B-0D05-54882AA5D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B9DFB-41C5-E3AB-EE77-EE2517149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Ancillary Service offer behavior for ESRs in the DAM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0840B-8EFC-9B03-9918-3563881E6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762001"/>
            <a:ext cx="11379200" cy="2171699"/>
          </a:xfrm>
        </p:spPr>
        <p:txBody>
          <a:bodyPr/>
          <a:lstStyle/>
          <a:p>
            <a:r>
              <a:rPr lang="en-US" sz="1800" b="0" dirty="0"/>
              <a:t>As the market transitioned into RTC+B, questions had been raised regarding how Qualified Scheduling Entities (QSEs) for ESRs may change their Ancillary Offer behavior, specifically for the DAM. </a:t>
            </a:r>
          </a:p>
          <a:p>
            <a:r>
              <a:rPr lang="en-US" sz="1800" b="0" dirty="0"/>
              <a:t>There has been no clear change in the amount of total MW being offered by ESRs into the DAM.  However, a significant change in the prices associated with those offers has been observed (continued on the next slide). This is the case across all Ancillary Services starting with 12/6/25.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5B4EC-2B99-2AFF-2389-8A84762AB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799CF0-7735-5C49-BDE3-88498AFBD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514600"/>
            <a:ext cx="10210800" cy="362820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7C06AA-7C33-6E60-E763-170A939C9B18}"/>
              </a:ext>
            </a:extLst>
          </p:cNvPr>
          <p:cNvCxnSpPr>
            <a:cxnSpLocks/>
          </p:cNvCxnSpPr>
          <p:nvPr/>
        </p:nvCxnSpPr>
        <p:spPr>
          <a:xfrm flipV="1">
            <a:off x="5804898" y="2933700"/>
            <a:ext cx="0" cy="2439684"/>
          </a:xfrm>
          <a:prstGeom prst="line">
            <a:avLst/>
          </a:prstGeom>
          <a:ln w="3492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645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463DA-1991-1565-F360-76BE6EC64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2DC6C-23C2-0437-E59E-C2B181479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Ancillary Service offer behavior for ESRs in the DAM cont.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112CC-EA98-DD39-10EE-C89EC54FE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7327F6A-A3B7-31FC-0B98-CC4A36CE8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838200"/>
            <a:ext cx="10287000" cy="533356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C584E21-C044-12FD-671C-22FFD74F8CE2}"/>
              </a:ext>
            </a:extLst>
          </p:cNvPr>
          <p:cNvCxnSpPr>
            <a:cxnSpLocks/>
          </p:cNvCxnSpPr>
          <p:nvPr/>
        </p:nvCxnSpPr>
        <p:spPr>
          <a:xfrm flipV="1">
            <a:off x="5784349" y="1222625"/>
            <a:ext cx="0" cy="1602768"/>
          </a:xfrm>
          <a:prstGeom prst="line">
            <a:avLst/>
          </a:prstGeom>
          <a:ln w="3492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DAF9DE-222F-B495-7DEA-7D4BD92FA81A}"/>
              </a:ext>
            </a:extLst>
          </p:cNvPr>
          <p:cNvCxnSpPr>
            <a:cxnSpLocks/>
          </p:cNvCxnSpPr>
          <p:nvPr/>
        </p:nvCxnSpPr>
        <p:spPr>
          <a:xfrm flipV="1">
            <a:off x="5772361" y="3851097"/>
            <a:ext cx="0" cy="1602768"/>
          </a:xfrm>
          <a:prstGeom prst="line">
            <a:avLst/>
          </a:prstGeom>
          <a:ln w="3492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912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42523-00BA-7264-AB22-EB9C26F34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080F5-DF8D-EE08-26FD-D45C44C72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Utilization of Ancillary Service Only Offers in the DAM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1B929-BE48-8E10-2AD4-72B527DFF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109609"/>
            <a:ext cx="11379200" cy="4933214"/>
          </a:xfrm>
        </p:spPr>
        <p:txBody>
          <a:bodyPr/>
          <a:lstStyle/>
          <a:p>
            <a:r>
              <a:rPr lang="en-US" b="0"/>
              <a:t>While still early, some QSEs have started to utilize the new Ancillary Service Only Offers in the DAM, particularly for RRS and Non-Spin. </a:t>
            </a:r>
          </a:p>
          <a:p>
            <a:pPr lvl="1"/>
            <a:r>
              <a:rPr lang="en-US" b="0"/>
              <a:t>Functionality only became available with the DAM for Operating Day 12/6/25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BEF69-5436-1899-40EE-94BF1848E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D216D3-FCE8-FB1B-936E-F37A11657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35" y="2667001"/>
            <a:ext cx="11725729" cy="274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7166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Aq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BLIC PowerPoint Template - Widescreen.pptx" id="{09C5659D-6418-4BB0-BD65-714CAE11EF8B}" vid="{9E20BCF2-A606-4BD6-BC63-E55A7A2575FD}"/>
    </a:ext>
  </a:extLst>
</a:theme>
</file>

<file path=ppt/theme/theme2.xml><?xml version="1.0" encoding="utf-8"?>
<a:theme xmlns:a="http://schemas.openxmlformats.org/drawingml/2006/main" name="Horizontal Them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Gr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BF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UBLIC PowerPoint Template - Widescreen.pptx" id="{09C5659D-6418-4BB0-BD65-714CAE11EF8B}" vid="{094799F1-9E00-4722-BBB6-7D15F544B0D1}"/>
    </a:ext>
  </a:extLst>
</a:theme>
</file>

<file path=ppt/theme/theme3.xml><?xml version="1.0" encoding="utf-8"?>
<a:theme xmlns:a="http://schemas.openxmlformats.org/drawingml/2006/main" name="Vertical Them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Aq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BLIC PowerPoint Template - Widescreen.pptx" id="{09C5659D-6418-4BB0-BD65-714CAE11EF8B}" vid="{99616993-92E1-4CA2-B797-7E9CAAC276E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779995893D9842BA3FA5B9B5E7FD29" ma:contentTypeVersion="5" ma:contentTypeDescription="Create a new document." ma:contentTypeScope="" ma:versionID="0f6bd377a20fd807022af7c242a5f6d1">
  <xsd:schema xmlns:xsd="http://www.w3.org/2001/XMLSchema" xmlns:xs="http://www.w3.org/2001/XMLSchema" xmlns:p="http://schemas.microsoft.com/office/2006/metadata/properties" xmlns:ns2="3c917f14-8d40-4289-92aa-fd10f73581c9" targetNamespace="http://schemas.microsoft.com/office/2006/metadata/properties" ma:root="true" ma:fieldsID="3cd54cdcc8ce6596be0db7cc58664dce" ns2:_="">
    <xsd:import namespace="3c917f14-8d40-4289-92aa-fd10f73581c9"/>
    <xsd:element name="properties">
      <xsd:complexType>
        <xsd:sequence>
          <xsd:element name="documentManagement">
            <xsd:complexType>
              <xsd:all>
                <xsd:element ref="ns2:Audience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917f14-8d40-4289-92aa-fd10f73581c9" elementFormDefault="qualified">
    <xsd:import namespace="http://schemas.microsoft.com/office/2006/documentManagement/types"/>
    <xsd:import namespace="http://schemas.microsoft.com/office/infopath/2007/PartnerControls"/>
    <xsd:element name="Audience" ma:index="8" nillable="true" ma:displayName="Audience" ma:format="Dropdown" ma:internalName="Audience">
      <xsd:simpleType>
        <xsd:restriction base="dms:Choice">
          <xsd:enumeration value="Public"/>
          <xsd:enumeration value="Internal"/>
          <xsd:enumeration value="Confidential"/>
          <xsd:enumeration value="Board of Directors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udience xmlns="3c917f14-8d40-4289-92aa-fd10f73581c9">Public</Audienc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BCB242-2A85-43A6-931A-8A5736B8E013}">
  <ds:schemaRefs>
    <ds:schemaRef ds:uri="3c917f14-8d40-4289-92aa-fd10f73581c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A526C54-2038-4DDB-9077-84C80FF069E0}">
  <ds:schemaRefs>
    <ds:schemaRef ds:uri="3c917f14-8d40-4289-92aa-fd10f73581c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F18ABE5-2C97-4413-ACB0-B3080BAFCA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- Public</Template>
  <TotalTime>0</TotalTime>
  <Words>777</Words>
  <Application>Microsoft Office PowerPoint</Application>
  <PresentationFormat>Widescreen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Cover Slide</vt:lpstr>
      <vt:lpstr>Horizontal Theme</vt:lpstr>
      <vt:lpstr>Vertical Theme</vt:lpstr>
      <vt:lpstr>PowerPoint Presentation</vt:lpstr>
      <vt:lpstr>Daily average energy and Ancillary Services prices for the Day-Ahead and Real-Time Market (DAM and RTM) </vt:lpstr>
      <vt:lpstr>Example of RTM and DAM energy and Ancillary Service prices for 12/7/25 </vt:lpstr>
      <vt:lpstr>Energy by Resource fuel type using 12/7/25 as an example  </vt:lpstr>
      <vt:lpstr>Real-time Ancillary Service procurement under RTC+B </vt:lpstr>
      <vt:lpstr>Examples of pre- vs. post-RTC+B provision of Ancillary Services in Real-Time</vt:lpstr>
      <vt:lpstr>Ancillary Service offer behavior for ESRs in the DAM  </vt:lpstr>
      <vt:lpstr>Ancillary Service offer behavior for ESRs in the DAM cont.  </vt:lpstr>
      <vt:lpstr>Utilization of Ancillary Service Only Offers in the DAM </vt:lpstr>
      <vt:lpstr>Real-Time Transmission Congestion</vt:lpstr>
      <vt:lpstr>Reliability Unit Commitment (RUC) Optimization Recommendations</vt:lpstr>
      <vt:lpstr>Questions and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Maggio, Dave</dc:creator>
  <cp:lastModifiedBy>Maggio, Dave</cp:lastModifiedBy>
  <cp:revision>2</cp:revision>
  <cp:lastPrinted>2017-10-10T21:31:05Z</cp:lastPrinted>
  <dcterms:created xsi:type="dcterms:W3CDTF">2025-12-09T22:49:51Z</dcterms:created>
  <dcterms:modified xsi:type="dcterms:W3CDTF">2025-12-12T16:39:17Z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0x01010056779995893D9842BA3FA5B9B5E7FD29</vt:lpwstr>
  </property>
  <property fmtid="{D5CDD505-2E9C-101B-9397-08002B2CF9AE}" pid="3" name="MSIP_Label_c144db1d-993e-40da-980d-6eea152adc50_Enabled">
    <vt:lpwstr>true</vt:lpwstr>
  </property>
  <property fmtid="{D5CDD505-2E9C-101B-9397-08002B2CF9AE}" pid="4" name="MSIP_Label_c144db1d-993e-40da-980d-6eea152adc50_SetDate">
    <vt:lpwstr>2025-08-15T19:25:54Z</vt:lpwstr>
  </property>
  <property fmtid="{D5CDD505-2E9C-101B-9397-08002B2CF9AE}" pid="5" name="MSIP_Label_c144db1d-993e-40da-980d-6eea152adc50_Method">
    <vt:lpwstr>Privileged</vt:lpwstr>
  </property>
  <property fmtid="{D5CDD505-2E9C-101B-9397-08002B2CF9AE}" pid="6" name="MSIP_Label_c144db1d-993e-40da-980d-6eea152adc50_Name">
    <vt:lpwstr>Public</vt:lpwstr>
  </property>
  <property fmtid="{D5CDD505-2E9C-101B-9397-08002B2CF9AE}" pid="7" name="MSIP_Label_c144db1d-993e-40da-980d-6eea152adc50_SiteId">
    <vt:lpwstr>0afb747d-bff7-4596-a9fc-950ef9e0ec45</vt:lpwstr>
  </property>
  <property fmtid="{D5CDD505-2E9C-101B-9397-08002B2CF9AE}" pid="8" name="MSIP_Label_c144db1d-993e-40da-980d-6eea152adc50_ActionId">
    <vt:lpwstr>c84c0f86-426b-41cf-ba57-8c3074b15200</vt:lpwstr>
  </property>
  <property fmtid="{D5CDD505-2E9C-101B-9397-08002B2CF9AE}" pid="9" name="MSIP_Label_c144db1d-993e-40da-980d-6eea152adc50_ContentBits">
    <vt:lpwstr>0</vt:lpwstr>
  </property>
  <property fmtid="{D5CDD505-2E9C-101B-9397-08002B2CF9AE}" pid="10" name="MSIP_Label_c144db1d-993e-40da-980d-6eea152adc50_Tag">
    <vt:lpwstr>10, 0, 1, 1</vt:lpwstr>
  </property>
</Properties>
</file>