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02" r:id="rId2"/>
    <p:sldMasterId id="2147483704" r:id="rId3"/>
  </p:sldMasterIdLst>
  <p:notesMasterIdLst>
    <p:notesMasterId r:id="rId11"/>
  </p:notesMasterIdLst>
  <p:handoutMasterIdLst>
    <p:handoutMasterId r:id="rId12"/>
  </p:handoutMasterIdLst>
  <p:sldIdLst>
    <p:sldId id="270" r:id="rId4"/>
    <p:sldId id="2712" r:id="rId5"/>
    <p:sldId id="3033" r:id="rId6"/>
    <p:sldId id="3045" r:id="rId7"/>
    <p:sldId id="3040" r:id="rId8"/>
    <p:sldId id="3046" r:id="rId9"/>
    <p:sldId id="29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33C351-2D6E-A6BB-448C-527A8F5DE913}" name="Eedupuganti, Subbarao" initials="SE" userId="S::Subbarao.Eedupuganti@ercot.com::3cc86868-7627-4361-928c-115bf19fb781" providerId="AD"/>
  <p188:author id="{3CF8B2DB-4422-FE44-E6A0-E9F6A7BD7D19}" name="Hinojosa, Luis" initials="JH" userId="S::JoseLuis.Hinojosa@ercot.com::0abb1bae-9833-48f0-96c3-80292fd0fd8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35" autoAdjust="0"/>
  </p:normalViewPr>
  <p:slideViewPr>
    <p:cSldViewPr snapToGrid="0">
      <p:cViewPr varScale="1">
        <p:scale>
          <a:sx n="82" d="100"/>
          <a:sy n="82" d="100"/>
        </p:scale>
        <p:origin x="2454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09/05/06/09._2008_2009_laars_study_draft04_24_09.doc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3F7F2-6951-3CB8-ADBB-75366619A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D209A1-00DF-3B9E-9321-949D2D0EA8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012F81-F033-6B11-7AA2-530474CD31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https://www.ercot.com/files/docs/2009/05/06/09._2008_2009_laars_study_draft04_24_09.doc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C30AF-6A60-72E7-D7AF-6F0D5682D8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72613F-3576-4EE9-945C-25503B987A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910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8BBF1-CFBE-06B5-E13F-EF47A29B3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8DBAD6-6389-E181-32E9-212FEBCBB6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C4460C-5A45-551E-CFBC-9544340A36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F22C2-D1E5-BEFE-C861-FE1A294FB5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72613F-3576-4EE9-945C-25503B987A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894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3CFFE-CD1F-1BAC-D7F1-EA3386775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C46C40-8F31-93FB-95EE-9278BB1B6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C915A-8184-F53B-8A59-43FECDD50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9AB1-E6B8-0B1A-10D1-E76326352F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72613F-3576-4EE9-945C-25503B987A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098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226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2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23772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175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523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8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ercot.com/files/docs/2025/05/19/Large_Load_Loss_Analysis_051625_LLWG.pptx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09/05/06/09._2008_2009_laars_study_draft04_24_09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1" y="1325880"/>
            <a:ext cx="5663505" cy="2304288"/>
          </a:xfrm>
        </p:spPr>
        <p:txBody>
          <a:bodyPr/>
          <a:lstStyle/>
          <a:p>
            <a:r>
              <a:rPr lang="en-US" sz="3200" dirty="0"/>
              <a:t>Load Loss Threshold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3547871" y="4079125"/>
            <a:ext cx="5516918" cy="1135361"/>
          </a:xfrm>
        </p:spPr>
        <p:txBody>
          <a:bodyPr/>
          <a:lstStyle/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Luis Hinojosa</a:t>
            </a:r>
          </a:p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ERCOT Operations Planning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sz="1800" b="0" dirty="0">
                <a:solidFill>
                  <a:schemeClr val="tx2"/>
                </a:solidFill>
              </a:rPr>
              <a:t>LLWG</a:t>
            </a:r>
          </a:p>
          <a:p>
            <a:pPr marL="0" indent="0">
              <a:buNone/>
            </a:pPr>
            <a:r>
              <a:rPr lang="en-US" b="0" dirty="0"/>
              <a:t>12/11/2025</a:t>
            </a:r>
            <a:endParaRPr lang="en-US" sz="18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7C6B7-A463-846B-2E59-18F380AEE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14A1D-37F0-323A-4626-2A38FC328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 Frequency Limit Study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799339-7F20-B34F-3534-303ABECFB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228D5A-0494-806F-090D-1E89A237A037}"/>
              </a:ext>
            </a:extLst>
          </p:cNvPr>
          <p:cNvSpPr txBox="1"/>
          <p:nvPr/>
        </p:nvSpPr>
        <p:spPr>
          <a:xfrm>
            <a:off x="578187" y="2362161"/>
            <a:ext cx="3993812" cy="1657506"/>
          </a:xfrm>
          <a:prstGeom prst="rect">
            <a:avLst/>
          </a:prstGeom>
          <a:noFill/>
        </p:spPr>
        <p:txBody>
          <a:bodyPr wrap="square" lIns="51435" tIns="25718" rIns="51435" bIns="25718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1600" dirty="0">
                <a:cs typeface="Arial"/>
              </a:rPr>
              <a:t>Scope: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TSAT snapshot cases for various inertia and down-PRC conditions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Identify load loss level that causes steady-state frequency to exceed 60.4 Hz for each case</a:t>
            </a:r>
            <a:endParaRPr lang="en-US" sz="900" dirty="0"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E96093-7043-E17E-3FF5-3113F55AC1CA}"/>
              </a:ext>
            </a:extLst>
          </p:cNvPr>
          <p:cNvSpPr/>
          <p:nvPr/>
        </p:nvSpPr>
        <p:spPr>
          <a:xfrm>
            <a:off x="446138" y="1160438"/>
            <a:ext cx="8251723" cy="97858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Questions to Answer:</a:t>
            </a:r>
          </a:p>
          <a:p>
            <a:r>
              <a:rPr lang="en-US" sz="1600" dirty="0"/>
              <a:t>How do different inertia and down-PRC conditions impact the previously-identified</a:t>
            </a:r>
            <a:r>
              <a:rPr lang="en-US" sz="1600" baseline="30000" dirty="0"/>
              <a:t>1</a:t>
            </a:r>
            <a:r>
              <a:rPr lang="en-US" sz="1600" dirty="0"/>
              <a:t> 2,600 MW loss of load frequency stability limit?</a:t>
            </a:r>
          </a:p>
          <a:p>
            <a:r>
              <a:rPr lang="en-US" sz="1600" dirty="0"/>
              <a:t>What would be the benefit of a down-frequency response Ancillary Service?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DA1CA3-95A8-8889-A326-94D59AF9D252}"/>
              </a:ext>
            </a:extLst>
          </p:cNvPr>
          <p:cNvSpPr txBox="1"/>
          <p:nvPr/>
        </p:nvSpPr>
        <p:spPr>
          <a:xfrm>
            <a:off x="467032" y="4006596"/>
            <a:ext cx="6905318" cy="2278189"/>
          </a:xfrm>
          <a:prstGeom prst="rect">
            <a:avLst/>
          </a:prstGeom>
          <a:noFill/>
        </p:spPr>
        <p:txBody>
          <a:bodyPr wrap="square" lIns="51435" tIns="25718" rIns="51435" bIns="25718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1600" dirty="0">
                <a:cs typeface="Arial"/>
              </a:rPr>
              <a:t>Goals: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Identify frequency stability limit for loss of load. 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Table showing load loss limit for various inertia and down-PRC conditions</a:t>
            </a:r>
          </a:p>
          <a:p>
            <a:pPr marL="600075" lvl="1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This will serve as input into SOL monitoring criteria (see LL VRT SOL Study)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Arial"/>
              </a:rPr>
              <a:t>Identification of amount of down-PRC needed to increase loss of load frequency stability limit at various inertia levels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59C722-CE4F-C67C-4552-4E09890768D0}"/>
              </a:ext>
            </a:extLst>
          </p:cNvPr>
          <p:cNvSpPr txBox="1"/>
          <p:nvPr/>
        </p:nvSpPr>
        <p:spPr>
          <a:xfrm>
            <a:off x="3563815" y="6492144"/>
            <a:ext cx="5275385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788" dirty="0">
                <a:hlinkClick r:id="rId2"/>
              </a:rPr>
              <a:t>https://www.ercot.com/files/docs/2025/05/19/Large_Load_Loss_Analysis_051625_LLWG.pptx</a:t>
            </a:r>
            <a:r>
              <a:rPr lang="en-US" sz="788" dirty="0"/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39AF44-B183-B671-79C1-4BBCD8B98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691" y="2246561"/>
            <a:ext cx="3559277" cy="218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7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43CD3-8812-5622-A6EE-34D574712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491A37C5-9FE4-AFDD-B336-26341081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Initial Frequency Study May 2025 - (2,600 MW)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D60AD-2826-C787-6461-C63ECA8B5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806E92E8-8A17-4A96-FEDA-4F490D07FB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6559012"/>
              </p:ext>
            </p:extLst>
          </p:nvPr>
        </p:nvGraphicFramePr>
        <p:xfrm>
          <a:off x="381000" y="4281453"/>
          <a:ext cx="3312269" cy="1755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924">
                  <a:extLst>
                    <a:ext uri="{9D8B030D-6E8A-4147-A177-3AD203B41FA5}">
                      <a16:colId xmlns:a16="http://schemas.microsoft.com/office/drawing/2014/main" val="479885959"/>
                    </a:ext>
                  </a:extLst>
                </a:gridCol>
                <a:gridCol w="1809345">
                  <a:extLst>
                    <a:ext uri="{9D8B030D-6E8A-4147-A177-3AD203B41FA5}">
                      <a16:colId xmlns:a16="http://schemas.microsoft.com/office/drawing/2014/main" val="3813059081"/>
                    </a:ext>
                  </a:extLst>
                </a:gridCol>
              </a:tblGrid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MW Load Loss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Frequency Max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83231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~3,600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60.58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9978675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~2,700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60.42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5351232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~2,600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60.37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6830413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~2,100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60.27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411827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~2,000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5153636"/>
                  </a:ext>
                </a:extLst>
              </a:tr>
            </a:tbl>
          </a:graphicData>
        </a:graphic>
      </p:graphicFrame>
      <p:sp>
        <p:nvSpPr>
          <p:cNvPr id="11" name="TextBox 4">
            <a:extLst>
              <a:ext uri="{FF2B5EF4-FFF2-40B4-BE49-F238E27FC236}">
                <a16:creationId xmlns:a16="http://schemas.microsoft.com/office/drawing/2014/main" id="{2D2F1734-0D10-E3DF-8B29-66A0F32681B3}"/>
              </a:ext>
            </a:extLst>
          </p:cNvPr>
          <p:cNvSpPr txBox="1"/>
          <p:nvPr/>
        </p:nvSpPr>
        <p:spPr>
          <a:xfrm>
            <a:off x="3872339" y="4444565"/>
            <a:ext cx="4804629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Key Takeaway: </a:t>
            </a:r>
            <a:r>
              <a:rPr lang="en-US" sz="1400" dirty="0"/>
              <a:t>DWG has used a 60.4 Hz threshold in the overshoot studies conducted in 2002 and 2009 based on feedback from generator operations (see page 19 of this </a:t>
            </a:r>
            <a:r>
              <a:rPr lang="en-US" sz="1400" dirty="0">
                <a:hlinkClick r:id="rId3"/>
              </a:rPr>
              <a:t>DWG report</a:t>
            </a:r>
            <a:r>
              <a:rPr lang="en-US" sz="1400" dirty="0"/>
              <a:t>*). Respecting this limit would set a threshold approximately around ~2,600 MW. </a:t>
            </a:r>
            <a:endParaRPr lang="en-US" sz="1400" baseline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48D837-D7E3-D052-C12A-4FE321F753CD}"/>
              </a:ext>
            </a:extLst>
          </p:cNvPr>
          <p:cNvSpPr txBox="1"/>
          <p:nvPr/>
        </p:nvSpPr>
        <p:spPr>
          <a:xfrm>
            <a:off x="3769469" y="5811605"/>
            <a:ext cx="537453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*Increasing the </a:t>
            </a:r>
            <a:r>
              <a:rPr lang="en-US" sz="1100" dirty="0" err="1"/>
              <a:t>overfrequency</a:t>
            </a:r>
            <a:r>
              <a:rPr lang="en-US" sz="1100" dirty="0"/>
              <a:t> limit above 60.4 Hz should not be done without coordination with plant operators and a detailed study of plant equipment in the ERCOT system.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36BFC2-ECFE-5177-41C7-21B68C2FEA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40" y="762000"/>
            <a:ext cx="8675360" cy="376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13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7BF06-713E-CA44-0FFA-7DDD0299B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Validations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51244-7E96-EACB-4948-B674DEEE7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Primary Frequency Response (PFR) from all available Resources</a:t>
            </a:r>
          </a:p>
          <a:p>
            <a:pPr lvl="1"/>
            <a:r>
              <a:rPr lang="en-US" dirty="0"/>
              <a:t>Identified logic in our study to disable models for units at or near 0 output</a:t>
            </a:r>
          </a:p>
          <a:p>
            <a:pPr lvl="1"/>
            <a:r>
              <a:rPr lang="en-US" dirty="0"/>
              <a:t>Historically this was used to identify operating below their minimum operating limit or Offline</a:t>
            </a:r>
          </a:p>
          <a:p>
            <a:pPr lvl="1"/>
            <a:r>
              <a:rPr lang="en-US" dirty="0"/>
              <a:t>This inherently disabled Energy Storage Resources sitting idle which could respond negatively for PFR.</a:t>
            </a:r>
          </a:p>
          <a:p>
            <a:pPr lvl="1"/>
            <a:r>
              <a:rPr lang="en-US" dirty="0"/>
              <a:t>We have re-run the studies to analyze the impacts</a:t>
            </a:r>
          </a:p>
          <a:p>
            <a:r>
              <a:rPr lang="en-US" dirty="0"/>
              <a:t>Utilizing Models provided by Market Participants</a:t>
            </a:r>
          </a:p>
          <a:p>
            <a:pPr lvl="1"/>
            <a:r>
              <a:rPr lang="en-US" dirty="0"/>
              <a:t>Identified some poor performing dynamic models that were affecting the limit as well and those models have been disabled.</a:t>
            </a:r>
          </a:p>
          <a:p>
            <a:pPr lvl="1"/>
            <a:r>
              <a:rPr lang="en-US" dirty="0"/>
              <a:t>Other model issues identified, but have minimal impacting on the limit</a:t>
            </a:r>
          </a:p>
          <a:p>
            <a:pPr lvl="1"/>
            <a:r>
              <a:rPr lang="en-US" dirty="0"/>
              <a:t>ERCOT will do outreach to request improved models.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1FD533-FEAB-A5DB-4B5B-28005252D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8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D2681-75A7-FBE3-1BEB-F7CB3BBE2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ABA7154-2AB5-12FF-56D4-FE7943894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019" y="804636"/>
            <a:ext cx="8461981" cy="3694496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311199D7-F5E5-8AC4-1D70-3A56E122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Updated Frequency Study Dec 2025 - (3,200 MW)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78CA6-9020-BC80-1F3B-FDFBEC8B08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1D19605F-B9AE-D9E4-4F5F-AA5ED64961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686403"/>
              </p:ext>
            </p:extLst>
          </p:nvPr>
        </p:nvGraphicFramePr>
        <p:xfrm>
          <a:off x="381000" y="4442035"/>
          <a:ext cx="3312269" cy="146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924">
                  <a:extLst>
                    <a:ext uri="{9D8B030D-6E8A-4147-A177-3AD203B41FA5}">
                      <a16:colId xmlns:a16="http://schemas.microsoft.com/office/drawing/2014/main" val="479885959"/>
                    </a:ext>
                  </a:extLst>
                </a:gridCol>
                <a:gridCol w="1809345">
                  <a:extLst>
                    <a:ext uri="{9D8B030D-6E8A-4147-A177-3AD203B41FA5}">
                      <a16:colId xmlns:a16="http://schemas.microsoft.com/office/drawing/2014/main" val="3813059081"/>
                    </a:ext>
                  </a:extLst>
                </a:gridCol>
              </a:tblGrid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MW Load Loss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Frequency Max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83231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~3,400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60.43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9978675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~3,300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60.43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5351232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~3,200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60.38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411827"/>
                  </a:ext>
                </a:extLst>
              </a:tr>
              <a:tr h="292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~2,600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60.21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5153636"/>
                  </a:ext>
                </a:extLst>
              </a:tr>
            </a:tbl>
          </a:graphicData>
        </a:graphic>
      </p:graphicFrame>
      <p:sp>
        <p:nvSpPr>
          <p:cNvPr id="11" name="TextBox 4">
            <a:extLst>
              <a:ext uri="{FF2B5EF4-FFF2-40B4-BE49-F238E27FC236}">
                <a16:creationId xmlns:a16="http://schemas.microsoft.com/office/drawing/2014/main" id="{304B5BAA-1782-2A5C-97C0-CF89ED3FDBF2}"/>
              </a:ext>
            </a:extLst>
          </p:cNvPr>
          <p:cNvSpPr txBox="1"/>
          <p:nvPr/>
        </p:nvSpPr>
        <p:spPr>
          <a:xfrm>
            <a:off x="3872339" y="4444565"/>
            <a:ext cx="5184021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Key Takeaway: </a:t>
            </a:r>
            <a:r>
              <a:rPr lang="en-US" sz="1400" dirty="0"/>
              <a:t>We validated our cases and identified an issue which limited Primary Frequency Response from units sitting near 0 MW output which limited ESRs from providing PFR in the negative direction when idle. We have updated the logic to allow response as expected and identified a new limit of </a:t>
            </a:r>
            <a:r>
              <a:rPr lang="en-US" sz="1400" b="1" dirty="0"/>
              <a:t>3,200</a:t>
            </a:r>
            <a:r>
              <a:rPr lang="en-US" sz="1400" dirty="0"/>
              <a:t> </a:t>
            </a:r>
            <a:r>
              <a:rPr lang="en-US" sz="1400" b="1" dirty="0"/>
              <a:t>MW</a:t>
            </a:r>
            <a:r>
              <a:rPr lang="en-US" sz="1400" dirty="0"/>
              <a:t>. </a:t>
            </a:r>
            <a:endParaRPr lang="en-US" sz="1400" baseline="0" dirty="0"/>
          </a:p>
          <a:p>
            <a:r>
              <a:rPr lang="en-US" sz="1400" dirty="0"/>
              <a:t>Additionally, we have done some model validation and are doing outreach for models which responded incorrectly. </a:t>
            </a:r>
            <a:endParaRPr lang="en-US" sz="1400" baseline="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8BA0452-F144-A031-60D1-D66892268C7C}"/>
              </a:ext>
            </a:extLst>
          </p:cNvPr>
          <p:cNvSpPr/>
          <p:nvPr/>
        </p:nvSpPr>
        <p:spPr>
          <a:xfrm>
            <a:off x="4572000" y="1250196"/>
            <a:ext cx="1017722" cy="28413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84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8EF35-2735-0823-E4D2-95EABF21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15038-DD8F-F231-3D0A-5C8B11769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ERCOT continue to validate the studies and results. </a:t>
            </a:r>
          </a:p>
          <a:p>
            <a:r>
              <a:rPr lang="en-US" dirty="0"/>
              <a:t>We are actively running studies to build a table with a frequency stability limit based on varied historical system conditions such as inertia and down PRC.</a:t>
            </a:r>
          </a:p>
          <a:p>
            <a:pPr lvl="1"/>
            <a:r>
              <a:rPr lang="en-US" dirty="0"/>
              <a:t>Intend to share results in Q1 2026</a:t>
            </a:r>
          </a:p>
          <a:p>
            <a:r>
              <a:rPr lang="en-US" dirty="0"/>
              <a:t>We continue to analyze impact of potential for Fast Frequency Response (FFR) down studies</a:t>
            </a:r>
          </a:p>
          <a:p>
            <a:pPr lvl="1"/>
            <a:r>
              <a:rPr lang="en-US" dirty="0"/>
              <a:t>FFR is applied to the same studies utilized to build the above mentioned </a:t>
            </a:r>
          </a:p>
          <a:p>
            <a:pPr lvl="1"/>
            <a:r>
              <a:rPr lang="en-US" dirty="0"/>
              <a:t>Intend to share results after shortly after the above frequency stability limit table.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3937C-C0C7-4D68-0A93-85EF7A77E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1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535AE-375C-C874-FA59-64F2AC1C5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9DBFE3A3-CCC5-F998-5E37-6C247555E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24EFE80-1654-D5EC-1D4E-73D888F6F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" y="2097586"/>
            <a:ext cx="8587740" cy="2662827"/>
          </a:xfrm>
        </p:spPr>
        <p:txBody>
          <a:bodyPr/>
          <a:lstStyle/>
          <a:p>
            <a:pPr marL="0" indent="0">
              <a:buNone/>
            </a:pPr>
            <a:endParaRPr kumimoji="0" lang="en-US" altLang="en-US" sz="4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altLang="en-US" sz="4000" kern="0" dirty="0">
                <a:solidFill>
                  <a:srgbClr val="000000"/>
                </a:solidFill>
                <a:latin typeface="Arial"/>
              </a:rPr>
              <a:t>		</a:t>
            </a:r>
            <a:r>
              <a:rPr lang="en-US" altLang="en-US" sz="4000" kern="0" dirty="0">
                <a:solidFill>
                  <a:schemeClr val="accent2"/>
                </a:solidFill>
                <a:latin typeface="Arial"/>
              </a:rPr>
              <a:t>		</a:t>
            </a:r>
            <a:r>
              <a:rPr kumimoji="0" lang="en-US" altLang="en-US" sz="360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6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A956C-05D4-507A-F814-D9021B405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364654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3173</TotalTime>
  <Words>605</Words>
  <Application>Microsoft Office PowerPoint</Application>
  <PresentationFormat>On-screen Show (4:3)</PresentationFormat>
  <Paragraphs>77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2_Custom Design</vt:lpstr>
      <vt:lpstr>3_Custom Design</vt:lpstr>
      <vt:lpstr>2_Office Theme</vt:lpstr>
      <vt:lpstr>PowerPoint Presentation</vt:lpstr>
      <vt:lpstr>LL Frequency Limit Study </vt:lpstr>
      <vt:lpstr>Initial Frequency Study May 2025 - (2,600 MW)</vt:lpstr>
      <vt:lpstr>Study Validations</vt:lpstr>
      <vt:lpstr>Updated Frequency Study Dec 2025 - (3,200 MW)</vt:lpstr>
      <vt:lpstr>Next Steps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Hinojosa, Luis</cp:lastModifiedBy>
  <cp:revision>72</cp:revision>
  <dcterms:created xsi:type="dcterms:W3CDTF">2016-04-16T13:25:21Z</dcterms:created>
  <dcterms:modified xsi:type="dcterms:W3CDTF">2025-12-10T23:09:12Z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Method">
    <vt:lpwstr>Standard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SiteId">
    <vt:lpwstr>0afb747d-bff7-4596-a9fc-950ef9e0ec45</vt:lpwstr>
  </property>
  <property fmtid="{D5CDD505-2E9C-101B-9397-08002B2CF9AE}" pid="6" name="MSIP_Label_7084cbda-52b8-46fb-a7b7-cb5bd465ed85_ActionId">
    <vt:lpwstr>ff0d77a5-b785-48fa-a03d-718721674400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Tag">
    <vt:lpwstr>10, 3, 0, 2</vt:lpwstr>
  </property>
  <property fmtid="{D5CDD505-2E9C-101B-9397-08002B2CF9AE}" pid="9" name="MSIP_Label_7084cbda-52b8-46fb-a7b7-cb5bd465ed85_SetDate">
    <vt:lpwstr>2025-04-12T15:25:23Z</vt:lpwstr>
  </property>
</Properties>
</file>