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257" r:id="rId8"/>
    <p:sldId id="265" r:id="rId9"/>
    <p:sldId id="268" r:id="rId10"/>
    <p:sldId id="26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90129" autoAdjust="0"/>
  </p:normalViewPr>
  <p:slideViewPr>
    <p:cSldViewPr showGuides="1">
      <p:cViewPr varScale="1">
        <p:scale>
          <a:sx n="91" d="100"/>
          <a:sy n="91" d="100"/>
        </p:scale>
        <p:origin x="2466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Sheet1!$A$27:$A$38</c:f>
              <c:strCache>
                <c:ptCount val="12"/>
                <c:pt idx="0">
                  <c:v>2024/12</c:v>
                </c:pt>
                <c:pt idx="1">
                  <c:v>2025/01</c:v>
                </c:pt>
                <c:pt idx="2">
                  <c:v>2025/02</c:v>
                </c:pt>
                <c:pt idx="3">
                  <c:v>2025/03</c:v>
                </c:pt>
                <c:pt idx="4">
                  <c:v>2025/04</c:v>
                </c:pt>
                <c:pt idx="5">
                  <c:v>2025/05</c:v>
                </c:pt>
                <c:pt idx="6">
                  <c:v>2025/06</c:v>
                </c:pt>
                <c:pt idx="7">
                  <c:v>2025/07</c:v>
                </c:pt>
                <c:pt idx="8">
                  <c:v>2025/08</c:v>
                </c:pt>
                <c:pt idx="9">
                  <c:v>2025/09</c:v>
                </c:pt>
                <c:pt idx="10">
                  <c:v>2025/10</c:v>
                </c:pt>
                <c:pt idx="11">
                  <c:v>2025/11</c:v>
                </c:pt>
              </c:strCache>
            </c:strRef>
          </c:cat>
          <c:val>
            <c:numRef>
              <c:f>Sheet1!$B$27:$B$38</c:f>
              <c:numCache>
                <c:formatCode>General</c:formatCode>
                <c:ptCount val="12"/>
                <c:pt idx="0">
                  <c:v>0.21</c:v>
                </c:pt>
                <c:pt idx="1">
                  <c:v>0.23</c:v>
                </c:pt>
                <c:pt idx="2">
                  <c:v>0.25</c:v>
                </c:pt>
                <c:pt idx="3">
                  <c:v>0.25</c:v>
                </c:pt>
                <c:pt idx="4">
                  <c:v>0.23</c:v>
                </c:pt>
                <c:pt idx="5">
                  <c:v>0.37</c:v>
                </c:pt>
                <c:pt idx="6">
                  <c:v>0.27</c:v>
                </c:pt>
                <c:pt idx="7">
                  <c:v>0.38</c:v>
                </c:pt>
                <c:pt idx="8">
                  <c:v>0.32</c:v>
                </c:pt>
                <c:pt idx="9">
                  <c:v>0.32</c:v>
                </c:pt>
                <c:pt idx="10">
                  <c:v>0.36</c:v>
                </c:pt>
                <c:pt idx="11">
                  <c:v>0.31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Sheet1!$A$27:$A$38</c:f>
              <c:strCache>
                <c:ptCount val="12"/>
                <c:pt idx="0">
                  <c:v>2024/12</c:v>
                </c:pt>
                <c:pt idx="1">
                  <c:v>2025/01</c:v>
                </c:pt>
                <c:pt idx="2">
                  <c:v>2025/02</c:v>
                </c:pt>
                <c:pt idx="3">
                  <c:v>2025/03</c:v>
                </c:pt>
                <c:pt idx="4">
                  <c:v>2025/04</c:v>
                </c:pt>
                <c:pt idx="5">
                  <c:v>2025/05</c:v>
                </c:pt>
                <c:pt idx="6">
                  <c:v>2025/06</c:v>
                </c:pt>
                <c:pt idx="7">
                  <c:v>2025/07</c:v>
                </c:pt>
                <c:pt idx="8">
                  <c:v>2025/08</c:v>
                </c:pt>
                <c:pt idx="9">
                  <c:v>2025/09</c:v>
                </c:pt>
                <c:pt idx="10">
                  <c:v>2025/10</c:v>
                </c:pt>
                <c:pt idx="11">
                  <c:v>2025/11</c:v>
                </c:pt>
              </c:strCache>
            </c:strRef>
          </c:cat>
          <c:val>
            <c:numRef>
              <c:f>Sheet1!$C$27:$C$38</c:f>
              <c:numCache>
                <c:formatCode>General</c:formatCode>
                <c:ptCount val="12"/>
                <c:pt idx="0">
                  <c:v>1.05</c:v>
                </c:pt>
                <c:pt idx="1">
                  <c:v>0.79</c:v>
                </c:pt>
                <c:pt idx="2">
                  <c:v>0.99</c:v>
                </c:pt>
                <c:pt idx="3">
                  <c:v>1.31</c:v>
                </c:pt>
                <c:pt idx="4">
                  <c:v>1.17</c:v>
                </c:pt>
                <c:pt idx="5">
                  <c:v>1.07</c:v>
                </c:pt>
                <c:pt idx="6">
                  <c:v>0.96</c:v>
                </c:pt>
                <c:pt idx="7">
                  <c:v>1.0900000000000001</c:v>
                </c:pt>
                <c:pt idx="8">
                  <c:v>2.31</c:v>
                </c:pt>
                <c:pt idx="9">
                  <c:v>2.12</c:v>
                </c:pt>
                <c:pt idx="10">
                  <c:v>2.11</c:v>
                </c:pt>
                <c:pt idx="11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Sheet1!$A$27:$A$38</c:f>
              <c:strCache>
                <c:ptCount val="12"/>
                <c:pt idx="0">
                  <c:v>2024/12</c:v>
                </c:pt>
                <c:pt idx="1">
                  <c:v>2025/01</c:v>
                </c:pt>
                <c:pt idx="2">
                  <c:v>2025/02</c:v>
                </c:pt>
                <c:pt idx="3">
                  <c:v>2025/03</c:v>
                </c:pt>
                <c:pt idx="4">
                  <c:v>2025/04</c:v>
                </c:pt>
                <c:pt idx="5">
                  <c:v>2025/05</c:v>
                </c:pt>
                <c:pt idx="6">
                  <c:v>2025/06</c:v>
                </c:pt>
                <c:pt idx="7">
                  <c:v>2025/07</c:v>
                </c:pt>
                <c:pt idx="8">
                  <c:v>2025/08</c:v>
                </c:pt>
                <c:pt idx="9">
                  <c:v>2025/09</c:v>
                </c:pt>
                <c:pt idx="10">
                  <c:v>2025/10</c:v>
                </c:pt>
                <c:pt idx="11">
                  <c:v>2025/11</c:v>
                </c:pt>
              </c:strCache>
            </c:strRef>
          </c:cat>
          <c:val>
            <c:numRef>
              <c:f>Sheet1!$D$27:$D$38</c:f>
              <c:numCache>
                <c:formatCode>General</c:formatCode>
                <c:ptCount val="12"/>
                <c:pt idx="0">
                  <c:v>0.38</c:v>
                </c:pt>
                <c:pt idx="1">
                  <c:v>0.37</c:v>
                </c:pt>
                <c:pt idx="2">
                  <c:v>0.39</c:v>
                </c:pt>
                <c:pt idx="3">
                  <c:v>0.4</c:v>
                </c:pt>
                <c:pt idx="4">
                  <c:v>0.41</c:v>
                </c:pt>
                <c:pt idx="5">
                  <c:v>0.59</c:v>
                </c:pt>
                <c:pt idx="6">
                  <c:v>0.43</c:v>
                </c:pt>
                <c:pt idx="7">
                  <c:v>0.54</c:v>
                </c:pt>
                <c:pt idx="8">
                  <c:v>0.41</c:v>
                </c:pt>
                <c:pt idx="9">
                  <c:v>0.42</c:v>
                </c:pt>
                <c:pt idx="10">
                  <c:v>0.46</c:v>
                </c:pt>
                <c:pt idx="11">
                  <c:v>0.44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Sheet1!$A$26:$A$37</c:f>
              <c:strCache>
                <c:ptCount val="12"/>
                <c:pt idx="0">
                  <c:v>2024/11</c:v>
                </c:pt>
                <c:pt idx="1">
                  <c:v>2024/12</c:v>
                </c:pt>
                <c:pt idx="2">
                  <c:v>2025/01</c:v>
                </c:pt>
                <c:pt idx="3">
                  <c:v>2025/02</c:v>
                </c:pt>
                <c:pt idx="4">
                  <c:v>2025/03</c:v>
                </c:pt>
                <c:pt idx="5">
                  <c:v>2025/04</c:v>
                </c:pt>
                <c:pt idx="6">
                  <c:v>2025/05</c:v>
                </c:pt>
                <c:pt idx="7">
                  <c:v>2025/06</c:v>
                </c:pt>
                <c:pt idx="8">
                  <c:v>2025/07</c:v>
                </c:pt>
                <c:pt idx="9">
                  <c:v>2025/08</c:v>
                </c:pt>
                <c:pt idx="10">
                  <c:v>2025/09</c:v>
                </c:pt>
                <c:pt idx="11">
                  <c:v>2025/10</c:v>
                </c:pt>
              </c:strCache>
            </c:strRef>
          </c:cat>
          <c:val>
            <c:numRef>
              <c:f>Sheet1!$B$26:$B$37</c:f>
              <c:numCache>
                <c:formatCode>General</c:formatCode>
                <c:ptCount val="12"/>
                <c:pt idx="0">
                  <c:v>119115</c:v>
                </c:pt>
                <c:pt idx="1">
                  <c:v>110959</c:v>
                </c:pt>
                <c:pt idx="2">
                  <c:v>118843</c:v>
                </c:pt>
                <c:pt idx="3">
                  <c:v>113902</c:v>
                </c:pt>
                <c:pt idx="4">
                  <c:v>93909</c:v>
                </c:pt>
                <c:pt idx="5">
                  <c:v>93010</c:v>
                </c:pt>
                <c:pt idx="6">
                  <c:v>88532</c:v>
                </c:pt>
                <c:pt idx="7">
                  <c:v>80916</c:v>
                </c:pt>
                <c:pt idx="8">
                  <c:v>102485</c:v>
                </c:pt>
                <c:pt idx="9">
                  <c:v>95236</c:v>
                </c:pt>
                <c:pt idx="10">
                  <c:v>99253</c:v>
                </c:pt>
                <c:pt idx="11">
                  <c:v>96863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Sheet1!$A$26:$A$37</c:f>
              <c:strCache>
                <c:ptCount val="12"/>
                <c:pt idx="0">
                  <c:v>2024/11</c:v>
                </c:pt>
                <c:pt idx="1">
                  <c:v>2024/12</c:v>
                </c:pt>
                <c:pt idx="2">
                  <c:v>2025/01</c:v>
                </c:pt>
                <c:pt idx="3">
                  <c:v>2025/02</c:v>
                </c:pt>
                <c:pt idx="4">
                  <c:v>2025/03</c:v>
                </c:pt>
                <c:pt idx="5">
                  <c:v>2025/04</c:v>
                </c:pt>
                <c:pt idx="6">
                  <c:v>2025/05</c:v>
                </c:pt>
                <c:pt idx="7">
                  <c:v>2025/06</c:v>
                </c:pt>
                <c:pt idx="8">
                  <c:v>2025/07</c:v>
                </c:pt>
                <c:pt idx="9">
                  <c:v>2025/08</c:v>
                </c:pt>
                <c:pt idx="10">
                  <c:v>2025/09</c:v>
                </c:pt>
                <c:pt idx="11">
                  <c:v>2025/10</c:v>
                </c:pt>
              </c:strCache>
            </c:strRef>
          </c:cat>
          <c:val>
            <c:numRef>
              <c:f>Sheet1!$C$26:$C$37</c:f>
              <c:numCache>
                <c:formatCode>General</c:formatCode>
                <c:ptCount val="12"/>
                <c:pt idx="0">
                  <c:v>66984</c:v>
                </c:pt>
                <c:pt idx="1">
                  <c:v>73053</c:v>
                </c:pt>
                <c:pt idx="2">
                  <c:v>72775</c:v>
                </c:pt>
                <c:pt idx="3">
                  <c:v>66013</c:v>
                </c:pt>
                <c:pt idx="4">
                  <c:v>69627</c:v>
                </c:pt>
                <c:pt idx="5">
                  <c:v>71027</c:v>
                </c:pt>
                <c:pt idx="6">
                  <c:v>74416</c:v>
                </c:pt>
                <c:pt idx="7">
                  <c:v>70472</c:v>
                </c:pt>
                <c:pt idx="8">
                  <c:v>70429</c:v>
                </c:pt>
                <c:pt idx="9">
                  <c:v>74498</c:v>
                </c:pt>
                <c:pt idx="10">
                  <c:v>67252</c:v>
                </c:pt>
                <c:pt idx="11">
                  <c:v>75117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Sheet1!$A$26:$A$37</c:f>
              <c:strCache>
                <c:ptCount val="12"/>
                <c:pt idx="0">
                  <c:v>2024/11</c:v>
                </c:pt>
                <c:pt idx="1">
                  <c:v>2024/12</c:v>
                </c:pt>
                <c:pt idx="2">
                  <c:v>2025/01</c:v>
                </c:pt>
                <c:pt idx="3">
                  <c:v>2025/02</c:v>
                </c:pt>
                <c:pt idx="4">
                  <c:v>2025/03</c:v>
                </c:pt>
                <c:pt idx="5">
                  <c:v>2025/04</c:v>
                </c:pt>
                <c:pt idx="6">
                  <c:v>2025/05</c:v>
                </c:pt>
                <c:pt idx="7">
                  <c:v>2025/06</c:v>
                </c:pt>
                <c:pt idx="8">
                  <c:v>2025/07</c:v>
                </c:pt>
                <c:pt idx="9">
                  <c:v>2025/08</c:v>
                </c:pt>
                <c:pt idx="10">
                  <c:v>2025/09</c:v>
                </c:pt>
                <c:pt idx="11">
                  <c:v>2025/10</c:v>
                </c:pt>
              </c:strCache>
            </c:strRef>
          </c:cat>
          <c:val>
            <c:numRef>
              <c:f>Sheet1!$D$26:$D$37</c:f>
              <c:numCache>
                <c:formatCode>General</c:formatCode>
                <c:ptCount val="12"/>
                <c:pt idx="0">
                  <c:v>18447</c:v>
                </c:pt>
                <c:pt idx="1">
                  <c:v>19430</c:v>
                </c:pt>
                <c:pt idx="2">
                  <c:v>21971</c:v>
                </c:pt>
                <c:pt idx="3">
                  <c:v>24038</c:v>
                </c:pt>
                <c:pt idx="4">
                  <c:v>15806</c:v>
                </c:pt>
                <c:pt idx="5">
                  <c:v>14027</c:v>
                </c:pt>
                <c:pt idx="6">
                  <c:v>16387</c:v>
                </c:pt>
                <c:pt idx="7">
                  <c:v>10325</c:v>
                </c:pt>
                <c:pt idx="8">
                  <c:v>11718</c:v>
                </c:pt>
                <c:pt idx="9">
                  <c:v>12092</c:v>
                </c:pt>
                <c:pt idx="10">
                  <c:v>13241</c:v>
                </c:pt>
                <c:pt idx="11">
                  <c:v>12376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2024/12</c:v>
                </c:pt>
                <c:pt idx="1">
                  <c:v>2025/01</c:v>
                </c:pt>
                <c:pt idx="2">
                  <c:v>2025/02</c:v>
                </c:pt>
                <c:pt idx="3">
                  <c:v>2025/03</c:v>
                </c:pt>
                <c:pt idx="4">
                  <c:v>2025/04</c:v>
                </c:pt>
                <c:pt idx="5">
                  <c:v>2025/05</c:v>
                </c:pt>
                <c:pt idx="6">
                  <c:v>2025/06</c:v>
                </c:pt>
                <c:pt idx="7">
                  <c:v>2025/07</c:v>
                </c:pt>
                <c:pt idx="8">
                  <c:v>2025/08</c:v>
                </c:pt>
                <c:pt idx="9">
                  <c:v>2025/09</c:v>
                </c:pt>
                <c:pt idx="10">
                  <c:v>2025/10</c:v>
                </c:pt>
                <c:pt idx="11">
                  <c:v>2025/11</c:v>
                </c:pt>
              </c:strCache>
            </c:strRef>
          </c:cat>
          <c:val>
            <c:numRef>
              <c:f>Sheet1!$B$28:$B$39</c:f>
              <c:numCache>
                <c:formatCode>General</c:formatCode>
                <c:ptCount val="12"/>
                <c:pt idx="0">
                  <c:v>308225</c:v>
                </c:pt>
                <c:pt idx="1">
                  <c:v>412489</c:v>
                </c:pt>
                <c:pt idx="2">
                  <c:v>388108</c:v>
                </c:pt>
                <c:pt idx="3">
                  <c:v>352929</c:v>
                </c:pt>
                <c:pt idx="4">
                  <c:v>339169</c:v>
                </c:pt>
                <c:pt idx="5">
                  <c:v>363968</c:v>
                </c:pt>
                <c:pt idx="6">
                  <c:v>379463</c:v>
                </c:pt>
                <c:pt idx="7">
                  <c:v>408650</c:v>
                </c:pt>
                <c:pt idx="8">
                  <c:v>433487</c:v>
                </c:pt>
                <c:pt idx="9">
                  <c:v>401968</c:v>
                </c:pt>
                <c:pt idx="10">
                  <c:v>370047</c:v>
                </c:pt>
                <c:pt idx="11">
                  <c:v>423657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Sheet1!$A$26:$A$37</c:f>
              <c:strCache>
                <c:ptCount val="12"/>
                <c:pt idx="0">
                  <c:v>2024/12</c:v>
                </c:pt>
                <c:pt idx="1">
                  <c:v>2025/01</c:v>
                </c:pt>
                <c:pt idx="2">
                  <c:v>2025/02</c:v>
                </c:pt>
                <c:pt idx="3">
                  <c:v>2025/03</c:v>
                </c:pt>
                <c:pt idx="4">
                  <c:v>2025/04</c:v>
                </c:pt>
                <c:pt idx="5">
                  <c:v>2025/05</c:v>
                </c:pt>
                <c:pt idx="6">
                  <c:v>2025/06</c:v>
                </c:pt>
                <c:pt idx="7">
                  <c:v>2025/07</c:v>
                </c:pt>
                <c:pt idx="8">
                  <c:v>2025/08</c:v>
                </c:pt>
                <c:pt idx="9">
                  <c:v>2025/09</c:v>
                </c:pt>
                <c:pt idx="10">
                  <c:v>2025/10</c:v>
                </c:pt>
                <c:pt idx="11">
                  <c:v>2025/11</c:v>
                </c:pt>
              </c:strCache>
            </c:strRef>
          </c:cat>
          <c:val>
            <c:numRef>
              <c:f>Sheet1!$B$26:$B$37</c:f>
              <c:numCache>
                <c:formatCode>General</c:formatCode>
                <c:ptCount val="12"/>
                <c:pt idx="0">
                  <c:v>3481</c:v>
                </c:pt>
                <c:pt idx="1">
                  <c:v>3638</c:v>
                </c:pt>
                <c:pt idx="2">
                  <c:v>3267</c:v>
                </c:pt>
                <c:pt idx="3">
                  <c:v>3651</c:v>
                </c:pt>
                <c:pt idx="4">
                  <c:v>3500</c:v>
                </c:pt>
                <c:pt idx="5">
                  <c:v>3740</c:v>
                </c:pt>
                <c:pt idx="6">
                  <c:v>3511</c:v>
                </c:pt>
                <c:pt idx="7">
                  <c:v>3679</c:v>
                </c:pt>
                <c:pt idx="8">
                  <c:v>3666</c:v>
                </c:pt>
                <c:pt idx="9">
                  <c:v>3539</c:v>
                </c:pt>
                <c:pt idx="10">
                  <c:v>3646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Market Applications Services Support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December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–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targets.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11/9/2025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MarkeTrak GUI Slowness or Unresponsiveness</a:t>
            </a:r>
          </a:p>
          <a:p>
            <a:pPr lvl="2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</a:rPr>
              <a:t>November 2nd</a:t>
            </a: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Non 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11/6/2025 Site Failover</a:t>
            </a:r>
          </a:p>
          <a:p>
            <a:pPr marL="0" indent="0">
              <a:buNone/>
            </a:pPr>
            <a:r>
              <a:rPr lang="en-US" sz="1600" b="1" kern="0" dirty="0" err="1">
                <a:solidFill>
                  <a:srgbClr val="000000"/>
                </a:solidFill>
              </a:rPr>
              <a:t>ListServ</a:t>
            </a:r>
            <a:r>
              <a:rPr lang="en-US" sz="16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11/9/2025 Site Failover</a:t>
            </a: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SLA Documents and Incident Reporting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1600" kern="0" dirty="0">
              <a:solidFill>
                <a:srgbClr val="000000"/>
              </a:solidFill>
            </a:endParaRP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616627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.31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330451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816909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 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96863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67252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70972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15824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4042699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5858"/>
            <a:ext cx="8915400" cy="4319832"/>
          </a:xfrm>
        </p:spPr>
        <p:txBody>
          <a:bodyPr/>
          <a:lstStyle/>
          <a:p>
            <a:r>
              <a:rPr lang="en-US" sz="2000" dirty="0"/>
              <a:t>3631 Posts</a:t>
            </a:r>
          </a:p>
          <a:p>
            <a:r>
              <a:rPr lang="en-US" sz="2000" dirty="0"/>
              <a:t>423657 Recipients</a:t>
            </a:r>
          </a:p>
          <a:p>
            <a:r>
              <a:rPr lang="en-US" sz="2000" dirty="0"/>
              <a:t>RMS List Highlights</a:t>
            </a:r>
          </a:p>
          <a:p>
            <a:pPr lvl="1"/>
            <a:r>
              <a:rPr lang="en-US" sz="2000" dirty="0"/>
              <a:t>112 Posts</a:t>
            </a:r>
          </a:p>
          <a:p>
            <a:pPr lvl="1"/>
            <a:r>
              <a:rPr lang="en-US" sz="2000" dirty="0"/>
              <a:t>5 New Subscriptions</a:t>
            </a:r>
          </a:p>
          <a:p>
            <a:pPr lvl="1"/>
            <a:r>
              <a:rPr lang="en-US" sz="2000" dirty="0"/>
              <a:t>6 Unsubscribes</a:t>
            </a:r>
          </a:p>
          <a:p>
            <a:r>
              <a:rPr lang="en-US" sz="2000" dirty="0"/>
              <a:t>TDTMS List Highlights</a:t>
            </a:r>
          </a:p>
          <a:p>
            <a:pPr lvl="1"/>
            <a:r>
              <a:rPr lang="en-US" sz="2000" dirty="0"/>
              <a:t>2 Posts</a:t>
            </a:r>
          </a:p>
          <a:p>
            <a:pPr lvl="1"/>
            <a:r>
              <a:rPr lang="en-US" sz="2000" dirty="0"/>
              <a:t>0 New Subscriptions</a:t>
            </a:r>
          </a:p>
          <a:p>
            <a:pPr lvl="1"/>
            <a:r>
              <a:rPr lang="en-US" sz="2000" dirty="0"/>
              <a:t>0 Unsubscribe</a:t>
            </a:r>
          </a:p>
          <a:p>
            <a:r>
              <a:rPr lang="en-US" sz="2000" dirty="0"/>
              <a:t>Weather Moratoriums</a:t>
            </a:r>
          </a:p>
          <a:p>
            <a:pPr lvl="1"/>
            <a:r>
              <a:rPr lang="en-US" sz="1600" dirty="0"/>
              <a:t>0 Unsubscribe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9587425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3214277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52038</TotalTime>
  <Words>209</Words>
  <Application>Microsoft Office PowerPoint</Application>
  <PresentationFormat>On-screen Show (4:3)</PresentationFormat>
  <Paragraphs>99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– </vt:lpstr>
      <vt:lpstr>MarkeTrak Performance</vt:lpstr>
      <vt:lpstr>MarkeTrak Volumes</vt:lpstr>
      <vt:lpstr> ListServ Stats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389</cp:revision>
  <cp:lastPrinted>2019-05-06T20:09:17Z</cp:lastPrinted>
  <dcterms:created xsi:type="dcterms:W3CDTF">2016-01-21T15:20:31Z</dcterms:created>
  <dcterms:modified xsi:type="dcterms:W3CDTF">2025-12-09T18:32:52Z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