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3"/>
  </p:notesMasterIdLst>
  <p:handoutMasterIdLst>
    <p:handoutMasterId r:id="rId14"/>
  </p:handoutMasterIdLst>
  <p:sldIdLst>
    <p:sldId id="542" r:id="rId7"/>
    <p:sldId id="544" r:id="rId8"/>
    <p:sldId id="546" r:id="rId9"/>
    <p:sldId id="549" r:id="rId10"/>
    <p:sldId id="547" r:id="rId11"/>
    <p:sldId id="548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AC947A-768F-141B-B1A1-8E2AE920FF2F}" name="Billo, Jeffrey" initials="JB" userId="S::Jeff.Billo@ercot.com::c105959f-1c3a-49d3-b6c5-5ffb20d67f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93C61"/>
    <a:srgbClr val="E6EBF0"/>
    <a:srgbClr val="98C3FA"/>
    <a:srgbClr val="70CDD9"/>
    <a:srgbClr val="8DC3E5"/>
    <a:srgbClr val="A9E5EA"/>
    <a:srgbClr val="5B6770"/>
    <a:srgbClr val="26D07C"/>
    <a:srgbClr val="007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howGuides="1">
      <p:cViewPr varScale="1">
        <p:scale>
          <a:sx n="93" d="100"/>
          <a:sy n="93" d="100"/>
        </p:scale>
        <p:origin x="1188" y="30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95" d="100"/>
          <a:sy n="95" d="100"/>
        </p:scale>
        <p:origin x="353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o, Jeffrey" userId="c105959f-1c3a-49d3-b6c5-5ffb20d67f2e" providerId="ADAL" clId="{616BDC86-7BD1-4E83-BFE6-CA0CC78887DA}"/>
    <pc:docChg chg="modSld">
      <pc:chgData name="Billo, Jeffrey" userId="c105959f-1c3a-49d3-b6c5-5ffb20d67f2e" providerId="ADAL" clId="{616BDC86-7BD1-4E83-BFE6-CA0CC78887DA}" dt="2025-12-09T21:42:58.990" v="1" actId="6549"/>
      <pc:docMkLst>
        <pc:docMk/>
      </pc:docMkLst>
      <pc:sldChg chg="modSp mod">
        <pc:chgData name="Billo, Jeffrey" userId="c105959f-1c3a-49d3-b6c5-5ffb20d67f2e" providerId="ADAL" clId="{616BDC86-7BD1-4E83-BFE6-CA0CC78887DA}" dt="2025-12-09T21:42:58.990" v="1" actId="6549"/>
        <pc:sldMkLst>
          <pc:docMk/>
          <pc:sldMk cId="1850676767" sldId="542"/>
        </pc:sldMkLst>
        <pc:spChg chg="mod">
          <ac:chgData name="Billo, Jeffrey" userId="c105959f-1c3a-49d3-b6c5-5ffb20d67f2e" providerId="ADAL" clId="{616BDC86-7BD1-4E83-BFE6-CA0CC78887DA}" dt="2025-12-09T21:42:58.990" v="1" actId="6549"/>
          <ac:spMkLst>
            <pc:docMk/>
            <pc:sldMk cId="1850676767" sldId="542"/>
            <ac:spMk id="4" creationId="{71B380C9-83F4-13B7-773B-9880F0F13E5F}"/>
          </ac:spMkLst>
        </pc:spChg>
      </pc:sldChg>
      <pc:sldChg chg="modSp mod">
        <pc:chgData name="Billo, Jeffrey" userId="c105959f-1c3a-49d3-b6c5-5ffb20d67f2e" providerId="ADAL" clId="{616BDC86-7BD1-4E83-BFE6-CA0CC78887DA}" dt="2025-12-09T21:42:56.149" v="0" actId="6549"/>
        <pc:sldMkLst>
          <pc:docMk/>
          <pc:sldMk cId="3722925568" sldId="544"/>
        </pc:sldMkLst>
        <pc:spChg chg="mod">
          <ac:chgData name="Billo, Jeffrey" userId="c105959f-1c3a-49d3-b6c5-5ffb20d67f2e" providerId="ADAL" clId="{616BDC86-7BD1-4E83-BFE6-CA0CC78887DA}" dt="2025-12-09T21:42:56.149" v="0" actId="6549"/>
          <ac:spMkLst>
            <pc:docMk/>
            <pc:sldMk cId="3722925568" sldId="544"/>
            <ac:spMk id="2" creationId="{F0799F06-C17F-D09D-CF44-9853C1A9646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5108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408738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299284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3893412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09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9977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426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9889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2184400" y="1127931"/>
            <a:ext cx="9618453" cy="22872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2184400" y="3962401"/>
            <a:ext cx="9618453" cy="2102114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88064" y="-25179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FE76773-FEE2-163D-E756-9AAD39ED20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2737071"/>
            <a:ext cx="32575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054654" y="6477006"/>
            <a:ext cx="1001542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0728AEC-AFC2-0FC4-2534-F5AD2DB8599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07221" y="6326706"/>
            <a:ext cx="734292" cy="30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13" r:id="rId5"/>
    <p:sldLayoutId id="2147483714" r:id="rId6"/>
    <p:sldLayoutId id="2147483715" r:id="rId7"/>
    <p:sldLayoutId id="2147483716" r:id="rId8"/>
    <p:sldLayoutId id="2147483755" r:id="rId9"/>
    <p:sldLayoutId id="2147483756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22" r:id="rId16"/>
    <p:sldLayoutId id="2147483737" r:id="rId17"/>
    <p:sldLayoutId id="2147483721" r:id="rId18"/>
    <p:sldLayoutId id="2147483757" r:id="rId1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1219204" y="6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88" y="5257800"/>
            <a:ext cx="1575824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1219201" y="6019800"/>
            <a:ext cx="4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 userDrawn="1"/>
        </p:nvCxnSpPr>
        <p:spPr>
          <a:xfrm>
            <a:off x="1219203" y="6477005"/>
            <a:ext cx="1085087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 userDrawn="1"/>
        </p:nvSpPr>
        <p:spPr>
          <a:xfrm>
            <a:off x="1117601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45BD8C-4072-805D-070A-4C2A6716E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5/11/19/LLWG-LL-Operating-Limit-Implementation-v2.pptx" TargetMode="Externa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5/11/19/LLWG-LL-Operating-Limit-Implementation-v2.pptx" TargetMode="Externa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NOGRR282 Impacts on Large Load Interconnection Process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LLWG, December 11, 2025</a:t>
            </a:r>
          </a:p>
          <a:p>
            <a:endParaRPr lang="en-US" dirty="0"/>
          </a:p>
          <a:p>
            <a:r>
              <a:rPr lang="en-US" dirty="0"/>
              <a:t>Jeff Billo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99F06-C17F-D09D-CF44-9853C1A96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Process (With PGRR115 Implemented)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E6E9-4869-1DC2-62FB-6FBEDDBA7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1"/>
            <a:ext cx="7670800" cy="52808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currently no approved voltage/frequency ride through requirements.</a:t>
            </a:r>
          </a:p>
          <a:p>
            <a:endParaRPr lang="en-US" dirty="0"/>
          </a:p>
          <a:p>
            <a:r>
              <a:rPr lang="en-US" dirty="0"/>
              <a:t>Prior to requesting Initial Energization, all LELs: </a:t>
            </a:r>
          </a:p>
          <a:p>
            <a:pPr lvl="1"/>
            <a:r>
              <a:rPr lang="en-US" dirty="0"/>
              <a:t>Must complete the DWG Large Load Data Survey.</a:t>
            </a:r>
          </a:p>
          <a:p>
            <a:pPr lvl="1"/>
            <a:r>
              <a:rPr lang="en-US" dirty="0"/>
              <a:t>Be included in a QSA where ERCOT will perform a Large Electronic Load Voltage Ride-Through (LEL-VRT) assessment to identify impacts of LEL trips and establish SOL/IROL if needed.</a:t>
            </a:r>
          </a:p>
          <a:p>
            <a:endParaRPr lang="en-US" dirty="0"/>
          </a:p>
          <a:p>
            <a:r>
              <a:rPr lang="en-US" dirty="0"/>
              <a:t>If there are no SOL/IROL constraints identified in the QSA, the LEL may proceed to energization.</a:t>
            </a:r>
          </a:p>
          <a:p>
            <a:endParaRPr lang="en-US" dirty="0"/>
          </a:p>
          <a:p>
            <a:r>
              <a:rPr lang="en-US" dirty="0"/>
              <a:t>If one or more SOL/IROL constraints are identified, the LEL may energize once ERCOT updates control room monitoring and procedures.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5CE0B-4107-A7AA-2420-60430CC1FF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22573F-3508-8F37-FCE7-C9E132A00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8728" y="1174750"/>
            <a:ext cx="3727450" cy="450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2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EB090-33C8-7BAF-038B-F6F6A7597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F240E-205C-A1B2-10B9-F564E0EC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VRT Process: </a:t>
            </a:r>
            <a:r>
              <a:rPr lang="en-US" u="sng" dirty="0"/>
              <a:t>Before</a:t>
            </a:r>
            <a:r>
              <a:rPr lang="en-US" dirty="0"/>
              <a:t> the approval of NOGRR282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07F0B92-B8D8-DDE8-6216-C0C5C6A29970}"/>
              </a:ext>
            </a:extLst>
          </p:cNvPr>
          <p:cNvCxnSpPr>
            <a:cxnSpLocks/>
          </p:cNvCxnSpPr>
          <p:nvPr/>
        </p:nvCxnSpPr>
        <p:spPr>
          <a:xfrm>
            <a:off x="508000" y="2342702"/>
            <a:ext cx="1037689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6208C7C-4A5A-1AD0-E8C2-4D9C87048A6E}"/>
              </a:ext>
            </a:extLst>
          </p:cNvPr>
          <p:cNvSpPr txBox="1"/>
          <p:nvPr/>
        </p:nvSpPr>
        <p:spPr>
          <a:xfrm>
            <a:off x="2031291" y="92132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AEC7"/>
                </a:solidFill>
              </a:rPr>
              <a:t>11/14/2025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F6ABAEC3-B654-5D48-8887-5B5185D17216}"/>
              </a:ext>
            </a:extLst>
          </p:cNvPr>
          <p:cNvSpPr/>
          <p:nvPr/>
        </p:nvSpPr>
        <p:spPr>
          <a:xfrm>
            <a:off x="621015" y="1411900"/>
            <a:ext cx="2404153" cy="715469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V/F RT Exempted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B7990B9E-AD74-1527-2439-8E9D481ACECC}"/>
              </a:ext>
            </a:extLst>
          </p:cNvPr>
          <p:cNvSpPr/>
          <p:nvPr/>
        </p:nvSpPr>
        <p:spPr>
          <a:xfrm>
            <a:off x="3025168" y="1411901"/>
            <a:ext cx="7527531" cy="71546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Voltage/Freq Ride-Through Required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BF18C1-C62B-FB47-1410-8D56263684C7}"/>
              </a:ext>
            </a:extLst>
          </p:cNvPr>
          <p:cNvSpPr/>
          <p:nvPr/>
        </p:nvSpPr>
        <p:spPr>
          <a:xfrm>
            <a:off x="3458878" y="2929421"/>
            <a:ext cx="1764885" cy="1386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Non-exempt LEL Energization Request after 11/14/2025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64B827F-A5DC-E638-6069-BB0D633D0064}"/>
              </a:ext>
            </a:extLst>
          </p:cNvPr>
          <p:cNvCxnSpPr>
            <a:cxnSpLocks/>
            <a:stCxn id="15" idx="4"/>
            <a:endCxn id="14" idx="0"/>
          </p:cNvCxnSpPr>
          <p:nvPr/>
        </p:nvCxnSpPr>
        <p:spPr>
          <a:xfrm flipH="1">
            <a:off x="4341321" y="2509112"/>
            <a:ext cx="1" cy="4203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5D74166-07B8-DD2F-69BF-BEC3EB574BB3}"/>
              </a:ext>
            </a:extLst>
          </p:cNvPr>
          <p:cNvSpPr txBox="1"/>
          <p:nvPr/>
        </p:nvSpPr>
        <p:spPr>
          <a:xfrm>
            <a:off x="5372491" y="2486440"/>
            <a:ext cx="66536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Until NOGRR282 is approved, ERCOT will accept energization requests from loads that do not meet the VRT requirements in NOGRR282 and do not meet the proposed exemption requirements.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will perform the LEL-VRT assessment as described on slide 2.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lack of VRT causes SOL/IROL exceedance, the LEL may be energized after ERCOT updates the SOL/IROL control room and TO procedures*.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lack of VRT does </a:t>
            </a:r>
            <a:r>
              <a:rPr lang="en-US" u="sng" dirty="0"/>
              <a:t>not</a:t>
            </a:r>
            <a:r>
              <a:rPr lang="en-US" dirty="0"/>
              <a:t> cause SOL/IROL exceedance, LEL may be energized as scheduled.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If NOGRR282 is approved with the currently proposed exemption criteria, this LEL will be required to comply VRT/FRT requirements.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915092-E86A-955B-9CE2-A788A7E0BE50}"/>
              </a:ext>
            </a:extLst>
          </p:cNvPr>
          <p:cNvSpPr txBox="1"/>
          <p:nvPr/>
        </p:nvSpPr>
        <p:spPr>
          <a:xfrm>
            <a:off x="3972564" y="6532969"/>
            <a:ext cx="7391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*See: </a:t>
            </a:r>
            <a:r>
              <a:rPr lang="en-US" sz="1200" dirty="0">
                <a:hlinkClick r:id="rId2"/>
              </a:rPr>
              <a:t>https://www.ercot.com/files/docs/2025/11/19/LLWG-LL-Operating-Limit-Implementation-v2.pptx</a:t>
            </a:r>
            <a:r>
              <a:rPr lang="en-US" sz="1200" dirty="0"/>
              <a:t>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45F3C6-A6FC-2342-BF9D-9553C2621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C47ED69-AA5E-8403-E43B-0566D377C608}"/>
              </a:ext>
            </a:extLst>
          </p:cNvPr>
          <p:cNvSpPr/>
          <p:nvPr/>
        </p:nvSpPr>
        <p:spPr>
          <a:xfrm>
            <a:off x="4166661" y="2149520"/>
            <a:ext cx="349321" cy="3595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7796F2-48A1-5259-808B-39534FB8D654}"/>
              </a:ext>
            </a:extLst>
          </p:cNvPr>
          <p:cNvCxnSpPr>
            <a:cxnSpLocks/>
          </p:cNvCxnSpPr>
          <p:nvPr/>
        </p:nvCxnSpPr>
        <p:spPr>
          <a:xfrm>
            <a:off x="3025168" y="1411900"/>
            <a:ext cx="0" cy="465874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F070420-0B1B-3C40-E909-483FA7D70093}"/>
              </a:ext>
            </a:extLst>
          </p:cNvPr>
          <p:cNvSpPr/>
          <p:nvPr/>
        </p:nvSpPr>
        <p:spPr>
          <a:xfrm>
            <a:off x="2840234" y="2138261"/>
            <a:ext cx="349321" cy="3595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A9A5C-FC53-6CE6-3690-A5E6D5317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FBD4-D67C-2876-26CA-A762CA1E5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VRT Process: </a:t>
            </a:r>
            <a:r>
              <a:rPr lang="en-US" u="sng" dirty="0"/>
              <a:t>After</a:t>
            </a:r>
            <a:r>
              <a:rPr lang="en-US" dirty="0"/>
              <a:t> approval of NOGRR282 for Exempt LELs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FFF990E-A5E1-B734-D659-D31F607BD872}"/>
              </a:ext>
            </a:extLst>
          </p:cNvPr>
          <p:cNvCxnSpPr>
            <a:cxnSpLocks/>
          </p:cNvCxnSpPr>
          <p:nvPr/>
        </p:nvCxnSpPr>
        <p:spPr>
          <a:xfrm>
            <a:off x="508000" y="2342702"/>
            <a:ext cx="1037689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001AAA2-0DE1-1E24-2600-C8A859263CC0}"/>
              </a:ext>
            </a:extLst>
          </p:cNvPr>
          <p:cNvSpPr txBox="1"/>
          <p:nvPr/>
        </p:nvSpPr>
        <p:spPr>
          <a:xfrm>
            <a:off x="2031291" y="92132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AEC7"/>
                </a:solidFill>
              </a:rPr>
              <a:t>11/14/2025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D035EC5D-A232-B0E0-395E-7C06C95F1438}"/>
              </a:ext>
            </a:extLst>
          </p:cNvPr>
          <p:cNvSpPr/>
          <p:nvPr/>
        </p:nvSpPr>
        <p:spPr>
          <a:xfrm>
            <a:off x="621015" y="1411900"/>
            <a:ext cx="2404153" cy="715469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V/F RT Exempted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3CB9C0CD-520B-E45F-616C-F2DC6C8DBF01}"/>
              </a:ext>
            </a:extLst>
          </p:cNvPr>
          <p:cNvSpPr/>
          <p:nvPr/>
        </p:nvSpPr>
        <p:spPr>
          <a:xfrm>
            <a:off x="3025168" y="1411901"/>
            <a:ext cx="7527531" cy="71546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Voltage/Freq Ride-Through Required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779160-749B-4BC7-5812-B60A8AB42D32}"/>
              </a:ext>
            </a:extLst>
          </p:cNvPr>
          <p:cNvSpPr/>
          <p:nvPr/>
        </p:nvSpPr>
        <p:spPr>
          <a:xfrm>
            <a:off x="3458878" y="2929421"/>
            <a:ext cx="1764885" cy="13860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Exempt LEL Energization Request after 11/14/2025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460D8AF-6EF5-11CD-4ACC-41FA06EDF545}"/>
              </a:ext>
            </a:extLst>
          </p:cNvPr>
          <p:cNvCxnSpPr>
            <a:cxnSpLocks/>
            <a:stCxn id="15" idx="4"/>
            <a:endCxn id="14" idx="0"/>
          </p:cNvCxnSpPr>
          <p:nvPr/>
        </p:nvCxnSpPr>
        <p:spPr>
          <a:xfrm flipH="1">
            <a:off x="4341321" y="2509112"/>
            <a:ext cx="1" cy="4203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8EB139A-0D1E-60D1-3B43-35182F664852}"/>
              </a:ext>
            </a:extLst>
          </p:cNvPr>
          <p:cNvSpPr txBox="1"/>
          <p:nvPr/>
        </p:nvSpPr>
        <p:spPr>
          <a:xfrm>
            <a:off x="5372491" y="2486440"/>
            <a:ext cx="66536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After NOGRR282 is approved, there will still be LELs that are exempt from the requirements that will request energization.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will perform the LEL-VRT assessment as described on slide 2.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lack of VRT causes SOL/IROL exceedance, the LEL may be energized after ERCOT updates the SOL/IROL control room and TO procedures*.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lack of VRT does </a:t>
            </a:r>
            <a:r>
              <a:rPr lang="en-US" u="sng" dirty="0"/>
              <a:t>not</a:t>
            </a:r>
            <a:r>
              <a:rPr lang="en-US" dirty="0"/>
              <a:t> cause SOL/IROL exceedance, LEL may be energized as scheduled.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If NOGRR282 is approved with the currently proposed exemption criteria, this LEL will </a:t>
            </a:r>
            <a:r>
              <a:rPr lang="en-US" b="1" i="1" dirty="0">
                <a:solidFill>
                  <a:srgbClr val="C00000"/>
                </a:solidFill>
              </a:rPr>
              <a:t>not</a:t>
            </a:r>
            <a:r>
              <a:rPr lang="en-US" b="1" dirty="0">
                <a:solidFill>
                  <a:srgbClr val="C00000"/>
                </a:solidFill>
              </a:rPr>
              <a:t> be required to comply VRT/FRT requirements but may be subject to curtailment if lack of VRT causes SOL/IROL exceedance.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DD22A3-C892-9138-DDD9-759B6A869E05}"/>
              </a:ext>
            </a:extLst>
          </p:cNvPr>
          <p:cNvSpPr txBox="1"/>
          <p:nvPr/>
        </p:nvSpPr>
        <p:spPr>
          <a:xfrm>
            <a:off x="3972564" y="6532969"/>
            <a:ext cx="7391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*See: </a:t>
            </a:r>
            <a:r>
              <a:rPr lang="en-US" sz="1200" dirty="0">
                <a:hlinkClick r:id="rId2"/>
              </a:rPr>
              <a:t>https://www.ercot.com/files/docs/2025/11/19/LLWG-LL-Operating-Limit-Implementation-v2.pptx</a:t>
            </a:r>
            <a:r>
              <a:rPr lang="en-US" sz="1200" dirty="0"/>
              <a:t>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06BA42-3A21-D2BB-D39D-2856A374C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3FEA39A-9856-7B97-C1E8-1ECE118744FF}"/>
              </a:ext>
            </a:extLst>
          </p:cNvPr>
          <p:cNvSpPr/>
          <p:nvPr/>
        </p:nvSpPr>
        <p:spPr>
          <a:xfrm>
            <a:off x="4166661" y="2149520"/>
            <a:ext cx="349321" cy="3595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E69060D-C7F1-AFDA-CC2F-98D7BBB90F01}"/>
              </a:ext>
            </a:extLst>
          </p:cNvPr>
          <p:cNvCxnSpPr>
            <a:cxnSpLocks/>
          </p:cNvCxnSpPr>
          <p:nvPr/>
        </p:nvCxnSpPr>
        <p:spPr>
          <a:xfrm>
            <a:off x="3025168" y="1411900"/>
            <a:ext cx="0" cy="465874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3EC0B609-AF0B-C972-E7FB-8ACD28AF9EA6}"/>
              </a:ext>
            </a:extLst>
          </p:cNvPr>
          <p:cNvSpPr/>
          <p:nvPr/>
        </p:nvSpPr>
        <p:spPr>
          <a:xfrm>
            <a:off x="2840234" y="2138261"/>
            <a:ext cx="349321" cy="3595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8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40FE2-1FC9-2A70-8C27-BE34ABDEB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F479-E5D6-4A57-E40D-CF9AEC5F3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VRT Process: </a:t>
            </a:r>
            <a:r>
              <a:rPr lang="en-US" u="sng" dirty="0"/>
              <a:t>After</a:t>
            </a:r>
            <a:r>
              <a:rPr lang="en-US" dirty="0"/>
              <a:t> approval of NOGRR282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780EC4F-0BDC-5231-59AC-3BF7ECE35945}"/>
              </a:ext>
            </a:extLst>
          </p:cNvPr>
          <p:cNvCxnSpPr>
            <a:cxnSpLocks/>
          </p:cNvCxnSpPr>
          <p:nvPr/>
        </p:nvCxnSpPr>
        <p:spPr>
          <a:xfrm>
            <a:off x="508000" y="2342702"/>
            <a:ext cx="1037689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0CDD2CC-B353-60E5-A195-84922228C387}"/>
              </a:ext>
            </a:extLst>
          </p:cNvPr>
          <p:cNvSpPr txBox="1"/>
          <p:nvPr/>
        </p:nvSpPr>
        <p:spPr>
          <a:xfrm>
            <a:off x="2031291" y="92132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AEC7"/>
                </a:solidFill>
              </a:rPr>
              <a:t>11/14/2025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822455D2-A121-B5E9-A285-9797385956F4}"/>
              </a:ext>
            </a:extLst>
          </p:cNvPr>
          <p:cNvSpPr/>
          <p:nvPr/>
        </p:nvSpPr>
        <p:spPr>
          <a:xfrm>
            <a:off x="621015" y="1411900"/>
            <a:ext cx="2404153" cy="715469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V/F RT Exempted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2D5A190-6F59-7D07-4B90-2A171230A0D7}"/>
              </a:ext>
            </a:extLst>
          </p:cNvPr>
          <p:cNvSpPr/>
          <p:nvPr/>
        </p:nvSpPr>
        <p:spPr>
          <a:xfrm>
            <a:off x="3025168" y="1411901"/>
            <a:ext cx="7527531" cy="71546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Voltage/Freq Ride-Through Required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9163BE-7922-A59E-FE24-DB69B0831B35}"/>
              </a:ext>
            </a:extLst>
          </p:cNvPr>
          <p:cNvSpPr/>
          <p:nvPr/>
        </p:nvSpPr>
        <p:spPr>
          <a:xfrm>
            <a:off x="6034301" y="2929421"/>
            <a:ext cx="1764885" cy="13860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Non-exempt LEL Energization Request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F16B2B2-23C0-1D6A-C0E4-6C2BED96839E}"/>
              </a:ext>
            </a:extLst>
          </p:cNvPr>
          <p:cNvCxnSpPr>
            <a:cxnSpLocks/>
            <a:stCxn id="15" idx="4"/>
            <a:endCxn id="14" idx="0"/>
          </p:cNvCxnSpPr>
          <p:nvPr/>
        </p:nvCxnSpPr>
        <p:spPr>
          <a:xfrm flipH="1">
            <a:off x="6916744" y="2509112"/>
            <a:ext cx="1" cy="4203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0C882FD-F16E-8C47-52C6-D26BDC02485B}"/>
              </a:ext>
            </a:extLst>
          </p:cNvPr>
          <p:cNvSpPr txBox="1"/>
          <p:nvPr/>
        </p:nvSpPr>
        <p:spPr>
          <a:xfrm>
            <a:off x="8025343" y="2486440"/>
            <a:ext cx="40008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After NOGRR282 is approved, a LEL that is not exempt and that cannot meet the VRT standard will not be granted approval to energize.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plans to submit a PGRR in Q1 2026 to establish a model quality test process that includes VRT verification. This model quality verification will be required as a condition for granting approval to energize.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14181D-B53A-3265-A3B7-4B6449134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DD00C0-3865-033F-D3E3-E361D7CE178C}"/>
              </a:ext>
            </a:extLst>
          </p:cNvPr>
          <p:cNvSpPr/>
          <p:nvPr/>
        </p:nvSpPr>
        <p:spPr>
          <a:xfrm>
            <a:off x="6742084" y="2149520"/>
            <a:ext cx="349321" cy="3595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764BFE7-B74B-8CCD-CC0F-C894D0C00313}"/>
              </a:ext>
            </a:extLst>
          </p:cNvPr>
          <p:cNvCxnSpPr>
            <a:cxnSpLocks/>
          </p:cNvCxnSpPr>
          <p:nvPr/>
        </p:nvCxnSpPr>
        <p:spPr>
          <a:xfrm>
            <a:off x="3025168" y="1411900"/>
            <a:ext cx="0" cy="465874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3837CB7F-FFB5-74D9-3FE1-0E4BFEC1E964}"/>
              </a:ext>
            </a:extLst>
          </p:cNvPr>
          <p:cNvSpPr/>
          <p:nvPr/>
        </p:nvSpPr>
        <p:spPr>
          <a:xfrm>
            <a:off x="2840234" y="2138261"/>
            <a:ext cx="349321" cy="3595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1586E3-B626-91FE-3B27-D5652A2F23B9}"/>
              </a:ext>
            </a:extLst>
          </p:cNvPr>
          <p:cNvSpPr/>
          <p:nvPr/>
        </p:nvSpPr>
        <p:spPr>
          <a:xfrm>
            <a:off x="4089473" y="2929421"/>
            <a:ext cx="1764885" cy="138602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NOGRR 282 Becomes Effective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A61F78-8F22-99BD-D16A-6012B386CF4D}"/>
              </a:ext>
            </a:extLst>
          </p:cNvPr>
          <p:cNvCxnSpPr>
            <a:cxnSpLocks/>
            <a:stCxn id="10" idx="4"/>
            <a:endCxn id="8" idx="0"/>
          </p:cNvCxnSpPr>
          <p:nvPr/>
        </p:nvCxnSpPr>
        <p:spPr>
          <a:xfrm flipH="1">
            <a:off x="4971916" y="2509112"/>
            <a:ext cx="1" cy="4203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5D1CDCF5-5D6F-6DCA-EF6A-F6DA5AA79587}"/>
              </a:ext>
            </a:extLst>
          </p:cNvPr>
          <p:cNvSpPr/>
          <p:nvPr/>
        </p:nvSpPr>
        <p:spPr>
          <a:xfrm>
            <a:off x="4797256" y="2149520"/>
            <a:ext cx="349321" cy="35959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08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172D0-FB63-9399-334E-207B567896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794FC2-D16F-6EA7-9C5F-EFF9BFBA3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5814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8" ma:contentTypeDescription="Create a new document." ma:contentTypeScope="" ma:versionID="e4f8a0aab30691cc9bbf5fe97643385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5803e8fe4874a8f6a6e54e87a6b41e72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  <xsd:element ref="ns2:Dimensions" minOccurs="0"/>
                <xsd:element ref="ns2:MediaServiceObjectDetectorVersions" minOccurs="0"/>
                <xsd:element ref="ns2:Month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Confidential"/>
          <xsd:enumeration value="Public"/>
          <xsd:enumeration value="Internal"/>
          <xsd:enumeration value="Board of Director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Dimensions" ma:index="12" nillable="true" ma:displayName="Dimensions" ma:format="Dropdown" ma:internalName="Dimensions">
      <xsd:simpleType>
        <xsd:restriction base="dms:Choice">
          <xsd:enumeration value="Widescreen (16:9)"/>
          <xsd:enumeration value="Default Width"/>
          <xsd:enumeration value="HD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onth" ma:index="14" nillable="true" ma:displayName="Month" ma:format="Dropdown" ma:internalName="Month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Internal</Audience>
    <Dimensions xmlns="8d5ee879-813f-4fb9-b7c2-a59846c21aeb" xsi:nil="true"/>
    <Month xmlns="8d5ee879-813f-4fb9-b7c2-a59846c21a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0279C9-3D6A-47FB-A485-8A4922CC9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schemas.microsoft.com/office/2006/metadata/properties"/>
    <ds:schemaRef ds:uri="http://purl.org/dc/dcmitype/"/>
    <ds:schemaRef ds:uri="http://purl.org/dc/terms/"/>
    <ds:schemaRef ds:uri="8d5ee879-813f-4fb9-b7c2-a59846c21aeb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23841</TotalTime>
  <Words>548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Existing Process (With PGRR115 Implemented)</vt:lpstr>
      <vt:lpstr>VRT Process: Before the approval of NOGRR282</vt:lpstr>
      <vt:lpstr>VRT Process: After approval of NOGRR282 for Exempt LELs</vt:lpstr>
      <vt:lpstr>VRT Process: After approval of NOGRR282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Billo, Jeffrey</cp:lastModifiedBy>
  <cp:revision>565</cp:revision>
  <cp:lastPrinted>2017-10-10T21:31:05Z</cp:lastPrinted>
  <dcterms:created xsi:type="dcterms:W3CDTF">2016-01-21T15:20:31Z</dcterms:created>
  <dcterms:modified xsi:type="dcterms:W3CDTF">2025-12-09T21:46:53Z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2023-06-06T14:58:05Z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9dda3905-3118-43c3-a426-2fab211334f9</vt:lpwstr>
  </property>
  <property fmtid="{D5CDD505-2E9C-101B-9397-08002B2CF9AE}" pid="9" name="MSIP_Label_7084cbda-52b8-46fb-a7b7-cb5bd465ed85_ContentBits">
    <vt:lpwstr>0</vt:lpwstr>
  </property>
</Properties>
</file>