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3.xml" ContentType="application/vnd.openxmlformats-officedocument.theme+xml"/>
  <Override PartName="/ppt/theme/theme4.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3" r:id="rId4"/>
    <p:sldMasterId id="2147483663" r:id="rId5"/>
  </p:sldMasterIdLst>
  <p:notesMasterIdLst>
    <p:notesMasterId r:id="rId43"/>
  </p:notesMasterIdLst>
  <p:handoutMasterIdLst>
    <p:handoutMasterId r:id="rId44"/>
  </p:handoutMasterIdLst>
  <p:sldIdLst>
    <p:sldId id="542" r:id="rId6"/>
    <p:sldId id="563" r:id="rId7"/>
    <p:sldId id="592" r:id="rId8"/>
    <p:sldId id="580" r:id="rId9"/>
    <p:sldId id="3015" r:id="rId10"/>
    <p:sldId id="3151" r:id="rId11"/>
    <p:sldId id="3157" r:id="rId12"/>
    <p:sldId id="3158" r:id="rId13"/>
    <p:sldId id="3155" r:id="rId14"/>
    <p:sldId id="3156" r:id="rId15"/>
    <p:sldId id="584" r:id="rId16"/>
    <p:sldId id="3154" r:id="rId17"/>
    <p:sldId id="2981" r:id="rId18"/>
    <p:sldId id="3010" r:id="rId19"/>
    <p:sldId id="3047" r:id="rId20"/>
    <p:sldId id="546" r:id="rId21"/>
    <p:sldId id="550" r:id="rId22"/>
    <p:sldId id="551" r:id="rId23"/>
    <p:sldId id="270" r:id="rId24"/>
    <p:sldId id="271" r:id="rId25"/>
    <p:sldId id="3048" r:id="rId26"/>
    <p:sldId id="331" r:id="rId27"/>
    <p:sldId id="332" r:id="rId28"/>
    <p:sldId id="2943" r:id="rId29"/>
    <p:sldId id="334" r:id="rId30"/>
    <p:sldId id="2952" r:id="rId31"/>
    <p:sldId id="3020" r:id="rId32"/>
    <p:sldId id="3021" r:id="rId33"/>
    <p:sldId id="2979" r:id="rId34"/>
    <p:sldId id="3009" r:id="rId35"/>
    <p:sldId id="2980" r:id="rId36"/>
    <p:sldId id="593" r:id="rId37"/>
    <p:sldId id="594" r:id="rId38"/>
    <p:sldId id="591" r:id="rId39"/>
    <p:sldId id="581" r:id="rId40"/>
    <p:sldId id="603" r:id="rId41"/>
    <p:sldId id="588" r:id="rId4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ED60BC-6DC8-9208-15EC-10DB2B0CE731}" name="Mereness, Matt" initials="MM" userId="S::matt.mereness@ercot.com::6db1126a-164e-4475-8d86-5dde160acd3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BF0"/>
    <a:srgbClr val="26D07C"/>
    <a:srgbClr val="94E6D9"/>
    <a:srgbClr val="F6CD9F"/>
    <a:srgbClr val="0076C6"/>
    <a:srgbClr val="00AEC7"/>
    <a:srgbClr val="093C61"/>
    <a:srgbClr val="98C3FA"/>
    <a:srgbClr val="70CDD9"/>
    <a:srgbClr val="8DC3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2004" y="30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76971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548640"/>
        <a:ext cx="76971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72983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1160373" y="2194560"/>
        <a:ext cx="72983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76971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88900" rIns="88900" bIns="88900" numCol="1" spcCol="1270" anchor="ctr" anchorCtr="0">
          <a:noAutofit/>
        </a:bodyPr>
        <a:lstStyle/>
        <a:p>
          <a:pPr marL="0" lvl="0" indent="0" algn="l" defTabSz="1555750">
            <a:lnSpc>
              <a:spcPct val="90000"/>
            </a:lnSpc>
            <a:spcBef>
              <a:spcPct val="0"/>
            </a:spcBef>
            <a:spcAft>
              <a:spcPct val="35000"/>
            </a:spcAft>
            <a:buNone/>
          </a:pPr>
          <a:r>
            <a:rPr lang="en-US" sz="3500" kern="1200"/>
            <a:t>Click to edit Master subtitle style</a:t>
          </a:r>
        </a:p>
      </dsp:txBody>
      <dsp:txXfrm>
        <a:off x="761512" y="3840480"/>
        <a:ext cx="76971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12/8/2025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12/8/2025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Content Placeholder 2">
            <a:extLst>
              <a:ext uri="{FF2B5EF4-FFF2-40B4-BE49-F238E27FC236}">
                <a16:creationId xmlns:a16="http://schemas.microsoft.com/office/drawing/2014/main" id="{B51E1165-2D5E-A8BA-AD01-59C2367A0139}"/>
              </a:ext>
            </a:extLst>
          </p:cNvPr>
          <p:cNvSpPr>
            <a:spLocks noGrp="1"/>
          </p:cNvSpPr>
          <p:nvPr>
            <p:ph idx="1"/>
          </p:nvPr>
        </p:nvSpPr>
        <p:spPr>
          <a:xfrm>
            <a:off x="304800" y="762000"/>
            <a:ext cx="8534400" cy="2209800"/>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C1068C6B-C94E-547A-7102-71442E874B5D}"/>
              </a:ext>
            </a:extLst>
          </p:cNvPr>
          <p:cNvSpPr>
            <a:spLocks noGrp="1"/>
          </p:cNvSpPr>
          <p:nvPr>
            <p:ph idx="10"/>
          </p:nvPr>
        </p:nvSpPr>
        <p:spPr>
          <a:xfrm>
            <a:off x="304800" y="3124200"/>
            <a:ext cx="8534400" cy="26670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Takeaway">
    <p:spTree>
      <p:nvGrpSpPr>
        <p:cNvPr id="1" name=""/>
        <p:cNvGrpSpPr/>
        <p:nvPr/>
      </p:nvGrpSpPr>
      <p:grpSpPr>
        <a:xfrm>
          <a:off x="0" y="0"/>
          <a:ext cx="0" cy="0"/>
          <a:chOff x="0" y="0"/>
          <a:chExt cx="0" cy="0"/>
        </a:xfrm>
      </p:grpSpPr>
      <p:sp>
        <p:nvSpPr>
          <p:cNvPr id="13" name="Content Placeholder 2" descr="xdgdfgdfg">
            <a:extLst>
              <a:ext uri="{FF2B5EF4-FFF2-40B4-BE49-F238E27FC236}">
                <a16:creationId xmlns:a16="http://schemas.microsoft.com/office/drawing/2014/main" id="{11BF4596-49BD-5DCB-711C-47030A443E0E}"/>
              </a:ext>
              <a:ext uri="{C183D7F6-B498-43B3-948B-1728B52AA6E4}">
                <adec:decorative xmlns:adec="http://schemas.microsoft.com/office/drawing/2017/decorative" val="0"/>
              </a:ext>
            </a:extLst>
          </p:cNvPr>
          <p:cNvSpPr>
            <a:spLocks noGrp="1"/>
          </p:cNvSpPr>
          <p:nvPr>
            <p:ph idx="11"/>
          </p:nvPr>
        </p:nvSpPr>
        <p:spPr>
          <a:xfrm>
            <a:off x="304800" y="1058219"/>
            <a:ext cx="8534400"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C2FC120C-B1CB-16E5-B00E-55E88FB1592E}"/>
              </a:ext>
            </a:extLst>
          </p:cNvPr>
          <p:cNvSpPr>
            <a:spLocks noGrp="1"/>
          </p:cNvSpPr>
          <p:nvPr>
            <p:ph idx="12"/>
          </p:nvPr>
        </p:nvSpPr>
        <p:spPr>
          <a:xfrm>
            <a:off x="304800" y="3524730"/>
            <a:ext cx="8534400"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5B05C1E4-0ADA-E143-5454-47ACE69FE9D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B3C4B1-5703-0FC3-7F3A-467B71334E7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288573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304800" y="762000"/>
            <a:ext cx="5410200" cy="53340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5867400" y="914400"/>
            <a:ext cx="2971800" cy="51816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182880" rIns="274320" bIns="18288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Footer Placeholder 4">
            <a:extLst>
              <a:ext uri="{FF2B5EF4-FFF2-40B4-BE49-F238E27FC236}">
                <a16:creationId xmlns:a16="http://schemas.microsoft.com/office/drawing/2014/main" id="{EC87C22B-ECB6-24C9-CA51-802C0CC5A9A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C902CBC-1565-53AF-76EE-5EA87EAAEDC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1" y="1066800"/>
            <a:ext cx="8534400"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a:p>
            <a:pPr lvl="2"/>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304801" y="3574374"/>
            <a:ext cx="8534400"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0"/>
            <a:endParaRPr lang="en-US"/>
          </a:p>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Footer Placeholder 4">
            <a:extLst>
              <a:ext uri="{FF2B5EF4-FFF2-40B4-BE49-F238E27FC236}">
                <a16:creationId xmlns:a16="http://schemas.microsoft.com/office/drawing/2014/main" id="{4AF8B1A1-8352-B98E-3C78-48C46BD8F21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8" name="Slide Number Placeholder 5">
            <a:extLst>
              <a:ext uri="{FF2B5EF4-FFF2-40B4-BE49-F238E27FC236}">
                <a16:creationId xmlns:a16="http://schemas.microsoft.com/office/drawing/2014/main" id="{040D7F8C-7E87-E617-9858-400C5F8AC25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693029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304800" y="762000"/>
            <a:ext cx="4210050" cy="5029201"/>
          </a:xfrm>
          <a:prstGeom prst="rect">
            <a:avLst/>
          </a:prstGeom>
        </p:spPr>
        <p:txBody>
          <a:bodyPr lIns="274320" tIns="274320" rIns="274320" bIns="274320"/>
          <a:lstStyle>
            <a:lvl1pPr>
              <a:defRPr lang="en-US" sz="2000" dirty="0">
                <a:solidFill>
                  <a:schemeClr val="tx1"/>
                </a:solidFill>
              </a:defRPr>
            </a:lvl1pPr>
          </a:lstStyle>
          <a:p>
            <a:endParaRPr lang="en-US"/>
          </a:p>
        </p:txBody>
      </p:sp>
      <p:sp>
        <p:nvSpPr>
          <p:cNvPr id="6" name="Content Placeholder 5"/>
          <p:cNvSpPr>
            <a:spLocks noGrp="1"/>
          </p:cNvSpPr>
          <p:nvPr>
            <p:ph sz="half" idx="2"/>
          </p:nvPr>
        </p:nvSpPr>
        <p:spPr>
          <a:xfrm>
            <a:off x="4629150" y="762000"/>
            <a:ext cx="3886200" cy="5029201"/>
          </a:xfrm>
          <a:prstGeom prst="rect">
            <a:avLst/>
          </a:prstGeom>
        </p:spPr>
        <p:txBody>
          <a:bodyPr lIns="274320" tIns="274320" rIns="274320" bIns="274320"/>
          <a:lstStyle>
            <a:lvl1pPr>
              <a:defRPr sz="2000">
                <a:solidFill>
                  <a:schemeClr val="tx1"/>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F6FD2C47-F578-2F9E-22DF-DA95B857A3B3}"/>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2ED327A-7496-0E17-F5C8-2E5C3BB9611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58940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7"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381000" y="1240594"/>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400516" y="1926394"/>
            <a:ext cx="2743200" cy="3941006"/>
          </a:xfrm>
          <a:prstGeom prst="rect">
            <a:avLst/>
          </a:prstGeom>
        </p:spPr>
        <p:txBody>
          <a:bodyPr/>
          <a:lstStyle>
            <a:lvl1pPr>
              <a:defRPr sz="1400">
                <a:solidFill>
                  <a:schemeClr val="tx1"/>
                </a:solidFill>
              </a:defRPr>
            </a:lvl1pPr>
          </a:lstStyle>
          <a:p>
            <a:endParaRPr lang="en-US"/>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3200400" y="1240594"/>
            <a:ext cx="2743200" cy="576262"/>
          </a:xfrm>
          <a:prstGeom prst="rect">
            <a:avLst/>
          </a:prstGeom>
        </p:spPr>
        <p:txBody>
          <a:bodyPr/>
          <a:lstStyle>
            <a:lvl1pPr marL="0" indent="0">
              <a:buNone/>
              <a:defRPr sz="2000">
                <a:solidFill>
                  <a:srgbClr val="00AEC7"/>
                </a:solidFill>
                <a:latin typeface="+mj-lt"/>
              </a:defRPr>
            </a:lvl1pPr>
          </a:lstStyle>
          <a:p>
            <a:endParaRPr lang="en-US"/>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3219916" y="1926394"/>
            <a:ext cx="2743200" cy="3941006"/>
          </a:xfrm>
          <a:prstGeom prst="rect">
            <a:avLst/>
          </a:prstGeom>
        </p:spPr>
        <p:txBody>
          <a:bodyPr/>
          <a:lstStyle>
            <a:lvl1pPr>
              <a:defRPr sz="1400">
                <a:solidFill>
                  <a:schemeClr val="tx1"/>
                </a:solidFill>
              </a:defRPr>
            </a:lvl1pPr>
          </a:lstStyle>
          <a:p>
            <a:endParaRPr lang="en-US"/>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6000284" y="1237099"/>
            <a:ext cx="2743200" cy="576262"/>
          </a:xfrm>
          <a:prstGeom prst="rect">
            <a:avLst/>
          </a:prstGeom>
        </p:spPr>
        <p:txBody>
          <a:bodyPr/>
          <a:lstStyle>
            <a:lvl1pPr marL="0" indent="0">
              <a:buFontTx/>
              <a:buNone/>
              <a:defRPr sz="2000">
                <a:solidFill>
                  <a:srgbClr val="00AEC7"/>
                </a:solidFill>
                <a:latin typeface="+mj-lt"/>
              </a:defRPr>
            </a:lvl1pPr>
          </a:lstStyle>
          <a:p>
            <a:endParaRPr lang="en-US"/>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6019800" y="1922899"/>
            <a:ext cx="2743200" cy="3941006"/>
          </a:xfrm>
          <a:prstGeom prst="rect">
            <a:avLst/>
          </a:prstGeom>
        </p:spPr>
        <p:txBody>
          <a:bodyPr/>
          <a:lstStyle>
            <a:lvl1pPr>
              <a:defRPr sz="1400">
                <a:solidFill>
                  <a:schemeClr val="tx1"/>
                </a:solidFill>
              </a:defRPr>
            </a:lvl1pPr>
          </a:lstStyle>
          <a:p>
            <a:endParaRPr lang="en-US"/>
          </a:p>
        </p:txBody>
      </p:sp>
      <p:sp>
        <p:nvSpPr>
          <p:cNvPr id="2" name="Footer Placeholder 4">
            <a:extLst>
              <a:ext uri="{FF2B5EF4-FFF2-40B4-BE49-F238E27FC236}">
                <a16:creationId xmlns:a16="http://schemas.microsoft.com/office/drawing/2014/main" id="{00B85CC8-6F83-6404-ACAA-F1FA4529AE6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9AE8A331-9F84-084C-7267-CFE65AA7774A}"/>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9637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304800" y="762000"/>
          <a:ext cx="85344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Footer Placeholder 4">
            <a:extLst>
              <a:ext uri="{FF2B5EF4-FFF2-40B4-BE49-F238E27FC236}">
                <a16:creationId xmlns:a16="http://schemas.microsoft.com/office/drawing/2014/main" id="{DA8C3691-EDE4-B07C-F114-E502244790C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3" name="Slide Number Placeholder 5">
            <a:extLst>
              <a:ext uri="{FF2B5EF4-FFF2-40B4-BE49-F238E27FC236}">
                <a16:creationId xmlns:a16="http://schemas.microsoft.com/office/drawing/2014/main" id="{C7B83F30-EC1D-F71C-95D7-1B5BC9FD203F}"/>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14386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70951"/>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1066800"/>
            <a:ext cx="8534400" cy="4853233"/>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8534400" y="6324600"/>
            <a:ext cx="609600" cy="2968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
        <p:nvSpPr>
          <p:cNvPr id="9" name="Footer Placeholder 4"/>
          <p:cNvSpPr>
            <a:spLocks noGrp="1"/>
          </p:cNvSpPr>
          <p:nvPr>
            <p:ph type="ftr" sz="quarter" idx="3"/>
          </p:nvPr>
        </p:nvSpPr>
        <p:spPr>
          <a:xfrm>
            <a:off x="2743200" y="6299284"/>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Footer text goes here.</a:t>
            </a:r>
          </a:p>
        </p:txBody>
      </p:sp>
      <p:sp>
        <p:nvSpPr>
          <p:cNvPr id="10" name="Slide Number Placeholder 5"/>
          <p:cNvSpPr txBox="1">
            <a:spLocks/>
          </p:cNvSpPr>
          <p:nvPr userDrawn="1"/>
        </p:nvSpPr>
        <p:spPr>
          <a:xfrm>
            <a:off x="8534400" y="6324600"/>
            <a:ext cx="609600" cy="296862"/>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93BD3E-1E9A-4970-A6F7-E7AC52762E0C}" type="slidenum">
              <a:rPr lang="en-US" smtClean="0"/>
              <a:pPr/>
              <a:t>‹#›</a:t>
            </a:fld>
            <a:endParaRPr lang="en-US"/>
          </a:p>
        </p:txBody>
      </p:sp>
    </p:spTree>
    <p:extLst>
      <p:ext uri="{BB962C8B-B14F-4D97-AF65-F5344CB8AC3E}">
        <p14:creationId xmlns:p14="http://schemas.microsoft.com/office/powerpoint/2010/main" val="2117636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9"/>
            <a:ext cx="8005618" cy="1470025"/>
          </a:xfrm>
          <a:prstGeom prst="rect">
            <a:avLst/>
          </a:prstGeom>
        </p:spPr>
        <p:txBody>
          <a:bodyPr/>
          <a:lstStyle>
            <a:lvl1pPr>
              <a:defRPr b="1">
                <a:solidFill>
                  <a:schemeClr val="tx1"/>
                </a:solidFill>
              </a:defRPr>
            </a:lvl1pPr>
          </a:lstStyle>
          <a:p>
            <a:r>
              <a:rPr lang="en-US"/>
              <a:t>Click to edit Master title style</a:t>
            </a:r>
          </a:p>
        </p:txBody>
      </p:sp>
      <p:sp>
        <p:nvSpPr>
          <p:cNvPr id="3" name="Subtitle 2"/>
          <p:cNvSpPr>
            <a:spLocks noGrp="1"/>
          </p:cNvSpPr>
          <p:nvPr>
            <p:ph type="subTitle" idx="1"/>
          </p:nvPr>
        </p:nvSpPr>
        <p:spPr>
          <a:xfrm>
            <a:off x="1452418" y="3886200"/>
            <a:ext cx="6400800"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a:extLst>
              <a:ext uri="{FF2B5EF4-FFF2-40B4-BE49-F238E27FC236}">
                <a16:creationId xmlns:a16="http://schemas.microsoft.com/office/drawing/2014/main" id="{561D9533-CB1D-41E2-A7CA-83FDF6B751C1}"/>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7" name="Slide Number Placeholder 5">
            <a:extLst>
              <a:ext uri="{FF2B5EF4-FFF2-40B4-BE49-F238E27FC236}">
                <a16:creationId xmlns:a16="http://schemas.microsoft.com/office/drawing/2014/main" id="{441D418E-9C88-65C3-7644-3BFD9E325CB6}"/>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828316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438404"/>
            <a:ext cx="8005618" cy="1470025"/>
          </a:xfrm>
          <a:prstGeom prst="rect">
            <a:avLst/>
          </a:prstGeom>
        </p:spPr>
        <p:txBody>
          <a:bodyPr/>
          <a:lstStyle>
            <a:lvl1pPr>
              <a:defRPr b="1">
                <a:solidFill>
                  <a:schemeClr val="accent1"/>
                </a:solidFill>
              </a:defRPr>
            </a:lvl1pPr>
          </a:lstStyle>
          <a:p>
            <a:r>
              <a:rPr lang="en-US"/>
              <a:t>Click to edit Master title style</a:t>
            </a:r>
          </a:p>
        </p:txBody>
      </p:sp>
      <p:sp>
        <p:nvSpPr>
          <p:cNvPr id="3" name="Footer Placeholder 4">
            <a:extLst>
              <a:ext uri="{FF2B5EF4-FFF2-40B4-BE49-F238E27FC236}">
                <a16:creationId xmlns:a16="http://schemas.microsoft.com/office/drawing/2014/main" id="{1F378818-BDFE-F884-8C6C-4CCC2735F49B}"/>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441FCBFE-0DE4-6F22-6E66-AE772DD05E9D}"/>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Footer Placeholder 4">
            <a:extLst>
              <a:ext uri="{FF2B5EF4-FFF2-40B4-BE49-F238E27FC236}">
                <a16:creationId xmlns:a16="http://schemas.microsoft.com/office/drawing/2014/main" id="{545B7A48-1656-2C3F-0296-FBEF4281ABEA}"/>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F866302B-9158-11F4-3B77-9F86EAAEC23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304800" y="762001"/>
            <a:ext cx="8534400" cy="5280822"/>
          </a:xfrm>
          <a:prstGeom prst="rect">
            <a:avLst/>
          </a:prstGeom>
        </p:spPr>
        <p:txBody>
          <a:bodyPr lIns="274320" tIns="274320" rIns="274320" bIns="274320"/>
          <a:lstStyle>
            <a:lvl1pPr>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Footer Placeholder 4">
            <a:extLst>
              <a:ext uri="{FF2B5EF4-FFF2-40B4-BE49-F238E27FC236}">
                <a16:creationId xmlns:a16="http://schemas.microsoft.com/office/drawing/2014/main" id="{166858FE-C979-8B8E-03D2-C3C16DE57A60}"/>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AC82599C-5AEF-12A9-5E15-1FCCC1DE3FA7}"/>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93111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304800" y="762000"/>
            <a:ext cx="8534400" cy="2080570"/>
          </a:xfrm>
          <a:prstGeom prst="rect">
            <a:avLst/>
          </a:prstGeom>
          <a:noFill/>
          <a:ln w="15875" cap="rnd" cmpd="sng">
            <a:noFill/>
            <a:miter lim="800000"/>
          </a:ln>
          <a:effectLst/>
        </p:spPr>
        <p:txBody>
          <a:bodyPr wrap="square" lIns="274320" tIns="274320" rIns="274320" bIns="274320" numCol="1" spcCol="0">
            <a:spAutoFit/>
          </a:bodyPr>
          <a:lstStyle>
            <a:lvl1pPr marL="0" indent="0">
              <a:buNone/>
              <a:defRPr sz="2000">
                <a:solidFill>
                  <a:schemeClr val="tx1"/>
                </a:solidFill>
              </a:defRPr>
            </a:lvl1pPr>
            <a:lvl2pPr>
              <a:defRPr sz="1800">
                <a:solidFill>
                  <a:schemeClr val="tx1"/>
                </a:solidFill>
              </a:defRPr>
            </a:lvl2pPr>
            <a:lvl3pPr>
              <a:defRPr sz="16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7" name="Text Placeholder 6">
            <a:extLst>
              <a:ext uri="{FF2B5EF4-FFF2-40B4-BE49-F238E27FC236}">
                <a16:creationId xmlns:a16="http://schemas.microsoft.com/office/drawing/2014/main" id="{256E5B54-4089-96A7-2D9D-9DE3B556DE6C}"/>
              </a:ext>
            </a:extLst>
          </p:cNvPr>
          <p:cNvSpPr>
            <a:spLocks noGrp="1"/>
          </p:cNvSpPr>
          <p:nvPr>
            <p:ph type="body" sz="half" idx="18"/>
          </p:nvPr>
        </p:nvSpPr>
        <p:spPr>
          <a:xfrm>
            <a:off x="304800" y="4283179"/>
            <a:ext cx="8534400" cy="172354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274320" tIns="274320" rIns="274320" bIns="274320" numCol="1" spcCol="0">
            <a:spAutoFit/>
          </a:bodyPr>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stStyle>
          <a:p>
            <a:pPr lvl="0"/>
            <a:r>
              <a:rPr lang="en-US"/>
              <a:t>Click to edit Master text styles</a:t>
            </a:r>
          </a:p>
          <a:p>
            <a:pPr lvl="1"/>
            <a:r>
              <a:rPr lang="en-US"/>
              <a:t>Second level</a:t>
            </a:r>
          </a:p>
          <a:p>
            <a:pPr lvl="2"/>
            <a:r>
              <a:rPr lang="en-US"/>
              <a:t>Third level</a:t>
            </a:r>
          </a:p>
          <a:p>
            <a:pPr lvl="2"/>
            <a:endParaRPr lang="en-US"/>
          </a:p>
          <a:p>
            <a:pPr lvl="2"/>
            <a:endParaRPr lang="en-US"/>
          </a:p>
        </p:txBody>
      </p:sp>
      <p:sp>
        <p:nvSpPr>
          <p:cNvPr id="8" name="Footer Placeholder 4">
            <a:extLst>
              <a:ext uri="{FF2B5EF4-FFF2-40B4-BE49-F238E27FC236}">
                <a16:creationId xmlns:a16="http://schemas.microsoft.com/office/drawing/2014/main" id="{56C41BB5-1EEC-FCDB-01DA-7245FD308E5F}"/>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9" name="Slide Number Placeholder 5">
            <a:extLst>
              <a:ext uri="{FF2B5EF4-FFF2-40B4-BE49-F238E27FC236}">
                <a16:creationId xmlns:a16="http://schemas.microsoft.com/office/drawing/2014/main" id="{EDE784D3-CB7A-BC89-24C2-BFB1A76006CC}"/>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956657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4" name="Content Placeholder 2"/>
          <p:cNvSpPr>
            <a:spLocks noGrp="1"/>
          </p:cNvSpPr>
          <p:nvPr>
            <p:ph idx="1"/>
          </p:nvPr>
        </p:nvSpPr>
        <p:spPr>
          <a:xfrm>
            <a:off x="304800" y="762000"/>
            <a:ext cx="5181600" cy="5486400"/>
          </a:xfrm>
          <a:prstGeom prst="rect">
            <a:avLst/>
          </a:prstGeom>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55758650-6057-27BA-3042-74E6ED3D258E}"/>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4" name="Slide Number Placeholder 5">
            <a:extLst>
              <a:ext uri="{FF2B5EF4-FFF2-40B4-BE49-F238E27FC236}">
                <a16:creationId xmlns:a16="http://schemas.microsoft.com/office/drawing/2014/main" id="{5F3A14D9-11BE-48EC-BFD4-7B66ECAF9992}"/>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7" name="TextBox 6">
            <a:extLst>
              <a:ext uri="{FF2B5EF4-FFF2-40B4-BE49-F238E27FC236}">
                <a16:creationId xmlns:a16="http://schemas.microsoft.com/office/drawing/2014/main" id="{4E2DD23C-49EE-C657-D737-13CB53F52F7D}"/>
              </a:ext>
            </a:extLst>
          </p:cNvPr>
          <p:cNvSpPr txBox="1"/>
          <p:nvPr userDrawn="1"/>
        </p:nvSpPr>
        <p:spPr>
          <a:xfrm>
            <a:off x="5638800" y="914400"/>
            <a:ext cx="3124200" cy="1292662"/>
          </a:xfrm>
          <a:prstGeom prst="rect">
            <a:avLst/>
          </a:prstGeom>
          <a:solidFill>
            <a:schemeClr val="accent1">
              <a:lumMod val="20000"/>
              <a:lumOff val="80000"/>
            </a:schemeClr>
          </a:solidFill>
          <a:ln w="15875">
            <a:solidFill>
              <a:srgbClr val="00AEC7"/>
            </a:solidFill>
          </a:ln>
          <a:effectLst>
            <a:outerShdw blurRad="50800" dist="38100" dir="2700000" algn="tl" rotWithShape="0">
              <a:prstClr val="black">
                <a:alpha val="40000"/>
              </a:prstClr>
            </a:outerShdw>
          </a:effectLst>
        </p:spPr>
        <p:txBody>
          <a:bodyPr wrap="square" lIns="182880" tIns="182880" rIns="182880" bIns="182880" rtlCol="0">
            <a:spAutoFit/>
          </a:bodyPr>
          <a:lstStyle/>
          <a:p>
            <a:pPr lvl="0"/>
            <a:r>
              <a:rPr lang="en-US" sz="1600">
                <a:solidFill>
                  <a:schemeClr val="tx1"/>
                </a:solidFill>
              </a:rPr>
              <a:t>Click to edit Master text styles</a:t>
            </a:r>
          </a:p>
          <a:p>
            <a:pPr marL="742950" lvl="1" indent="-285750">
              <a:buFont typeface="Arial" panose="020B0604020202020204" pitchFamily="34" charset="0"/>
              <a:buChar char="•"/>
            </a:pPr>
            <a:r>
              <a:rPr lang="en-US" sz="1400">
                <a:solidFill>
                  <a:schemeClr val="tx1"/>
                </a:solidFill>
              </a:rPr>
              <a:t>Second level</a:t>
            </a:r>
          </a:p>
          <a:p>
            <a:pPr marL="1085850" lvl="2" indent="-171450">
              <a:buFont typeface="Arial" panose="020B0604020202020204" pitchFamily="34" charset="0"/>
              <a:buChar char="•"/>
            </a:pPr>
            <a:r>
              <a:rPr lang="en-US" sz="1200">
                <a:solidFill>
                  <a:schemeClr val="tx1"/>
                </a:solidFill>
              </a:rPr>
              <a:t>Third level</a:t>
            </a:r>
          </a:p>
          <a:p>
            <a:endParaRPr lang="en-US">
              <a:solidFill>
                <a:schemeClr val="tx1"/>
              </a:solidFill>
            </a:endParaRPr>
          </a:p>
        </p:txBody>
      </p:sp>
    </p:spTree>
    <p:extLst>
      <p:ext uri="{BB962C8B-B14F-4D97-AF65-F5344CB8AC3E}">
        <p14:creationId xmlns:p14="http://schemas.microsoft.com/office/powerpoint/2010/main" val="264329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5486400" y="0"/>
            <a:ext cx="3657600" cy="6318504"/>
          </a:xfrm>
          <a:prstGeom prst="rect">
            <a:avLst/>
          </a:prstGeom>
          <a:solidFill>
            <a:srgbClr val="E6EBF0"/>
          </a:solidFill>
        </p:spPr>
        <p:txBody>
          <a:bodyPr lIns="274320" tIns="1051560" rIns="274320" bIns="7315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304800" y="762000"/>
            <a:ext cx="5181600" cy="52578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Footer Placeholder 4">
            <a:extLst>
              <a:ext uri="{FF2B5EF4-FFF2-40B4-BE49-F238E27FC236}">
                <a16:creationId xmlns:a16="http://schemas.microsoft.com/office/drawing/2014/main" id="{4FB953F4-81A3-8A2B-DF43-0A159C2AABCC}"/>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10" name="Slide Number Placeholder 5">
            <a:extLst>
              <a:ext uri="{FF2B5EF4-FFF2-40B4-BE49-F238E27FC236}">
                <a16:creationId xmlns:a16="http://schemas.microsoft.com/office/drawing/2014/main" id="{FF00FF52-E6F1-3C2A-4808-5A12AA3953E9}"/>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83322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560A137-FB98-0536-3809-C26CC3FAD502}"/>
              </a:ext>
            </a:extLst>
          </p:cNvPr>
          <p:cNvSpPr>
            <a:spLocks noGrp="1"/>
          </p:cNvSpPr>
          <p:nvPr>
            <p:ph idx="1"/>
          </p:nvPr>
        </p:nvSpPr>
        <p:spPr>
          <a:xfrm>
            <a:off x="304800" y="762000"/>
            <a:ext cx="4572000" cy="5410200"/>
          </a:xfrm>
          <a:prstGeom prst="rect">
            <a:avLst/>
          </a:prstGeom>
        </p:spPr>
        <p:txBody>
          <a:bodyPr lIns="274320" tIns="274320" rIns="274320" bIns="274320"/>
          <a:lstStyle>
            <a:lvl1pPr marL="0" indent="0">
              <a:buNone/>
              <a:defRPr sz="2000" b="0">
                <a:solidFill>
                  <a:schemeClr val="tx1"/>
                </a:solidFill>
                <a:latin typeface="+mj-lt"/>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15AB1D34-51BB-4778-251A-21036E98CE5C}"/>
              </a:ext>
            </a:extLst>
          </p:cNvPr>
          <p:cNvSpPr>
            <a:spLocks noGrp="1"/>
          </p:cNvSpPr>
          <p:nvPr>
            <p:ph idx="10"/>
          </p:nvPr>
        </p:nvSpPr>
        <p:spPr>
          <a:xfrm>
            <a:off x="5486400" y="0"/>
            <a:ext cx="3657600" cy="6318504"/>
          </a:xfrm>
          <a:prstGeom prst="rect">
            <a:avLst/>
          </a:prstGeom>
          <a:solidFill>
            <a:srgbClr val="E6EBF0"/>
          </a:solidFill>
        </p:spPr>
        <p:txBody>
          <a:bodyPr lIns="274320" tIns="1005840" rIns="274320" bIns="731520"/>
          <a:lstStyle>
            <a:lvl1pPr marL="0" indent="0">
              <a:buNone/>
              <a:defRPr sz="2000" b="0">
                <a:solidFill>
                  <a:schemeClr val="accent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Footer Placeholder 4">
            <a:extLst>
              <a:ext uri="{FF2B5EF4-FFF2-40B4-BE49-F238E27FC236}">
                <a16:creationId xmlns:a16="http://schemas.microsoft.com/office/drawing/2014/main" id="{08A006D7-B111-59A0-C107-A76290263417}"/>
              </a:ext>
            </a:extLst>
          </p:cNvPr>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sp>
        <p:nvSpPr>
          <p:cNvPr id="4" name="Slide Number Placeholder 5">
            <a:extLst>
              <a:ext uri="{FF2B5EF4-FFF2-40B4-BE49-F238E27FC236}">
                <a16:creationId xmlns:a16="http://schemas.microsoft.com/office/drawing/2014/main" id="{025D1E40-D3DE-D4F4-AD78-7AD3CD8F1D68}"/>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5283138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image" Target="../media/image2.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theme" Target="../theme/theme2.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3657600" y="0"/>
            <a:ext cx="5486400" cy="6858000"/>
          </a:xfrm>
          <a:prstGeom prst="rect">
            <a:avLst/>
          </a:prstGeom>
          <a:solidFill>
            <a:srgbClr val="E6EBF0"/>
          </a:solidFill>
          <a:ln>
            <a:noFill/>
          </a:ln>
          <a:effectLst>
            <a:outerShdw blurRad="50800" dist="508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014" y="2876281"/>
            <a:ext cx="2857586" cy="1105445"/>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8534402" y="6324604"/>
            <a:ext cx="533399" cy="5333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9019630" y="6324600"/>
            <a:ext cx="124369" cy="533396"/>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2743200" y="64008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Footer text goes here.</a:t>
            </a:r>
          </a:p>
        </p:txBody>
      </p:sp>
      <p:cxnSp>
        <p:nvCxnSpPr>
          <p:cNvPr id="7" name="Straight Connector 6"/>
          <p:cNvCxnSpPr/>
          <p:nvPr userDrawn="1"/>
        </p:nvCxnSpPr>
        <p:spPr>
          <a:xfrm>
            <a:off x="76200" y="63246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324604"/>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838200" y="6096000"/>
            <a:ext cx="1181868" cy="457200"/>
          </a:xfrm>
          <a:prstGeom prst="rect">
            <a:avLst/>
          </a:prstGeom>
        </p:spPr>
      </p:pic>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8534402" y="64087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Box 2">
            <a:extLst>
              <a:ext uri="{FF2B5EF4-FFF2-40B4-BE49-F238E27FC236}">
                <a16:creationId xmlns:a16="http://schemas.microsoft.com/office/drawing/2014/main" id="{1D58BBB7-4F61-67AB-A4FB-BF4DCCE49743}"/>
              </a:ext>
            </a:extLst>
          </p:cNvPr>
          <p:cNvSpPr txBox="1"/>
          <p:nvPr userDrawn="1"/>
        </p:nvSpPr>
        <p:spPr>
          <a:xfrm>
            <a:off x="54675" y="6324600"/>
            <a:ext cx="2840925" cy="400110"/>
          </a:xfrm>
          <a:prstGeom prst="rect">
            <a:avLst/>
          </a:prstGeom>
          <a:noFill/>
        </p:spPr>
        <p:txBody>
          <a:bodyPr wrap="square" rtlCol="0">
            <a:spAutoFit/>
          </a:bodyPr>
          <a:lstStyle/>
          <a:p>
            <a:pPr algn="l"/>
            <a:endParaRPr lang="en-US" sz="1000" b="0" baseline="0">
              <a:solidFill>
                <a:schemeClr val="tx1"/>
              </a:solidFill>
            </a:endParaRPr>
          </a:p>
          <a:p>
            <a:pPr algn="l"/>
            <a:r>
              <a:rPr lang="en-US" sz="1000" b="0" baseline="0">
                <a:solidFill>
                  <a:schemeClr val="tx1"/>
                </a:solidFill>
              </a:rPr>
              <a:t>Public</a:t>
            </a:r>
            <a:endParaRPr lang="en-US" sz="1000" b="0">
              <a:solidFill>
                <a:schemeClr val="tx1"/>
              </a:solidFill>
            </a:endParaRPr>
          </a:p>
        </p:txBody>
      </p:sp>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38" r:id="rId4"/>
    <p:sldLayoutId id="2147483739" r:id="rId5"/>
    <p:sldLayoutId id="2147483719" r:id="rId6"/>
    <p:sldLayoutId id="2147483713" r:id="rId7"/>
    <p:sldLayoutId id="2147483714" r:id="rId8"/>
    <p:sldLayoutId id="2147483716" r:id="rId9"/>
    <p:sldLayoutId id="2147483740" r:id="rId10"/>
    <p:sldLayoutId id="2147483717" r:id="rId11"/>
    <p:sldLayoutId id="2147483720" r:id="rId12"/>
    <p:sldLayoutId id="2147483666" r:id="rId13"/>
    <p:sldLayoutId id="2147483737" r:id="rId14"/>
    <p:sldLayoutId id="2147483721" r:id="rId15"/>
    <p:sldLayoutId id="2147483755" r:id="rId16"/>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mailto:RTCB@ercot.com" TargetMode="External"/><Relationship Id="rId2" Type="http://schemas.openxmlformats.org/officeDocument/2006/relationships/hyperlink" Target="https://www.ercot.com/calendar/12152025-RTCBTF-Meeting-_-Webex" TargetMode="Externa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ercot.com/files/docs/2025/04/28/RTCB_Market_Trials_Handbook_6_DayAheadMarket_06132025_FINAL.docx" TargetMode="Externa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7.xml"/><Relationship Id="rId4" Type="http://schemas.openxmlformats.org/officeDocument/2006/relationships/hyperlink" Target="https://www.ercot.com/committees/tac/rtcbtf/training"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files/docs/2025/02/26/RTCB_Market_Trials_Plan_TAC_Approved_10302024.docx" TargetMode="External"/><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ercot.com/committees/tac/rtcbtf" TargetMode="Externa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3" Type="http://schemas.openxmlformats.org/officeDocument/2006/relationships/hyperlink" Target="https://testmarkettrials.ercot.com/osrui/osrui/Summary.action" TargetMode="External"/><Relationship Id="rId7" Type="http://schemas.openxmlformats.org/officeDocument/2006/relationships/hyperlink" Target="https://markettrialsapi.wan.ercot.com/NodalAPI/EWS/" TargetMode="External"/><Relationship Id="rId2" Type="http://schemas.openxmlformats.org/officeDocument/2006/relationships/hyperlink" Target="https://itestmarkettrials.ercot.com/mmsui/mmsui/displayTradesLanding.action" TargetMode="External"/><Relationship Id="rId1" Type="http://schemas.openxmlformats.org/officeDocument/2006/relationships/slideLayout" Target="../slideLayouts/slideLayout5.xml"/><Relationship Id="rId6" Type="http://schemas.openxmlformats.org/officeDocument/2006/relationships/hyperlink" Target="https://markettrialsapi.ercot.com/NodalAPI/EWS/" TargetMode="External"/><Relationship Id="rId5" Type="http://schemas.openxmlformats.org/officeDocument/2006/relationships/hyperlink" Target="https://testmarkettrialsapi.wan.ercot.com/NodalAPI/EWS/" TargetMode="External"/><Relationship Id="rId4" Type="http://schemas.openxmlformats.org/officeDocument/2006/relationships/hyperlink" Target="https://testmarkettrialsapi.ercot.com/NodalAPI/EW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ercot.com/services/mdt/webservices" TargetMode="Externa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s://www.ercot.com/committees/tac/rtcbtf" TargetMode="External"/><Relationship Id="rId2" Type="http://schemas.openxmlformats.org/officeDocument/2006/relationships/hyperlink" Target="https://www.ercot.com/services/comm/mkt_notices/opsmessages" TargetMode="External"/><Relationship Id="rId1" Type="http://schemas.openxmlformats.org/officeDocument/2006/relationships/slideLayout" Target="../slideLayouts/slideLayout1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hyperlink" Target="mailto:ServiceDesk@ercot.com" TargetMode="External"/><Relationship Id="rId2" Type="http://schemas.openxmlformats.org/officeDocument/2006/relationships/hyperlink" Target="mailto:RTCB@ERCOT.COM" TargetMode="Externa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3810000" y="1674673"/>
            <a:ext cx="4953000" cy="3877985"/>
          </a:xfrm>
          <a:prstGeom prst="rect">
            <a:avLst/>
          </a:prstGeom>
          <a:noFill/>
        </p:spPr>
        <p:txBody>
          <a:bodyPr wrap="square" lIns="91440" tIns="45720" rIns="91440" bIns="45720" rtlCol="0" anchor="t">
            <a:spAutoFit/>
          </a:bodyPr>
          <a:lstStyle/>
          <a:p>
            <a:r>
              <a:rPr lang="en-US" sz="2400" b="1" dirty="0"/>
              <a:t>Weekly Market Call</a:t>
            </a:r>
          </a:p>
          <a:p>
            <a:r>
              <a:rPr lang="en-US" sz="2400" b="1" dirty="0"/>
              <a:t>RTC+B Stabilization </a:t>
            </a:r>
            <a:endParaRPr lang="en-US" sz="2400" b="1" dirty="0">
              <a:cs typeface="Arial"/>
            </a:endParaRPr>
          </a:p>
          <a:p>
            <a:endParaRPr lang="en-US" dirty="0">
              <a:solidFill>
                <a:schemeClr val="tx2"/>
              </a:solidFill>
            </a:endParaRPr>
          </a:p>
          <a:p>
            <a:endParaRPr lang="en-US" i="1" dirty="0"/>
          </a:p>
          <a:p>
            <a:endParaRPr lang="en-US" i="1" dirty="0"/>
          </a:p>
          <a:p>
            <a:r>
              <a:rPr lang="en-US" i="1" dirty="0"/>
              <a:t>ERCOT Staff</a:t>
            </a:r>
            <a:endParaRPr lang="en-US" i="1" dirty="0">
              <a:cs typeface="Arial"/>
            </a:endParaRPr>
          </a:p>
          <a:p>
            <a:endParaRPr lang="en-US" i="1" dirty="0"/>
          </a:p>
          <a:p>
            <a:endParaRPr lang="en-US" i="1" dirty="0">
              <a:solidFill>
                <a:schemeClr val="tx2"/>
              </a:solidFill>
            </a:endParaRPr>
          </a:p>
          <a:p>
            <a:endParaRPr lang="en-US" i="1" dirty="0">
              <a:solidFill>
                <a:schemeClr val="tx2"/>
              </a:solidFill>
            </a:endParaRPr>
          </a:p>
          <a:p>
            <a:endParaRPr lang="en-US" dirty="0">
              <a:solidFill>
                <a:schemeClr val="tx2"/>
              </a:solidFill>
            </a:endParaRPr>
          </a:p>
          <a:p>
            <a:endParaRPr lang="en-US" dirty="0">
              <a:solidFill>
                <a:schemeClr val="tx2"/>
              </a:solidFill>
            </a:endParaRPr>
          </a:p>
          <a:p>
            <a:r>
              <a:rPr lang="en-US">
                <a:solidFill>
                  <a:schemeClr val="tx2"/>
                </a:solidFill>
              </a:rPr>
              <a:t>December 8, </a:t>
            </a:r>
            <a:r>
              <a:rPr lang="en-US" dirty="0">
                <a:solidFill>
                  <a:schemeClr val="tx2"/>
                </a:solidFill>
              </a:rPr>
              <a:t>2025</a:t>
            </a:r>
            <a:endParaRPr lang="en-US" dirty="0">
              <a:solidFill>
                <a:schemeClr val="tx2"/>
              </a:solidFill>
              <a:cs typeface="Arial"/>
            </a:endParaRPr>
          </a:p>
          <a:p>
            <a:endParaRPr lang="en-US" dirty="0">
              <a:solidFill>
                <a:schemeClr val="tx2"/>
              </a:solidFill>
            </a:endParaRP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A07A9-575F-8C17-61E0-7A5C6B250186}"/>
              </a:ext>
            </a:extLst>
          </p:cNvPr>
          <p:cNvSpPr>
            <a:spLocks noGrp="1"/>
          </p:cNvSpPr>
          <p:nvPr>
            <p:ph type="title"/>
          </p:nvPr>
        </p:nvSpPr>
        <p:spPr>
          <a:xfrm>
            <a:off x="400693" y="236538"/>
            <a:ext cx="8458200" cy="570951"/>
          </a:xfrm>
        </p:spPr>
        <p:txBody>
          <a:bodyPr/>
          <a:lstStyle/>
          <a:p>
            <a:r>
              <a:rPr lang="en-US" dirty="0"/>
              <a:t>Pre-RTC Telemetry retirement/deletions</a:t>
            </a:r>
          </a:p>
        </p:txBody>
      </p:sp>
      <p:sp>
        <p:nvSpPr>
          <p:cNvPr id="4" name="Slide Number Placeholder 3">
            <a:extLst>
              <a:ext uri="{FF2B5EF4-FFF2-40B4-BE49-F238E27FC236}">
                <a16:creationId xmlns:a16="http://schemas.microsoft.com/office/drawing/2014/main" id="{197F95A2-4F86-E4B5-3728-64A51ED37DA7}"/>
              </a:ext>
            </a:extLst>
          </p:cNvPr>
          <p:cNvSpPr>
            <a:spLocks noGrp="1"/>
          </p:cNvSpPr>
          <p:nvPr>
            <p:ph type="sldNum" sz="quarter" idx="4"/>
          </p:nvPr>
        </p:nvSpPr>
        <p:spPr/>
        <p:txBody>
          <a:bodyPr/>
          <a:lstStyle/>
          <a:p>
            <a:fld id="{1D93BD3E-1E9A-4970-A6F7-E7AC52762E0C}" type="slidenum">
              <a:rPr lang="en-US" smtClean="0"/>
              <a:pPr/>
              <a:t>10</a:t>
            </a:fld>
            <a:endParaRPr lang="en-US"/>
          </a:p>
        </p:txBody>
      </p:sp>
      <p:pic>
        <p:nvPicPr>
          <p:cNvPr id="10" name="Content Placeholder 9" descr="Table&#10;&#10;AI-generated content may be incorrect.">
            <a:extLst>
              <a:ext uri="{FF2B5EF4-FFF2-40B4-BE49-F238E27FC236}">
                <a16:creationId xmlns:a16="http://schemas.microsoft.com/office/drawing/2014/main" id="{C1F330BE-3F82-E003-4212-13DF175075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9882" y="1308902"/>
            <a:ext cx="6873411" cy="4870130"/>
          </a:xfrm>
        </p:spPr>
      </p:pic>
      <p:sp>
        <p:nvSpPr>
          <p:cNvPr id="11" name="Content Placeholder 7">
            <a:extLst>
              <a:ext uri="{FF2B5EF4-FFF2-40B4-BE49-F238E27FC236}">
                <a16:creationId xmlns:a16="http://schemas.microsoft.com/office/drawing/2014/main" id="{C5F78AC4-A772-2D8A-541E-FC4C83DA61C5}"/>
              </a:ext>
            </a:extLst>
          </p:cNvPr>
          <p:cNvSpPr txBox="1">
            <a:spLocks/>
          </p:cNvSpPr>
          <p:nvPr/>
        </p:nvSpPr>
        <p:spPr>
          <a:xfrm>
            <a:off x="400693" y="715895"/>
            <a:ext cx="8763857" cy="570951"/>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None/>
            </a:pPr>
            <a:r>
              <a:rPr lang="en-US" sz="1600" dirty="0"/>
              <a:t>Below telemetry points are deletions from the Pre-RTC model and will be removed from ERCOT ICCP system during </a:t>
            </a:r>
            <a:r>
              <a:rPr lang="en-US" sz="1600" b="1" dirty="0">
                <a:solidFill>
                  <a:srgbClr val="FF0000"/>
                </a:solidFill>
              </a:rPr>
              <a:t>DEC_ML2 Model on Operating Day 12/10</a:t>
            </a:r>
          </a:p>
          <a:p>
            <a:pPr marL="457200" lvl="1" indent="0">
              <a:buNone/>
            </a:pPr>
            <a:r>
              <a:rPr lang="en-US" sz="1600" dirty="0">
                <a:solidFill>
                  <a:schemeClr val="tx2"/>
                </a:solidFill>
              </a:rPr>
              <a:t> </a:t>
            </a:r>
          </a:p>
          <a:p>
            <a:endParaRPr lang="en-US" sz="1200" dirty="0">
              <a:solidFill>
                <a:schemeClr val="tx2"/>
              </a:solidFill>
              <a:cs typeface="Arial"/>
            </a:endParaRPr>
          </a:p>
          <a:p>
            <a:pPr>
              <a:buFontTx/>
              <a:buChar char="-"/>
            </a:pPr>
            <a:endParaRPr lang="en-US" sz="1200" dirty="0">
              <a:solidFill>
                <a:schemeClr val="tx2"/>
              </a:solidFill>
            </a:endParaRPr>
          </a:p>
          <a:p>
            <a:pPr marL="0" indent="0">
              <a:buFont typeface="Arial" panose="020B0604020202020204" pitchFamily="34" charset="0"/>
              <a:buNone/>
            </a:pPr>
            <a:endParaRPr lang="en-US" sz="1600" dirty="0">
              <a:solidFill>
                <a:schemeClr val="tx2"/>
              </a:solidFill>
            </a:endParaRPr>
          </a:p>
        </p:txBody>
      </p:sp>
    </p:spTree>
    <p:extLst>
      <p:ext uri="{BB962C8B-B14F-4D97-AF65-F5344CB8AC3E}">
        <p14:creationId xmlns:p14="http://schemas.microsoft.com/office/powerpoint/2010/main" val="21645368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7D35-388B-773E-4BED-BFB0B5168BE0}"/>
              </a:ext>
            </a:extLst>
          </p:cNvPr>
          <p:cNvSpPr>
            <a:spLocks noGrp="1"/>
          </p:cNvSpPr>
          <p:nvPr>
            <p:ph type="title"/>
          </p:nvPr>
        </p:nvSpPr>
        <p:spPr/>
        <p:txBody>
          <a:bodyPr/>
          <a:lstStyle/>
          <a:p>
            <a:r>
              <a:rPr lang="en-US" dirty="0"/>
              <a:t>Wrap-Up &amp; Questions</a:t>
            </a:r>
            <a:endParaRPr lang="en-US" dirty="0">
              <a:solidFill>
                <a:srgbClr val="FF0000"/>
              </a:solidFill>
            </a:endParaRPr>
          </a:p>
        </p:txBody>
      </p:sp>
      <p:sp>
        <p:nvSpPr>
          <p:cNvPr id="8" name="Content Placeholder 7">
            <a:extLst>
              <a:ext uri="{FF2B5EF4-FFF2-40B4-BE49-F238E27FC236}">
                <a16:creationId xmlns:a16="http://schemas.microsoft.com/office/drawing/2014/main" id="{F97F78F1-831D-5D2B-D86F-5DA2B2C9A12A}"/>
              </a:ext>
            </a:extLst>
          </p:cNvPr>
          <p:cNvSpPr>
            <a:spLocks noGrp="1"/>
          </p:cNvSpPr>
          <p:nvPr>
            <p:ph idx="1"/>
          </p:nvPr>
        </p:nvSpPr>
        <p:spPr>
          <a:xfrm>
            <a:off x="203748" y="957167"/>
            <a:ext cx="8458200" cy="5282596"/>
          </a:xfrm>
        </p:spPr>
        <p:txBody>
          <a:bodyPr lIns="91440" tIns="45720" rIns="91440" bIns="45720" anchor="t"/>
          <a:lstStyle/>
          <a:p>
            <a:pPr lvl="1"/>
            <a:endParaRPr lang="en-US" sz="1600" dirty="0">
              <a:solidFill>
                <a:schemeClr val="tx2"/>
              </a:solidFill>
            </a:endParaRPr>
          </a:p>
          <a:p>
            <a:pPr marL="400050" lvl="1" indent="0">
              <a:buNone/>
            </a:pPr>
            <a:r>
              <a:rPr lang="en-US" sz="2000" dirty="0">
                <a:solidFill>
                  <a:schemeClr val="tx2"/>
                </a:solidFill>
              </a:rPr>
              <a:t>Next Monday no </a:t>
            </a:r>
          </a:p>
          <a:p>
            <a:pPr marL="400050" lvl="1" indent="0">
              <a:buNone/>
            </a:pPr>
            <a:r>
              <a:rPr lang="en-US" sz="2000" dirty="0">
                <a:solidFill>
                  <a:schemeClr val="tx2"/>
                </a:solidFill>
              </a:rPr>
              <a:t>Market Call but </a:t>
            </a:r>
          </a:p>
          <a:p>
            <a:pPr marL="400050" lvl="1" indent="0">
              <a:buNone/>
            </a:pPr>
            <a:r>
              <a:rPr lang="en-US" sz="2000" dirty="0">
                <a:solidFill>
                  <a:schemeClr val="tx2"/>
                </a:solidFill>
                <a:hlinkClick r:id="rId2"/>
              </a:rPr>
              <a:t>RTCBTF </a:t>
            </a:r>
            <a:r>
              <a:rPr lang="en-US" sz="2000" dirty="0" err="1">
                <a:solidFill>
                  <a:schemeClr val="tx2"/>
                </a:solidFill>
                <a:hlinkClick r:id="rId2"/>
              </a:rPr>
              <a:t>WebEx</a:t>
            </a:r>
            <a:r>
              <a:rPr lang="en-US" sz="2000" dirty="0">
                <a:solidFill>
                  <a:schemeClr val="tx2"/>
                </a:solidFill>
              </a:rPr>
              <a:t>:</a:t>
            </a:r>
          </a:p>
          <a:p>
            <a:pPr marL="0" indent="0">
              <a:buNone/>
            </a:pPr>
            <a:r>
              <a:rPr lang="en-US" sz="2400" dirty="0">
                <a:solidFill>
                  <a:schemeClr val="tx2"/>
                </a:solidFill>
              </a:rPr>
              <a:t> </a:t>
            </a: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2400" dirty="0">
              <a:solidFill>
                <a:schemeClr val="tx2"/>
              </a:solidFill>
            </a:endParaRPr>
          </a:p>
          <a:p>
            <a:endParaRPr lang="en-US" sz="1200" dirty="0">
              <a:solidFill>
                <a:schemeClr val="tx2"/>
              </a:solidFill>
            </a:endParaRPr>
          </a:p>
          <a:p>
            <a:r>
              <a:rPr lang="en-US" sz="2400" dirty="0">
                <a:solidFill>
                  <a:schemeClr val="tx2"/>
                </a:solidFill>
              </a:rPr>
              <a:t>Remainder of meeting for Q&amp;A</a:t>
            </a:r>
          </a:p>
          <a:p>
            <a:pPr lvl="1"/>
            <a:r>
              <a:rPr lang="en-US" sz="2000" dirty="0">
                <a:solidFill>
                  <a:schemeClr val="tx2"/>
                </a:solidFill>
              </a:rPr>
              <a:t>Can email the RTC+B Program mailbox: </a:t>
            </a:r>
            <a:r>
              <a:rPr lang="en-US" sz="2000" dirty="0">
                <a:solidFill>
                  <a:schemeClr val="tx2"/>
                </a:solidFill>
                <a:hlinkClick r:id="rId3">
                  <a:extLst>
                    <a:ext uri="{A12FA001-AC4F-418D-AE19-62706E023703}">
                      <ahyp:hlinkClr xmlns:ahyp="http://schemas.microsoft.com/office/drawing/2018/hyperlinkcolor" val="tx"/>
                    </a:ext>
                  </a:extLst>
                </a:hlinkClick>
              </a:rPr>
              <a:t>RTCB@ercot.com</a:t>
            </a:r>
            <a:r>
              <a:rPr lang="en-US" sz="2000" dirty="0">
                <a:solidFill>
                  <a:schemeClr val="tx2"/>
                </a:solidFill>
              </a:rPr>
              <a:t> </a:t>
            </a:r>
          </a:p>
          <a:p>
            <a:pPr lvl="1"/>
            <a:endParaRPr lang="en-US" sz="1800" dirty="0">
              <a:solidFill>
                <a:schemeClr val="tx2"/>
              </a:solidFill>
            </a:endParaRPr>
          </a:p>
          <a:p>
            <a:endParaRPr lang="en-US" sz="1200" dirty="0">
              <a:solidFill>
                <a:schemeClr val="tx2"/>
              </a:solidFill>
              <a:cs typeface="Arial"/>
            </a:endParaRPr>
          </a:p>
          <a:p>
            <a:pPr>
              <a:buFontTx/>
              <a:buChar char="-"/>
            </a:pPr>
            <a:endParaRPr lang="en-US" sz="1200" dirty="0">
              <a:solidFill>
                <a:schemeClr val="tx2"/>
              </a:solidFill>
            </a:endParaRPr>
          </a:p>
          <a:p>
            <a:pPr marL="0" indent="0">
              <a:buNone/>
            </a:pPr>
            <a:endParaRPr lang="en-US" sz="1600" dirty="0">
              <a:solidFill>
                <a:schemeClr val="tx2"/>
              </a:solidFill>
            </a:endParaRPr>
          </a:p>
        </p:txBody>
      </p:sp>
      <p:pic>
        <p:nvPicPr>
          <p:cNvPr id="4" name="Picture 3">
            <a:extLst>
              <a:ext uri="{FF2B5EF4-FFF2-40B4-BE49-F238E27FC236}">
                <a16:creationId xmlns:a16="http://schemas.microsoft.com/office/drawing/2014/main" id="{B68EC099-BBE1-FF6A-0230-48C7D84AF630}"/>
              </a:ext>
            </a:extLst>
          </p:cNvPr>
          <p:cNvPicPr>
            <a:picLocks noChangeAspect="1"/>
          </p:cNvPicPr>
          <p:nvPr/>
        </p:nvPicPr>
        <p:blipFill>
          <a:blip r:embed="rId4"/>
          <a:stretch>
            <a:fillRect/>
          </a:stretch>
        </p:blipFill>
        <p:spPr>
          <a:xfrm>
            <a:off x="3726546" y="1403534"/>
            <a:ext cx="3577348" cy="3603896"/>
          </a:xfrm>
          <a:prstGeom prst="rect">
            <a:avLst/>
          </a:prstGeom>
        </p:spPr>
      </p:pic>
    </p:spTree>
    <p:extLst>
      <p:ext uri="{BB962C8B-B14F-4D97-AF65-F5344CB8AC3E}">
        <p14:creationId xmlns:p14="http://schemas.microsoft.com/office/powerpoint/2010/main" val="680624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BDE733-319F-DEF5-6A77-7BEBB955DAB2}"/>
              </a:ext>
            </a:extLst>
          </p:cNvPr>
          <p:cNvSpPr>
            <a:spLocks noGrp="1"/>
          </p:cNvSpPr>
          <p:nvPr>
            <p:ph idx="1"/>
          </p:nvPr>
        </p:nvSpPr>
        <p:spPr/>
        <p:txBody>
          <a:bodyPr/>
          <a:lstStyle/>
          <a:p>
            <a:endParaRPr lang="en-US" dirty="0"/>
          </a:p>
          <a:p>
            <a:endParaRPr lang="en-US" dirty="0"/>
          </a:p>
          <a:p>
            <a:endParaRPr lang="en-US" dirty="0"/>
          </a:p>
          <a:p>
            <a:pPr marL="0" indent="0" algn="ctr">
              <a:buNone/>
            </a:pPr>
            <a:r>
              <a:rPr lang="en-US" dirty="0"/>
              <a:t>APPENDIX</a:t>
            </a:r>
          </a:p>
        </p:txBody>
      </p:sp>
      <p:sp>
        <p:nvSpPr>
          <p:cNvPr id="4" name="Slide Number Placeholder 3">
            <a:extLst>
              <a:ext uri="{FF2B5EF4-FFF2-40B4-BE49-F238E27FC236}">
                <a16:creationId xmlns:a16="http://schemas.microsoft.com/office/drawing/2014/main" id="{5E701C9F-6B7E-3580-B635-3ECD75673AC1}"/>
              </a:ext>
            </a:extLst>
          </p:cNvPr>
          <p:cNvSpPr>
            <a:spLocks noGrp="1"/>
          </p:cNvSpPr>
          <p:nvPr>
            <p:ph type="sldNum" sz="quarter" idx="4"/>
          </p:nvPr>
        </p:nvSpPr>
        <p:spPr/>
        <p:txBody>
          <a:bodyPr/>
          <a:lstStyle/>
          <a:p>
            <a:fld id="{1D93BD3E-1E9A-4970-A6F7-E7AC52762E0C}" type="slidenum">
              <a:rPr lang="en-US" smtClean="0"/>
              <a:pPr/>
              <a:t>12</a:t>
            </a:fld>
            <a:endParaRPr lang="en-US"/>
          </a:p>
        </p:txBody>
      </p:sp>
    </p:spTree>
    <p:extLst>
      <p:ext uri="{BB962C8B-B14F-4D97-AF65-F5344CB8AC3E}">
        <p14:creationId xmlns:p14="http://schemas.microsoft.com/office/powerpoint/2010/main" val="4281768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337F-DA7C-CC78-1DB1-B6E15826C601}"/>
              </a:ext>
            </a:extLst>
          </p:cNvPr>
          <p:cNvSpPr>
            <a:spLocks noGrp="1"/>
          </p:cNvSpPr>
          <p:nvPr>
            <p:ph type="title"/>
          </p:nvPr>
        </p:nvSpPr>
        <p:spPr/>
        <p:txBody>
          <a:bodyPr/>
          <a:lstStyle/>
          <a:p>
            <a:r>
              <a:rPr lang="en-US" dirty="0"/>
              <a:t>APPENDIX- Supporting Materials from Market Trials</a:t>
            </a:r>
          </a:p>
        </p:txBody>
      </p:sp>
      <p:sp>
        <p:nvSpPr>
          <p:cNvPr id="3" name="Content Placeholder 2">
            <a:extLst>
              <a:ext uri="{FF2B5EF4-FFF2-40B4-BE49-F238E27FC236}">
                <a16:creationId xmlns:a16="http://schemas.microsoft.com/office/drawing/2014/main" id="{834BC5C8-605E-9253-3014-5A6F1CDCDA56}"/>
              </a:ext>
            </a:extLst>
          </p:cNvPr>
          <p:cNvSpPr>
            <a:spLocks noGrp="1"/>
          </p:cNvSpPr>
          <p:nvPr>
            <p:ph idx="1"/>
          </p:nvPr>
        </p:nvSpPr>
        <p:spPr>
          <a:xfrm>
            <a:off x="226142" y="1462896"/>
            <a:ext cx="8534400" cy="3139440"/>
          </a:xfrm>
        </p:spPr>
        <p:txBody>
          <a:bodyPr/>
          <a:lstStyle/>
          <a:p>
            <a:r>
              <a:rPr lang="en-US" sz="2000" dirty="0">
                <a:solidFill>
                  <a:schemeClr val="accent2">
                    <a:lumMod val="75000"/>
                  </a:schemeClr>
                </a:solidFill>
              </a:rPr>
              <a:t>Summary of SCED Functionality</a:t>
            </a:r>
          </a:p>
          <a:p>
            <a:r>
              <a:rPr lang="en-US" sz="2000" dirty="0">
                <a:solidFill>
                  <a:schemeClr val="accent2">
                    <a:lumMod val="75000"/>
                  </a:schemeClr>
                </a:solidFill>
              </a:rPr>
              <a:t>SCED Analysis/Results for prior week</a:t>
            </a:r>
          </a:p>
          <a:p>
            <a:r>
              <a:rPr lang="en-US" sz="2000" dirty="0">
                <a:solidFill>
                  <a:schemeClr val="accent2">
                    <a:lumMod val="75000"/>
                  </a:schemeClr>
                </a:solidFill>
              </a:rPr>
              <a:t>DAM and AS Self-Provision Education</a:t>
            </a:r>
          </a:p>
          <a:p>
            <a:r>
              <a:rPr lang="en-US" sz="2000" dirty="0">
                <a:solidFill>
                  <a:schemeClr val="accent2">
                    <a:lumMod val="75000"/>
                  </a:schemeClr>
                </a:solidFill>
              </a:rPr>
              <a:t>Telemetry Screening</a:t>
            </a:r>
          </a:p>
          <a:p>
            <a:r>
              <a:rPr lang="en-US" sz="2000" dirty="0">
                <a:solidFill>
                  <a:schemeClr val="accent2">
                    <a:lumMod val="75000"/>
                  </a:schemeClr>
                </a:solidFill>
              </a:rPr>
              <a:t>New RTC Pricing Reports location</a:t>
            </a:r>
          </a:p>
          <a:p>
            <a:r>
              <a:rPr lang="en-US" sz="2000" dirty="0">
                <a:solidFill>
                  <a:schemeClr val="accent2">
                    <a:lumMod val="75000"/>
                  </a:schemeClr>
                </a:solidFill>
              </a:rPr>
              <a:t>NPRR1290 Validation Changes</a:t>
            </a:r>
          </a:p>
          <a:p>
            <a:r>
              <a:rPr lang="en-US" sz="2000" dirty="0">
                <a:solidFill>
                  <a:schemeClr val="accent2">
                    <a:lumMod val="75000"/>
                  </a:schemeClr>
                </a:solidFill>
              </a:rPr>
              <a:t>Links to Handbooks</a:t>
            </a:r>
          </a:p>
          <a:p>
            <a:r>
              <a:rPr lang="en-US" sz="2000" dirty="0">
                <a:solidFill>
                  <a:schemeClr val="accent2">
                    <a:lumMod val="75000"/>
                  </a:schemeClr>
                </a:solidFill>
              </a:rPr>
              <a:t>FAQ Updated </a:t>
            </a:r>
          </a:p>
          <a:p>
            <a:r>
              <a:rPr lang="en-US" sz="2000" dirty="0">
                <a:solidFill>
                  <a:schemeClr val="accent2">
                    <a:lumMod val="75000"/>
                  </a:schemeClr>
                </a:solidFill>
              </a:rPr>
              <a:t>Connectivity and Configuration (digital certs)</a:t>
            </a:r>
          </a:p>
        </p:txBody>
      </p:sp>
      <p:sp>
        <p:nvSpPr>
          <p:cNvPr id="4" name="Slide Number Placeholder 3">
            <a:extLst>
              <a:ext uri="{FF2B5EF4-FFF2-40B4-BE49-F238E27FC236}">
                <a16:creationId xmlns:a16="http://schemas.microsoft.com/office/drawing/2014/main" id="{C12B310E-13E7-C753-59EB-AFD51955E758}"/>
              </a:ext>
            </a:extLst>
          </p:cNvPr>
          <p:cNvSpPr>
            <a:spLocks noGrp="1"/>
          </p:cNvSpPr>
          <p:nvPr>
            <p:ph type="sldNum" sz="quarter" idx="4"/>
          </p:nvPr>
        </p:nvSpPr>
        <p:spPr/>
        <p:txBody>
          <a:bodyPr/>
          <a:lstStyle/>
          <a:p>
            <a:fld id="{1D93BD3E-1E9A-4970-A6F7-E7AC52762E0C}" type="slidenum">
              <a:rPr lang="en-US" smtClean="0"/>
              <a:pPr/>
              <a:t>13</a:t>
            </a:fld>
            <a:endParaRPr lang="en-US"/>
          </a:p>
        </p:txBody>
      </p:sp>
    </p:spTree>
    <p:extLst>
      <p:ext uri="{BB962C8B-B14F-4D97-AF65-F5344CB8AC3E}">
        <p14:creationId xmlns:p14="http://schemas.microsoft.com/office/powerpoint/2010/main" val="3331688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C7A6E-0677-041F-3C20-1F87F311A9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511A99-DC31-1E27-A8E9-9AFBCDF7BB5A}"/>
              </a:ext>
            </a:extLst>
          </p:cNvPr>
          <p:cNvSpPr>
            <a:spLocks noGrp="1"/>
          </p:cNvSpPr>
          <p:nvPr>
            <p:ph type="title"/>
          </p:nvPr>
        </p:nvSpPr>
        <p:spPr/>
        <p:txBody>
          <a:bodyPr lIns="91440" tIns="45720" rIns="91440" bIns="45720" anchor="t"/>
          <a:lstStyle/>
          <a:p>
            <a:r>
              <a:rPr lang="en-US" dirty="0">
                <a:cs typeface="Arial"/>
              </a:rPr>
              <a:t>Summary of SCED functionality</a:t>
            </a:r>
            <a:endParaRPr lang="en-US" dirty="0"/>
          </a:p>
        </p:txBody>
      </p:sp>
      <p:sp>
        <p:nvSpPr>
          <p:cNvPr id="3" name="Content Placeholder 2">
            <a:extLst>
              <a:ext uri="{FF2B5EF4-FFF2-40B4-BE49-F238E27FC236}">
                <a16:creationId xmlns:a16="http://schemas.microsoft.com/office/drawing/2014/main" id="{7183D741-3F0D-8726-8527-E430C2C29C00}"/>
              </a:ext>
            </a:extLst>
          </p:cNvPr>
          <p:cNvSpPr>
            <a:spLocks noGrp="1"/>
          </p:cNvSpPr>
          <p:nvPr>
            <p:ph idx="1"/>
          </p:nvPr>
        </p:nvSpPr>
        <p:spPr>
          <a:xfrm>
            <a:off x="304800" y="1024127"/>
            <a:ext cx="8665464" cy="5017443"/>
          </a:xfrm>
        </p:spPr>
        <p:txBody>
          <a:bodyPr lIns="91440" tIns="45720" rIns="91440" bIns="45720" anchor="t"/>
          <a:lstStyle/>
          <a:p>
            <a:r>
              <a:rPr lang="en-US" sz="1800" dirty="0">
                <a:solidFill>
                  <a:schemeClr val="tx2"/>
                </a:solidFill>
                <a:cs typeface="Arial"/>
              </a:rPr>
              <a:t>What is RTC SCED using to solve in trials?</a:t>
            </a:r>
          </a:p>
          <a:p>
            <a:pPr lvl="1"/>
            <a:r>
              <a:rPr lang="en-US" sz="1600" dirty="0">
                <a:solidFill>
                  <a:schemeClr val="tx2"/>
                </a:solidFill>
                <a:cs typeface="Arial"/>
              </a:rPr>
              <a:t>Production Network model from NMMS</a:t>
            </a:r>
          </a:p>
          <a:p>
            <a:pPr lvl="1"/>
            <a:r>
              <a:rPr lang="en-US" sz="1600" dirty="0">
                <a:solidFill>
                  <a:schemeClr val="tx2"/>
                </a:solidFill>
                <a:cs typeface="Arial"/>
              </a:rPr>
              <a:t>QSE submitted offers (energy and A/S)</a:t>
            </a:r>
          </a:p>
          <a:p>
            <a:pPr lvl="1"/>
            <a:r>
              <a:rPr lang="en-US" sz="1600" dirty="0">
                <a:solidFill>
                  <a:schemeClr val="tx2"/>
                </a:solidFill>
                <a:cs typeface="Arial"/>
              </a:rPr>
              <a:t>QSE production telemetry </a:t>
            </a:r>
          </a:p>
          <a:p>
            <a:pPr lvl="2"/>
            <a:r>
              <a:rPr lang="en-US" sz="1400" dirty="0">
                <a:solidFill>
                  <a:schemeClr val="tx2"/>
                </a:solidFill>
                <a:cs typeface="Arial"/>
              </a:rPr>
              <a:t>ERCOT performs some overrides for stale data from QSE sites- improving each week</a:t>
            </a:r>
          </a:p>
          <a:p>
            <a:pPr lvl="1"/>
            <a:r>
              <a:rPr lang="en-US" sz="1600" dirty="0">
                <a:solidFill>
                  <a:schemeClr val="tx2"/>
                </a:solidFill>
                <a:cs typeface="Arial"/>
              </a:rPr>
              <a:t>Outages in prod telemetry would be outage in RTC SCED</a:t>
            </a:r>
          </a:p>
          <a:p>
            <a:pPr lvl="1"/>
            <a:r>
              <a:rPr lang="en-US" sz="1600" dirty="0">
                <a:solidFill>
                  <a:schemeClr val="tx2"/>
                </a:solidFill>
                <a:cs typeface="Arial"/>
              </a:rPr>
              <a:t>July 31 improvements implemented:</a:t>
            </a:r>
          </a:p>
          <a:p>
            <a:pPr lvl="2"/>
            <a:r>
              <a:rPr lang="en-US" sz="1200" dirty="0">
                <a:solidFill>
                  <a:schemeClr val="tx2"/>
                </a:solidFill>
                <a:cs typeface="Arial"/>
              </a:rPr>
              <a:t>NPRR1268/1269 ASDC and Proxies logic implemented</a:t>
            </a:r>
          </a:p>
          <a:p>
            <a:pPr lvl="2"/>
            <a:r>
              <a:rPr lang="en-US" sz="1200" dirty="0">
                <a:solidFill>
                  <a:schemeClr val="tx2"/>
                </a:solidFill>
                <a:cs typeface="Arial"/>
              </a:rPr>
              <a:t>AS Plan improved and now same as Prod</a:t>
            </a:r>
          </a:p>
          <a:p>
            <a:pPr lvl="1"/>
            <a:r>
              <a:rPr lang="en-US" sz="1600" dirty="0">
                <a:solidFill>
                  <a:schemeClr val="tx2"/>
                </a:solidFill>
                <a:cs typeface="Arial"/>
              </a:rPr>
              <a:t>Aug 4 improvements implemented:</a:t>
            </a:r>
          </a:p>
          <a:p>
            <a:pPr lvl="2"/>
            <a:r>
              <a:rPr lang="en-US" sz="1200" dirty="0">
                <a:solidFill>
                  <a:schemeClr val="tx2"/>
                </a:solidFill>
                <a:cs typeface="Arial"/>
              </a:rPr>
              <a:t>IRR Forecast synchronization has been manual, but now automated</a:t>
            </a:r>
          </a:p>
          <a:p>
            <a:pPr lvl="1"/>
            <a:r>
              <a:rPr lang="en-US" sz="1600" dirty="0">
                <a:solidFill>
                  <a:schemeClr val="tx2"/>
                </a:solidFill>
                <a:cs typeface="Arial"/>
              </a:rPr>
              <a:t>Aug 18 improvements implemented :</a:t>
            </a:r>
          </a:p>
          <a:p>
            <a:pPr lvl="2"/>
            <a:r>
              <a:rPr lang="en-US" sz="1200" dirty="0">
                <a:solidFill>
                  <a:schemeClr val="tx2"/>
                </a:solidFill>
                <a:cs typeface="Arial"/>
              </a:rPr>
              <a:t>Active constraints flag being manually copied (automation planned for Aug 18)</a:t>
            </a:r>
          </a:p>
          <a:p>
            <a:pPr lvl="2"/>
            <a:r>
              <a:rPr lang="en-US" sz="1200" dirty="0">
                <a:solidFill>
                  <a:schemeClr val="tx2"/>
                </a:solidFill>
                <a:cs typeface="Arial"/>
              </a:rPr>
              <a:t>Load Forecasts being fed into RTC, but ERCOT manually aligns which forecast is being used based on operator selection in Prod (automation planned for Aug 18)</a:t>
            </a:r>
          </a:p>
        </p:txBody>
      </p:sp>
      <p:sp>
        <p:nvSpPr>
          <p:cNvPr id="4" name="Slide Number Placeholder 3">
            <a:extLst>
              <a:ext uri="{FF2B5EF4-FFF2-40B4-BE49-F238E27FC236}">
                <a16:creationId xmlns:a16="http://schemas.microsoft.com/office/drawing/2014/main" id="{21479861-B939-F089-723A-FE9FB1019100}"/>
              </a:ext>
            </a:extLst>
          </p:cNvPr>
          <p:cNvSpPr>
            <a:spLocks noGrp="1"/>
          </p:cNvSpPr>
          <p:nvPr>
            <p:ph type="sldNum" sz="quarter" idx="4"/>
          </p:nvPr>
        </p:nvSpPr>
        <p:spPr/>
        <p:txBody>
          <a:bodyPr/>
          <a:lstStyle/>
          <a:p>
            <a:fld id="{1D93BD3E-1E9A-4970-A6F7-E7AC52762E0C}" type="slidenum">
              <a:rPr lang="en-US" smtClean="0"/>
              <a:pPr/>
              <a:t>14</a:t>
            </a:fld>
            <a:endParaRPr lang="en-US"/>
          </a:p>
        </p:txBody>
      </p:sp>
    </p:spTree>
    <p:extLst>
      <p:ext uri="{BB962C8B-B14F-4D97-AF65-F5344CB8AC3E}">
        <p14:creationId xmlns:p14="http://schemas.microsoft.com/office/powerpoint/2010/main" val="4274604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4367-167D-FE64-55B4-2C805A644FF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21A24DA-746F-E921-CC1C-AB7CE6503684}"/>
              </a:ext>
            </a:extLst>
          </p:cNvPr>
          <p:cNvSpPr>
            <a:spLocks noGrp="1"/>
          </p:cNvSpPr>
          <p:nvPr>
            <p:ph type="ctrTitle"/>
          </p:nvPr>
        </p:nvSpPr>
        <p:spPr/>
        <p:txBody>
          <a:bodyPr/>
          <a:lstStyle/>
          <a:p>
            <a:r>
              <a:rPr lang="en-US" sz="3600" b="0" dirty="0"/>
              <a:t>Day-Ahead Market </a:t>
            </a:r>
          </a:p>
        </p:txBody>
      </p:sp>
      <p:sp>
        <p:nvSpPr>
          <p:cNvPr id="4" name="Slide Number Placeholder 3">
            <a:extLst>
              <a:ext uri="{FF2B5EF4-FFF2-40B4-BE49-F238E27FC236}">
                <a16:creationId xmlns:a16="http://schemas.microsoft.com/office/drawing/2014/main" id="{5FA25D1F-C1A3-414B-1E65-943673A0615E}"/>
              </a:ext>
            </a:extLst>
          </p:cNvPr>
          <p:cNvSpPr>
            <a:spLocks noGrp="1"/>
          </p:cNvSpPr>
          <p:nvPr>
            <p:ph type="sldNum" sz="quarter" idx="4"/>
          </p:nvPr>
        </p:nvSpPr>
        <p:spPr/>
        <p:txBody>
          <a:bodyPr anchor="ctr">
            <a:normAutofit/>
          </a:bodyPr>
          <a:lstStyle/>
          <a:p>
            <a:pPr>
              <a:lnSpc>
                <a:spcPct val="90000"/>
              </a:lnSpc>
              <a:spcAft>
                <a:spcPts val="600"/>
              </a:spcAft>
            </a:pPr>
            <a:fld id="{1D93BD3E-1E9A-4970-A6F7-E7AC52762E0C}" type="slidenum">
              <a:rPr lang="en-US" sz="900" smtClean="0"/>
              <a:pPr>
                <a:lnSpc>
                  <a:spcPct val="90000"/>
                </a:lnSpc>
                <a:spcAft>
                  <a:spcPts val="600"/>
                </a:spcAft>
              </a:pPr>
              <a:t>15</a:t>
            </a:fld>
            <a:endParaRPr lang="en-US" sz="900"/>
          </a:p>
        </p:txBody>
      </p:sp>
    </p:spTree>
    <p:extLst>
      <p:ext uri="{BB962C8B-B14F-4D97-AF65-F5344CB8AC3E}">
        <p14:creationId xmlns:p14="http://schemas.microsoft.com/office/powerpoint/2010/main" val="3785088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DAM Operating Day (OD) Test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228600" y="502841"/>
            <a:ext cx="8534400" cy="5494959"/>
          </a:xfrm>
        </p:spPr>
        <p:txBody>
          <a:bodyPr/>
          <a:lstStyle/>
          <a:p>
            <a:r>
              <a:rPr lang="en-US" b="0" dirty="0">
                <a:solidFill>
                  <a:schemeClr val="tx2"/>
                </a:solidFill>
              </a:rPr>
              <a:t>Testing strongly encouraged, but not required for all QSEs </a:t>
            </a:r>
          </a:p>
          <a:p>
            <a:pPr lvl="1"/>
            <a:r>
              <a:rPr lang="en-US" dirty="0">
                <a:solidFill>
                  <a:schemeClr val="tx2"/>
                </a:solidFill>
                <a:hlinkClick r:id="rId2"/>
              </a:rPr>
              <a:t>Handbook #6 Day-Ahead Market</a:t>
            </a:r>
            <a:endParaRPr lang="en-US" dirty="0">
              <a:solidFill>
                <a:schemeClr val="tx2"/>
              </a:solidFill>
            </a:endParaRPr>
          </a:p>
          <a:p>
            <a:pPr lvl="1"/>
            <a:r>
              <a:rPr lang="en-US" b="0" dirty="0">
                <a:solidFill>
                  <a:schemeClr val="tx2"/>
                </a:solidFill>
              </a:rPr>
              <a:t>The DAM will run on Tuesdays</a:t>
            </a:r>
          </a:p>
          <a:p>
            <a:pPr lvl="1"/>
            <a:r>
              <a:rPr lang="en-US" dirty="0">
                <a:solidFill>
                  <a:srgbClr val="C00000"/>
                </a:solidFill>
              </a:rPr>
              <a:t>DAM submission window closes at noon.</a:t>
            </a:r>
          </a:p>
          <a:p>
            <a:pPr marL="0" indent="0">
              <a:buNone/>
            </a:pPr>
            <a:endParaRPr lang="en-US" sz="1050" dirty="0">
              <a:solidFill>
                <a:schemeClr val="tx2"/>
              </a:solidFill>
            </a:endParaRPr>
          </a:p>
          <a:p>
            <a:r>
              <a:rPr lang="en-US" b="0" dirty="0">
                <a:solidFill>
                  <a:schemeClr val="tx2"/>
                </a:solidFill>
              </a:rPr>
              <a:t>By 0600 QSEs can validate and confirm report posting:</a:t>
            </a:r>
            <a:endParaRPr lang="en-US" sz="1350" dirty="0">
              <a:solidFill>
                <a:schemeClr val="tx2"/>
              </a:solidFill>
            </a:endParaRPr>
          </a:p>
          <a:p>
            <a:pPr lvl="1"/>
            <a:r>
              <a:rPr lang="en-US" b="0" dirty="0">
                <a:solidFill>
                  <a:schemeClr val="tx2"/>
                </a:solidFill>
              </a:rPr>
              <a:t>Advisory AS Obligation: Available on Market Trials MMSUI</a:t>
            </a:r>
            <a:r>
              <a:rPr lang="en-US" dirty="0">
                <a:solidFill>
                  <a:schemeClr val="tx2"/>
                </a:solidFill>
              </a:rPr>
              <a:t> (5 significant digits after decimal point)</a:t>
            </a:r>
            <a:endParaRPr lang="en-US" b="0" dirty="0">
              <a:solidFill>
                <a:schemeClr val="tx2"/>
              </a:solidFill>
            </a:endParaRPr>
          </a:p>
          <a:p>
            <a:pPr lvl="1"/>
            <a:r>
              <a:rPr lang="en-US" dirty="0">
                <a:solidFill>
                  <a:schemeClr val="tx2"/>
                </a:solidFill>
              </a:rPr>
              <a:t>ASDCs: Available on Production MIS</a:t>
            </a:r>
          </a:p>
          <a:p>
            <a:pPr lvl="1"/>
            <a:r>
              <a:rPr lang="en-US" dirty="0">
                <a:solidFill>
                  <a:schemeClr val="tx2"/>
                </a:solidFill>
              </a:rPr>
              <a:t>Load Ratio Share and PSS/e files will change with RTC cutover, but will not be visible for OD 9/17</a:t>
            </a:r>
          </a:p>
          <a:p>
            <a:pPr lvl="1"/>
            <a:endParaRPr lang="en-US" sz="1050" dirty="0">
              <a:solidFill>
                <a:schemeClr val="tx2"/>
              </a:solidFill>
            </a:endParaRPr>
          </a:p>
          <a:p>
            <a:r>
              <a:rPr lang="en-US" dirty="0">
                <a:solidFill>
                  <a:schemeClr val="tx2"/>
                </a:solidFill>
              </a:rPr>
              <a:t>For successful DAM completion, and meaningful results, market participants are strongly encouraged to submit various submission types, and not only submission types listed above (E.g., PTPs, EOOs, EBs, AS Self-Arrangement, non-ESR AS and non-ESR TPO submissions).</a:t>
            </a:r>
          </a:p>
          <a:p>
            <a:pPr lvl="1"/>
            <a:endParaRPr lang="en-US"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16</a:t>
            </a:fld>
            <a:endParaRPr lang="en-US"/>
          </a:p>
        </p:txBody>
      </p:sp>
    </p:spTree>
    <p:extLst>
      <p:ext uri="{BB962C8B-B14F-4D97-AF65-F5344CB8AC3E}">
        <p14:creationId xmlns:p14="http://schemas.microsoft.com/office/powerpoint/2010/main" val="304307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16545-8270-5703-081E-E0F5031FC95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49C5060-3011-502F-DA2A-E802441FBD86}"/>
              </a:ext>
            </a:extLst>
          </p:cNvPr>
          <p:cNvSpPr>
            <a:spLocks noGrp="1"/>
          </p:cNvSpPr>
          <p:nvPr>
            <p:ph type="title"/>
          </p:nvPr>
        </p:nvSpPr>
        <p:spPr/>
        <p:txBody>
          <a:bodyPr/>
          <a:lstStyle/>
          <a:p>
            <a:r>
              <a:rPr lang="en-US" dirty="0"/>
              <a:t>DAM Operating Day (OD) Test – Pre DAM</a:t>
            </a:r>
          </a:p>
        </p:txBody>
      </p:sp>
      <p:sp>
        <p:nvSpPr>
          <p:cNvPr id="6" name="Content Placeholder 5">
            <a:extLst>
              <a:ext uri="{FF2B5EF4-FFF2-40B4-BE49-F238E27FC236}">
                <a16:creationId xmlns:a16="http://schemas.microsoft.com/office/drawing/2014/main" id="{5776A883-B0EC-7A81-9118-65D2366D80E7}"/>
              </a:ext>
            </a:extLst>
          </p:cNvPr>
          <p:cNvSpPr>
            <a:spLocks noGrp="1"/>
          </p:cNvSpPr>
          <p:nvPr>
            <p:ph idx="1"/>
          </p:nvPr>
        </p:nvSpPr>
        <p:spPr>
          <a:xfrm>
            <a:off x="78768" y="637640"/>
            <a:ext cx="8534400" cy="5771097"/>
          </a:xfrm>
        </p:spPr>
        <p:txBody>
          <a:bodyPr lIns="205740" tIns="205740" rIns="205740" bIns="205740" anchor="t"/>
          <a:lstStyle/>
          <a:p>
            <a:endParaRPr lang="en-US" sz="1800" dirty="0">
              <a:solidFill>
                <a:schemeClr val="tx2"/>
              </a:solidFill>
              <a:cs typeface="Arial"/>
            </a:endParaRPr>
          </a:p>
          <a:p>
            <a:r>
              <a:rPr lang="en-US" sz="1800" b="0" dirty="0">
                <a:solidFill>
                  <a:schemeClr val="tx2"/>
                </a:solidFill>
              </a:rPr>
              <a:t>Key DAM Submission Changes</a:t>
            </a:r>
          </a:p>
          <a:p>
            <a:pPr lvl="1"/>
            <a:r>
              <a:rPr lang="en-US" sz="1600" dirty="0">
                <a:solidFill>
                  <a:schemeClr val="tx2"/>
                </a:solidFill>
              </a:rPr>
              <a:t>AS Obligation – no self-arrangement will be allowed over QSE’s Advisory AS Obligation.</a:t>
            </a:r>
          </a:p>
          <a:p>
            <a:pPr lvl="2"/>
            <a:r>
              <a:rPr lang="en-US" sz="1400" dirty="0">
                <a:solidFill>
                  <a:schemeClr val="tx2"/>
                </a:solidFill>
              </a:rPr>
              <a:t>Example: RRS Advisory AS Obligation = 2.18368 -&gt; maximum Self-AS submission = 2.1</a:t>
            </a:r>
          </a:p>
          <a:p>
            <a:pPr lvl="1"/>
            <a:r>
              <a:rPr lang="en-US" sz="1600" b="0" dirty="0">
                <a:solidFill>
                  <a:schemeClr val="tx2"/>
                </a:solidFill>
              </a:rPr>
              <a:t>COP</a:t>
            </a:r>
            <a:r>
              <a:rPr lang="en-US" sz="1600" dirty="0">
                <a:solidFill>
                  <a:schemeClr val="tx2"/>
                </a:solidFill>
              </a:rPr>
              <a:t> – can submit negative LSL/HSL for ESR. Can submit values for AS Capability within the existing AS fields.</a:t>
            </a:r>
            <a:endParaRPr lang="en-US" sz="1600" b="0" dirty="0">
              <a:solidFill>
                <a:schemeClr val="tx2"/>
              </a:solidFill>
            </a:endParaRPr>
          </a:p>
          <a:p>
            <a:pPr lvl="1"/>
            <a:r>
              <a:rPr lang="en-US" sz="1600" dirty="0">
                <a:solidFill>
                  <a:schemeClr val="tx2"/>
                </a:solidFill>
              </a:rPr>
              <a:t>TPO (EB/OC) – negative MW quantity reflects ESR EB/OC. ESR startup and minimum energy costs are not allowed and ESRs are considered self-committed. </a:t>
            </a:r>
          </a:p>
          <a:p>
            <a:pPr lvl="1"/>
            <a:r>
              <a:rPr lang="en-US" sz="1600" dirty="0">
                <a:solidFill>
                  <a:schemeClr val="tx2"/>
                </a:solidFill>
              </a:rPr>
              <a:t>Resource-Specific AS Offers – FRRSUP and FRRSDN offers not allowed. Offers must be between $0 and DAM SWCAP. For ESRs, RRSUFR and ECRSM offers not allowed. All AS offers from ESRs are inclusive of EB/OCs.</a:t>
            </a:r>
          </a:p>
          <a:p>
            <a:pPr lvl="1"/>
            <a:r>
              <a:rPr lang="en-US" sz="1600" dirty="0">
                <a:solidFill>
                  <a:schemeClr val="tx2"/>
                </a:solidFill>
              </a:rPr>
              <a:t>AS Only Offers – Offers must be between $0 and DAM SWCAP. REGUP, REGDN, RRSPFR, Online NSPIN, and Online ECRS are allowed. Other AS types are not allowed. Multi-hour and fixed blocks are not allowed.</a:t>
            </a:r>
            <a:endParaRPr lang="en-US" sz="1600" b="0" dirty="0">
              <a:solidFill>
                <a:schemeClr val="tx2"/>
              </a:solidFill>
            </a:endParaRPr>
          </a:p>
          <a:p>
            <a:endParaRPr lang="en-US" sz="1800" b="0" dirty="0"/>
          </a:p>
          <a:p>
            <a:endParaRPr lang="en-US" b="0" dirty="0"/>
          </a:p>
        </p:txBody>
      </p:sp>
      <p:sp>
        <p:nvSpPr>
          <p:cNvPr id="4" name="Slide Number Placeholder 3">
            <a:extLst>
              <a:ext uri="{FF2B5EF4-FFF2-40B4-BE49-F238E27FC236}">
                <a16:creationId xmlns:a16="http://schemas.microsoft.com/office/drawing/2014/main" id="{4238AEEE-2E84-22C7-7278-F62A9B83A5B4}"/>
              </a:ext>
            </a:extLst>
          </p:cNvPr>
          <p:cNvSpPr>
            <a:spLocks noGrp="1"/>
          </p:cNvSpPr>
          <p:nvPr>
            <p:ph type="sldNum" sz="quarter" idx="4"/>
          </p:nvPr>
        </p:nvSpPr>
        <p:spPr/>
        <p:txBody>
          <a:bodyPr/>
          <a:lstStyle/>
          <a:p>
            <a:fld id="{1D93BD3E-1E9A-4970-A6F7-E7AC52762E0C}" type="slidenum">
              <a:rPr lang="en-US" smtClean="0"/>
              <a:pPr/>
              <a:t>17</a:t>
            </a:fld>
            <a:endParaRPr lang="en-US"/>
          </a:p>
        </p:txBody>
      </p:sp>
    </p:spTree>
    <p:extLst>
      <p:ext uri="{BB962C8B-B14F-4D97-AF65-F5344CB8AC3E}">
        <p14:creationId xmlns:p14="http://schemas.microsoft.com/office/powerpoint/2010/main" val="2984897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6B63-711E-D1FE-73E2-7B64DE4F1FD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8585EA-F5DC-2A0B-2461-D22CBF149271}"/>
              </a:ext>
            </a:extLst>
          </p:cNvPr>
          <p:cNvSpPr>
            <a:spLocks noGrp="1"/>
          </p:cNvSpPr>
          <p:nvPr>
            <p:ph type="title"/>
          </p:nvPr>
        </p:nvSpPr>
        <p:spPr/>
        <p:txBody>
          <a:bodyPr/>
          <a:lstStyle/>
          <a:p>
            <a:r>
              <a:rPr lang="en-US" dirty="0"/>
              <a:t>DAM Operating Day (OD) Test – Post DAM</a:t>
            </a:r>
          </a:p>
        </p:txBody>
      </p:sp>
      <p:sp>
        <p:nvSpPr>
          <p:cNvPr id="6" name="Content Placeholder 5">
            <a:extLst>
              <a:ext uri="{FF2B5EF4-FFF2-40B4-BE49-F238E27FC236}">
                <a16:creationId xmlns:a16="http://schemas.microsoft.com/office/drawing/2014/main" id="{CB95EBFB-DFA0-3EF8-3310-B5C211436BBB}"/>
              </a:ext>
            </a:extLst>
          </p:cNvPr>
          <p:cNvSpPr>
            <a:spLocks noGrp="1"/>
          </p:cNvSpPr>
          <p:nvPr>
            <p:ph idx="1"/>
          </p:nvPr>
        </p:nvSpPr>
        <p:spPr/>
        <p:txBody>
          <a:bodyPr/>
          <a:lstStyle/>
          <a:p>
            <a:r>
              <a:rPr lang="en-US" b="0" dirty="0">
                <a:solidFill>
                  <a:schemeClr val="tx2"/>
                </a:solidFill>
              </a:rPr>
              <a:t>Post Publish Report Verification</a:t>
            </a:r>
            <a:endParaRPr lang="en-US" sz="1350" dirty="0">
              <a:solidFill>
                <a:schemeClr val="tx2"/>
              </a:solidFill>
            </a:endParaRPr>
          </a:p>
          <a:p>
            <a:pPr lvl="1"/>
            <a:r>
              <a:rPr lang="en-US" sz="1600" dirty="0">
                <a:solidFill>
                  <a:schemeClr val="tx2"/>
                </a:solidFill>
              </a:rPr>
              <a:t>AS-Only Awards</a:t>
            </a:r>
          </a:p>
          <a:p>
            <a:pPr lvl="1"/>
            <a:r>
              <a:rPr lang="en-US" sz="1600" dirty="0">
                <a:solidFill>
                  <a:schemeClr val="tx2"/>
                </a:solidFill>
              </a:rPr>
              <a:t>ESR Resource-Specific AS awards</a:t>
            </a:r>
          </a:p>
          <a:p>
            <a:pPr lvl="1"/>
            <a:r>
              <a:rPr lang="en-US" sz="1600" dirty="0">
                <a:solidFill>
                  <a:schemeClr val="tx2"/>
                </a:solidFill>
              </a:rPr>
              <a:t>TPO(EB/OC) awards</a:t>
            </a:r>
          </a:p>
          <a:p>
            <a:pPr lvl="1"/>
            <a:r>
              <a:rPr lang="en-US" sz="1600" dirty="0">
                <a:solidFill>
                  <a:schemeClr val="tx2"/>
                </a:solidFill>
              </a:rPr>
              <a:t>QSEs with Advisory AS Obligations and AS awards can download/review their Final AS Obligations and ensure observe/handle values with up to 5 significant digits after the decimal</a:t>
            </a:r>
          </a:p>
          <a:p>
            <a:pPr lvl="1"/>
            <a:r>
              <a:rPr lang="en-US" sz="1600" dirty="0">
                <a:solidFill>
                  <a:schemeClr val="tx2"/>
                </a:solidFill>
              </a:rPr>
              <a:t>DAM LMPs</a:t>
            </a:r>
          </a:p>
          <a:p>
            <a:pPr lvl="1"/>
            <a:r>
              <a:rPr lang="en-US" sz="1600" dirty="0">
                <a:solidFill>
                  <a:schemeClr val="tx2"/>
                </a:solidFill>
              </a:rPr>
              <a:t>DAM MCPCs</a:t>
            </a:r>
          </a:p>
          <a:p>
            <a:pPr lvl="1"/>
            <a:r>
              <a:rPr lang="en-US" sz="1600" dirty="0">
                <a:solidFill>
                  <a:schemeClr val="tx2"/>
                </a:solidFill>
              </a:rPr>
              <a:t>DAM Constraint Shadow Prices</a:t>
            </a:r>
          </a:p>
          <a:p>
            <a:pPr lvl="1"/>
            <a:r>
              <a:rPr lang="en-US" sz="1600" dirty="0">
                <a:solidFill>
                  <a:schemeClr val="tx2"/>
                </a:solidFill>
              </a:rPr>
              <a:t>Other DAM Awards</a:t>
            </a:r>
          </a:p>
          <a:p>
            <a:pPr marL="0" indent="0">
              <a:buNone/>
            </a:pPr>
            <a:endParaRPr lang="en-US" sz="1350" dirty="0">
              <a:solidFill>
                <a:schemeClr val="tx2"/>
              </a:solidFill>
            </a:endParaRPr>
          </a:p>
          <a:p>
            <a:endParaRPr lang="en-US" b="0" dirty="0"/>
          </a:p>
        </p:txBody>
      </p:sp>
      <p:sp>
        <p:nvSpPr>
          <p:cNvPr id="4" name="Slide Number Placeholder 3">
            <a:extLst>
              <a:ext uri="{FF2B5EF4-FFF2-40B4-BE49-F238E27FC236}">
                <a16:creationId xmlns:a16="http://schemas.microsoft.com/office/drawing/2014/main" id="{520081CD-73F4-BD5C-2B9F-47E8321DB8D6}"/>
              </a:ext>
            </a:extLst>
          </p:cNvPr>
          <p:cNvSpPr>
            <a:spLocks noGrp="1"/>
          </p:cNvSpPr>
          <p:nvPr>
            <p:ph type="sldNum" sz="quarter" idx="4"/>
          </p:nvPr>
        </p:nvSpPr>
        <p:spPr/>
        <p:txBody>
          <a:bodyPr/>
          <a:lstStyle/>
          <a:p>
            <a:fld id="{1D93BD3E-1E9A-4970-A6F7-E7AC52762E0C}" type="slidenum">
              <a:rPr lang="en-US" smtClean="0"/>
              <a:pPr/>
              <a:t>18</a:t>
            </a:fld>
            <a:endParaRPr lang="en-US"/>
          </a:p>
        </p:txBody>
      </p:sp>
    </p:spTree>
    <p:extLst>
      <p:ext uri="{BB962C8B-B14F-4D97-AF65-F5344CB8AC3E}">
        <p14:creationId xmlns:p14="http://schemas.microsoft.com/office/powerpoint/2010/main" val="2409814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D3B9F-9116-8B16-B75D-3F08A0E940C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12440F-9B6F-0BC1-9EAB-133B8018C11A}"/>
              </a:ext>
            </a:extLst>
          </p:cNvPr>
          <p:cNvSpPr>
            <a:spLocks noGrp="1"/>
          </p:cNvSpPr>
          <p:nvPr>
            <p:ph type="title"/>
          </p:nvPr>
        </p:nvSpPr>
        <p:spPr/>
        <p:txBody>
          <a:bodyPr/>
          <a:lstStyle/>
          <a:p>
            <a:r>
              <a:rPr lang="en-US" sz="2400" dirty="0"/>
              <a:t>DAM ASDC Price Setting Example</a:t>
            </a:r>
          </a:p>
        </p:txBody>
      </p:sp>
      <p:sp>
        <p:nvSpPr>
          <p:cNvPr id="4" name="Slide Number Placeholder 3">
            <a:extLst>
              <a:ext uri="{FF2B5EF4-FFF2-40B4-BE49-F238E27FC236}">
                <a16:creationId xmlns:a16="http://schemas.microsoft.com/office/drawing/2014/main" id="{7104F258-54D4-DD8A-28EA-512E4FA14316}"/>
              </a:ext>
            </a:extLst>
          </p:cNvPr>
          <p:cNvSpPr>
            <a:spLocks noGrp="1"/>
          </p:cNvSpPr>
          <p:nvPr>
            <p:ph type="sldNum" sz="quarter" idx="4"/>
          </p:nvPr>
        </p:nvSpPr>
        <p:spPr/>
        <p:txBody>
          <a:bodyPr/>
          <a:lstStyle/>
          <a:p>
            <a:fld id="{1D93BD3E-1E9A-4970-A6F7-E7AC52762E0C}" type="slidenum">
              <a:rPr lang="en-US" smtClean="0"/>
              <a:pPr/>
              <a:t>19</a:t>
            </a:fld>
            <a:endParaRPr lang="en-US"/>
          </a:p>
        </p:txBody>
      </p:sp>
      <p:pic>
        <p:nvPicPr>
          <p:cNvPr id="24" name="Picture 23">
            <a:extLst>
              <a:ext uri="{FF2B5EF4-FFF2-40B4-BE49-F238E27FC236}">
                <a16:creationId xmlns:a16="http://schemas.microsoft.com/office/drawing/2014/main" id="{A70DBEF2-565C-44BB-D9C0-9273512820C7}"/>
              </a:ext>
            </a:extLst>
          </p:cNvPr>
          <p:cNvPicPr>
            <a:picLocks noChangeAspect="1"/>
          </p:cNvPicPr>
          <p:nvPr/>
        </p:nvPicPr>
        <p:blipFill>
          <a:blip r:embed="rId2"/>
          <a:stretch>
            <a:fillRect/>
          </a:stretch>
        </p:blipFill>
        <p:spPr>
          <a:xfrm>
            <a:off x="1341853" y="3435818"/>
            <a:ext cx="2423373" cy="2634538"/>
          </a:xfrm>
          <a:prstGeom prst="rect">
            <a:avLst/>
          </a:prstGeom>
        </p:spPr>
      </p:pic>
      <p:pic>
        <p:nvPicPr>
          <p:cNvPr id="28" name="Picture 27">
            <a:extLst>
              <a:ext uri="{FF2B5EF4-FFF2-40B4-BE49-F238E27FC236}">
                <a16:creationId xmlns:a16="http://schemas.microsoft.com/office/drawing/2014/main" id="{A90C8736-5BB7-E302-FC72-774D86B04D38}"/>
              </a:ext>
            </a:extLst>
          </p:cNvPr>
          <p:cNvPicPr>
            <a:picLocks noChangeAspect="1"/>
          </p:cNvPicPr>
          <p:nvPr/>
        </p:nvPicPr>
        <p:blipFill>
          <a:blip r:embed="rId3"/>
          <a:stretch>
            <a:fillRect/>
          </a:stretch>
        </p:blipFill>
        <p:spPr>
          <a:xfrm>
            <a:off x="4746903" y="2006846"/>
            <a:ext cx="3994799" cy="4317754"/>
          </a:xfrm>
          <a:prstGeom prst="rect">
            <a:avLst/>
          </a:prstGeom>
        </p:spPr>
      </p:pic>
      <p:pic>
        <p:nvPicPr>
          <p:cNvPr id="32" name="Picture 31">
            <a:extLst>
              <a:ext uri="{FF2B5EF4-FFF2-40B4-BE49-F238E27FC236}">
                <a16:creationId xmlns:a16="http://schemas.microsoft.com/office/drawing/2014/main" id="{845C35DD-1D7F-9ECE-865F-F79CC445AB7C}"/>
              </a:ext>
            </a:extLst>
          </p:cNvPr>
          <p:cNvPicPr>
            <a:picLocks noChangeAspect="1"/>
          </p:cNvPicPr>
          <p:nvPr/>
        </p:nvPicPr>
        <p:blipFill>
          <a:blip r:embed="rId4"/>
          <a:stretch>
            <a:fillRect/>
          </a:stretch>
        </p:blipFill>
        <p:spPr>
          <a:xfrm>
            <a:off x="436002" y="931826"/>
            <a:ext cx="3797856" cy="2497174"/>
          </a:xfrm>
          <a:prstGeom prst="rect">
            <a:avLst/>
          </a:prstGeom>
        </p:spPr>
      </p:pic>
      <p:sp>
        <p:nvSpPr>
          <p:cNvPr id="33" name="Rectangle 32">
            <a:extLst>
              <a:ext uri="{FF2B5EF4-FFF2-40B4-BE49-F238E27FC236}">
                <a16:creationId xmlns:a16="http://schemas.microsoft.com/office/drawing/2014/main" id="{0E50203C-458D-D2AD-323E-3B7675C6B708}"/>
              </a:ext>
            </a:extLst>
          </p:cNvPr>
          <p:cNvSpPr/>
          <p:nvPr/>
        </p:nvSpPr>
        <p:spPr>
          <a:xfrm>
            <a:off x="733507" y="1236393"/>
            <a:ext cx="2739885" cy="1888040"/>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500490A-1D53-8469-5378-2B5C9AC74FB2}"/>
              </a:ext>
            </a:extLst>
          </p:cNvPr>
          <p:cNvSpPr/>
          <p:nvPr/>
        </p:nvSpPr>
        <p:spPr>
          <a:xfrm>
            <a:off x="3601985" y="1215147"/>
            <a:ext cx="425773" cy="1895643"/>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07288B8-3C2D-94D2-FCDE-B9F726A9BB17}"/>
              </a:ext>
            </a:extLst>
          </p:cNvPr>
          <p:cNvSpPr>
            <a:spLocks noGrp="1"/>
          </p:cNvSpPr>
          <p:nvPr>
            <p:ph idx="1"/>
          </p:nvPr>
        </p:nvSpPr>
        <p:spPr>
          <a:xfrm>
            <a:off x="4636156" y="1113877"/>
            <a:ext cx="4507844" cy="1192213"/>
          </a:xfrm>
        </p:spPr>
        <p:txBody>
          <a:bodyPr lIns="91440" tIns="45720" rIns="91440" bIns="45720" anchor="t"/>
          <a:lstStyle/>
          <a:p>
            <a:pPr marL="0" indent="0">
              <a:buNone/>
            </a:pPr>
            <a:r>
              <a:rPr lang="en-US" sz="1200" b="1" dirty="0">
                <a:solidFill>
                  <a:schemeClr val="tx2"/>
                </a:solidFill>
                <a:cs typeface="Arial"/>
              </a:rPr>
              <a:t>OD 9/17/2025 HE 21</a:t>
            </a:r>
          </a:p>
          <a:p>
            <a:r>
              <a:rPr lang="en-US" sz="1200" dirty="0">
                <a:solidFill>
                  <a:schemeClr val="tx2"/>
                </a:solidFill>
                <a:cs typeface="Arial"/>
              </a:rPr>
              <a:t>NSPIN MCPC : $38.52 </a:t>
            </a:r>
          </a:p>
          <a:p>
            <a:pPr lvl="1"/>
            <a:r>
              <a:rPr lang="en-US" sz="1050" dirty="0">
                <a:solidFill>
                  <a:schemeClr val="tx2"/>
                </a:solidFill>
                <a:cs typeface="Arial"/>
              </a:rPr>
              <a:t>AS Award stack intersected the ASDC @ 2536.6 MW</a:t>
            </a:r>
          </a:p>
          <a:p>
            <a:pPr lvl="1"/>
            <a:r>
              <a:rPr lang="en-US" sz="1050" dirty="0">
                <a:solidFill>
                  <a:schemeClr val="tx2"/>
                </a:solidFill>
                <a:cs typeface="Arial"/>
              </a:rPr>
              <a:t>NSPIN AS P</a:t>
            </a:r>
            <a:r>
              <a:rPr lang="en-US" sz="1000" dirty="0">
                <a:solidFill>
                  <a:schemeClr val="tx2"/>
                </a:solidFill>
                <a:cs typeface="Arial"/>
              </a:rPr>
              <a:t>lan @ HE 21 : 2339 MW</a:t>
            </a:r>
          </a:p>
        </p:txBody>
      </p:sp>
    </p:spTree>
    <p:extLst>
      <p:ext uri="{BB962C8B-B14F-4D97-AF65-F5344CB8AC3E}">
        <p14:creationId xmlns:p14="http://schemas.microsoft.com/office/powerpoint/2010/main" val="314314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6869-86A1-B83B-8299-C2EB10231D1A}"/>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9AF20F1E-D4E3-7A70-2873-597B398F2A67}"/>
              </a:ext>
            </a:extLst>
          </p:cNvPr>
          <p:cNvSpPr>
            <a:spLocks noGrp="1"/>
          </p:cNvSpPr>
          <p:nvPr>
            <p:ph idx="1"/>
          </p:nvPr>
        </p:nvSpPr>
        <p:spPr>
          <a:xfrm>
            <a:off x="304800" y="746440"/>
            <a:ext cx="8534400" cy="5606500"/>
          </a:xfrm>
        </p:spPr>
        <p:txBody>
          <a:bodyPr/>
          <a:lstStyle/>
          <a:p>
            <a:pPr>
              <a:buFontTx/>
              <a:buChar char="-"/>
            </a:pPr>
            <a:r>
              <a:rPr lang="en-US" sz="2000" dirty="0">
                <a:solidFill>
                  <a:schemeClr val="tx2"/>
                </a:solidFill>
              </a:rPr>
              <a:t>Antitrust Admonition</a:t>
            </a:r>
          </a:p>
          <a:p>
            <a:pPr>
              <a:buFontTx/>
              <a:buChar char="-"/>
            </a:pPr>
            <a:r>
              <a:rPr lang="en-US" sz="2000" dirty="0">
                <a:solidFill>
                  <a:schemeClr val="tx2"/>
                </a:solidFill>
              </a:rPr>
              <a:t>Status and Issues</a:t>
            </a:r>
          </a:p>
          <a:p>
            <a:pPr>
              <a:buFontTx/>
              <a:buChar char="-"/>
            </a:pPr>
            <a:r>
              <a:rPr lang="en-US" sz="2000" dirty="0">
                <a:solidFill>
                  <a:schemeClr val="tx2"/>
                </a:solidFill>
              </a:rPr>
              <a:t>ICCP Retirements</a:t>
            </a:r>
          </a:p>
          <a:p>
            <a:pPr>
              <a:buFontTx/>
              <a:buChar char="-"/>
            </a:pPr>
            <a:r>
              <a:rPr lang="en-US" sz="2000" dirty="0">
                <a:solidFill>
                  <a:schemeClr val="tx2"/>
                </a:solidFill>
              </a:rPr>
              <a:t>Next Steps</a:t>
            </a:r>
          </a:p>
          <a:p>
            <a:pPr>
              <a:buFontTx/>
              <a:buChar char="-"/>
            </a:pPr>
            <a:r>
              <a:rPr lang="en-US" sz="2000" dirty="0">
                <a:solidFill>
                  <a:schemeClr val="tx2"/>
                </a:solidFill>
              </a:rPr>
              <a:t>Q&amp;A </a:t>
            </a:r>
          </a:p>
          <a:p>
            <a:pPr>
              <a:buFontTx/>
              <a:buChar char="-"/>
            </a:pPr>
            <a:r>
              <a:rPr lang="en-US" sz="2000" dirty="0">
                <a:solidFill>
                  <a:schemeClr val="tx2"/>
                </a:solidFill>
              </a:rPr>
              <a:t>Appendix- Supporting Materials: </a:t>
            </a:r>
          </a:p>
          <a:p>
            <a:pPr lvl="1">
              <a:buFontTx/>
              <a:buChar char="-"/>
            </a:pPr>
            <a:r>
              <a:rPr lang="en-US" sz="1050" dirty="0">
                <a:solidFill>
                  <a:schemeClr val="tx2"/>
                </a:solidFill>
              </a:rPr>
              <a:t>Summary of SCED Functionality</a:t>
            </a:r>
          </a:p>
          <a:p>
            <a:pPr lvl="1">
              <a:buFontTx/>
              <a:buChar char="-"/>
            </a:pPr>
            <a:r>
              <a:rPr lang="en-US" sz="1050" dirty="0">
                <a:solidFill>
                  <a:schemeClr val="accent2">
                    <a:lumMod val="50000"/>
                  </a:schemeClr>
                </a:solidFill>
              </a:rPr>
              <a:t>SCED Analysis/Results for prior week</a:t>
            </a:r>
          </a:p>
          <a:p>
            <a:pPr lvl="1">
              <a:buFontTx/>
              <a:buChar char="-"/>
            </a:pPr>
            <a:r>
              <a:rPr lang="en-US" sz="1050" dirty="0">
                <a:solidFill>
                  <a:schemeClr val="tx2"/>
                </a:solidFill>
              </a:rPr>
              <a:t>DAM and AS Self-Provision Education</a:t>
            </a:r>
          </a:p>
          <a:p>
            <a:pPr lvl="1">
              <a:buFontTx/>
              <a:buChar char="-"/>
            </a:pPr>
            <a:r>
              <a:rPr lang="en-US" sz="1050" dirty="0">
                <a:solidFill>
                  <a:schemeClr val="tx2"/>
                </a:solidFill>
              </a:rPr>
              <a:t>Telemetry Screening</a:t>
            </a:r>
          </a:p>
          <a:p>
            <a:pPr lvl="1">
              <a:buFontTx/>
              <a:buChar char="-"/>
            </a:pPr>
            <a:r>
              <a:rPr lang="en-US" sz="1050" dirty="0">
                <a:solidFill>
                  <a:schemeClr val="tx2"/>
                </a:solidFill>
              </a:rPr>
              <a:t>New RTC Pricing Reports location</a:t>
            </a:r>
          </a:p>
          <a:p>
            <a:pPr lvl="1">
              <a:buFontTx/>
              <a:buChar char="-"/>
            </a:pPr>
            <a:r>
              <a:rPr lang="en-US" sz="1050" dirty="0">
                <a:solidFill>
                  <a:schemeClr val="tx2"/>
                </a:solidFill>
              </a:rPr>
              <a:t>NPRR1290 Validation Changes</a:t>
            </a:r>
          </a:p>
          <a:p>
            <a:pPr lvl="1">
              <a:buFontTx/>
              <a:buChar char="-"/>
            </a:pPr>
            <a:r>
              <a:rPr lang="en-US" sz="1050" dirty="0">
                <a:solidFill>
                  <a:schemeClr val="tx2"/>
                </a:solidFill>
              </a:rPr>
              <a:t>Links to Handbooks</a:t>
            </a:r>
          </a:p>
          <a:p>
            <a:pPr lvl="1">
              <a:buFontTx/>
              <a:buChar char="-"/>
            </a:pPr>
            <a:r>
              <a:rPr lang="en-US" sz="1050" dirty="0">
                <a:solidFill>
                  <a:schemeClr val="tx2"/>
                </a:solidFill>
              </a:rPr>
              <a:t>FAQ Updated </a:t>
            </a:r>
          </a:p>
          <a:p>
            <a:pPr lvl="1">
              <a:buFontTx/>
              <a:buChar char="-"/>
            </a:pPr>
            <a:r>
              <a:rPr lang="en-US" sz="1050" dirty="0">
                <a:solidFill>
                  <a:schemeClr val="tx2"/>
                </a:solidFill>
              </a:rPr>
              <a:t>Connectivity and Configuration (digital certs)</a:t>
            </a:r>
            <a:endParaRPr lang="en-US" sz="1200" dirty="0">
              <a:solidFill>
                <a:schemeClr val="tx2"/>
              </a:solidFill>
            </a:endParaRPr>
          </a:p>
        </p:txBody>
      </p:sp>
      <p:sp>
        <p:nvSpPr>
          <p:cNvPr id="4" name="Slide Number Placeholder 3">
            <a:extLst>
              <a:ext uri="{FF2B5EF4-FFF2-40B4-BE49-F238E27FC236}">
                <a16:creationId xmlns:a16="http://schemas.microsoft.com/office/drawing/2014/main" id="{508D7AED-487B-8A2B-4965-52C07187891A}"/>
              </a:ext>
            </a:extLst>
          </p:cNvPr>
          <p:cNvSpPr>
            <a:spLocks noGrp="1"/>
          </p:cNvSpPr>
          <p:nvPr>
            <p:ph type="sldNum" sz="quarter" idx="4"/>
          </p:nvPr>
        </p:nvSpPr>
        <p:spPr/>
        <p:txBody>
          <a:bodyPr/>
          <a:lstStyle/>
          <a:p>
            <a:fld id="{1D93BD3E-1E9A-4970-A6F7-E7AC52762E0C}" type="slidenum">
              <a:rPr lang="en-US" smtClean="0"/>
              <a:pPr/>
              <a:t>2</a:t>
            </a:fld>
            <a:endParaRPr lang="en-US"/>
          </a:p>
        </p:txBody>
      </p:sp>
    </p:spTree>
    <p:extLst>
      <p:ext uri="{BB962C8B-B14F-4D97-AF65-F5344CB8AC3E}">
        <p14:creationId xmlns:p14="http://schemas.microsoft.com/office/powerpoint/2010/main" val="3996593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75C5C5-6819-D9A3-3B10-9043997F2C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4867D2-D80D-5D18-0761-089FCFB12444}"/>
              </a:ext>
            </a:extLst>
          </p:cNvPr>
          <p:cNvSpPr>
            <a:spLocks noGrp="1"/>
          </p:cNvSpPr>
          <p:nvPr>
            <p:ph type="title"/>
          </p:nvPr>
        </p:nvSpPr>
        <p:spPr/>
        <p:txBody>
          <a:bodyPr/>
          <a:lstStyle/>
          <a:p>
            <a:r>
              <a:rPr lang="en-US" sz="2400" dirty="0"/>
              <a:t>DAM ASDC Price Setting Example</a:t>
            </a:r>
          </a:p>
        </p:txBody>
      </p:sp>
      <p:sp>
        <p:nvSpPr>
          <p:cNvPr id="4" name="Slide Number Placeholder 3">
            <a:extLst>
              <a:ext uri="{FF2B5EF4-FFF2-40B4-BE49-F238E27FC236}">
                <a16:creationId xmlns:a16="http://schemas.microsoft.com/office/drawing/2014/main" id="{D8514757-C3EC-B312-C361-78A883551AF2}"/>
              </a:ext>
            </a:extLst>
          </p:cNvPr>
          <p:cNvSpPr>
            <a:spLocks noGrp="1"/>
          </p:cNvSpPr>
          <p:nvPr>
            <p:ph type="sldNum" sz="quarter" idx="4"/>
          </p:nvPr>
        </p:nvSpPr>
        <p:spPr/>
        <p:txBody>
          <a:bodyPr/>
          <a:lstStyle/>
          <a:p>
            <a:fld id="{1D93BD3E-1E9A-4970-A6F7-E7AC52762E0C}" type="slidenum">
              <a:rPr lang="en-US" smtClean="0"/>
              <a:pPr/>
              <a:t>20</a:t>
            </a:fld>
            <a:endParaRPr lang="en-US"/>
          </a:p>
        </p:txBody>
      </p:sp>
      <p:pic>
        <p:nvPicPr>
          <p:cNvPr id="24" name="Picture 23">
            <a:extLst>
              <a:ext uri="{FF2B5EF4-FFF2-40B4-BE49-F238E27FC236}">
                <a16:creationId xmlns:a16="http://schemas.microsoft.com/office/drawing/2014/main" id="{3BA5289F-34D0-A2B7-8407-1900A0D8F63B}"/>
              </a:ext>
            </a:extLst>
          </p:cNvPr>
          <p:cNvPicPr>
            <a:picLocks noChangeAspect="1"/>
          </p:cNvPicPr>
          <p:nvPr/>
        </p:nvPicPr>
        <p:blipFill>
          <a:blip r:embed="rId2"/>
          <a:stretch>
            <a:fillRect/>
          </a:stretch>
        </p:blipFill>
        <p:spPr>
          <a:xfrm>
            <a:off x="1066800" y="3505200"/>
            <a:ext cx="2477314" cy="2693180"/>
          </a:xfrm>
          <a:prstGeom prst="rect">
            <a:avLst/>
          </a:prstGeom>
        </p:spPr>
      </p:pic>
      <p:pic>
        <p:nvPicPr>
          <p:cNvPr id="5" name="Picture 4">
            <a:extLst>
              <a:ext uri="{FF2B5EF4-FFF2-40B4-BE49-F238E27FC236}">
                <a16:creationId xmlns:a16="http://schemas.microsoft.com/office/drawing/2014/main" id="{A66A501B-E3C7-D393-A404-FCB40BCDE472}"/>
              </a:ext>
            </a:extLst>
          </p:cNvPr>
          <p:cNvPicPr>
            <a:picLocks noChangeAspect="1"/>
          </p:cNvPicPr>
          <p:nvPr/>
        </p:nvPicPr>
        <p:blipFill>
          <a:blip r:embed="rId3"/>
          <a:stretch>
            <a:fillRect/>
          </a:stretch>
        </p:blipFill>
        <p:spPr>
          <a:xfrm>
            <a:off x="4460466" y="1905000"/>
            <a:ext cx="4114800" cy="4544368"/>
          </a:xfrm>
          <a:prstGeom prst="rect">
            <a:avLst/>
          </a:prstGeom>
        </p:spPr>
      </p:pic>
      <p:pic>
        <p:nvPicPr>
          <p:cNvPr id="6" name="Picture 5">
            <a:extLst>
              <a:ext uri="{FF2B5EF4-FFF2-40B4-BE49-F238E27FC236}">
                <a16:creationId xmlns:a16="http://schemas.microsoft.com/office/drawing/2014/main" id="{B52369DE-28A6-08A3-FD5E-C2A480A1CE0C}"/>
              </a:ext>
            </a:extLst>
          </p:cNvPr>
          <p:cNvPicPr>
            <a:picLocks noChangeAspect="1"/>
          </p:cNvPicPr>
          <p:nvPr/>
        </p:nvPicPr>
        <p:blipFill>
          <a:blip r:embed="rId4"/>
          <a:stretch>
            <a:fillRect/>
          </a:stretch>
        </p:blipFill>
        <p:spPr>
          <a:xfrm>
            <a:off x="375886" y="914400"/>
            <a:ext cx="3525060" cy="2438400"/>
          </a:xfrm>
          <a:prstGeom prst="rect">
            <a:avLst/>
          </a:prstGeom>
        </p:spPr>
      </p:pic>
      <p:sp>
        <p:nvSpPr>
          <p:cNvPr id="7" name="Rectangle 6">
            <a:extLst>
              <a:ext uri="{FF2B5EF4-FFF2-40B4-BE49-F238E27FC236}">
                <a16:creationId xmlns:a16="http://schemas.microsoft.com/office/drawing/2014/main" id="{B83F5B25-92DA-2EEA-4F20-4604649B16A6}"/>
              </a:ext>
            </a:extLst>
          </p:cNvPr>
          <p:cNvSpPr/>
          <p:nvPr/>
        </p:nvSpPr>
        <p:spPr>
          <a:xfrm>
            <a:off x="679664" y="1219200"/>
            <a:ext cx="2057400" cy="1863492"/>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E27B228-FBEC-E4FE-766C-D6CCA85876A2}"/>
              </a:ext>
            </a:extLst>
          </p:cNvPr>
          <p:cNvSpPr/>
          <p:nvPr/>
        </p:nvSpPr>
        <p:spPr>
          <a:xfrm>
            <a:off x="2877051" y="1219200"/>
            <a:ext cx="710486" cy="1849898"/>
          </a:xfrm>
          <a:prstGeom prst="rect">
            <a:avLst/>
          </a:prstGeom>
          <a:solidFill>
            <a:schemeClr val="tx2">
              <a:lumMod val="20000"/>
              <a:lumOff val="80000"/>
              <a:alpha val="78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1269C7-9F6B-6469-733B-0002B40BE2F6}"/>
              </a:ext>
            </a:extLst>
          </p:cNvPr>
          <p:cNvSpPr>
            <a:spLocks noGrp="1"/>
          </p:cNvSpPr>
          <p:nvPr>
            <p:ph idx="1"/>
          </p:nvPr>
        </p:nvSpPr>
        <p:spPr>
          <a:xfrm>
            <a:off x="4460466" y="958733"/>
            <a:ext cx="4507844" cy="1192213"/>
          </a:xfrm>
        </p:spPr>
        <p:txBody>
          <a:bodyPr lIns="91440" tIns="45720" rIns="91440" bIns="45720" anchor="t"/>
          <a:lstStyle/>
          <a:p>
            <a:pPr marL="0" indent="0">
              <a:buNone/>
            </a:pPr>
            <a:r>
              <a:rPr lang="en-US" sz="1200" b="1" dirty="0">
                <a:solidFill>
                  <a:schemeClr val="tx2"/>
                </a:solidFill>
                <a:cs typeface="Arial"/>
              </a:rPr>
              <a:t>OD 9/17/2025 HE 18</a:t>
            </a:r>
          </a:p>
          <a:p>
            <a:r>
              <a:rPr lang="en-US" sz="1200" dirty="0">
                <a:solidFill>
                  <a:schemeClr val="tx2"/>
                </a:solidFill>
                <a:cs typeface="Arial"/>
              </a:rPr>
              <a:t>ECRS MCPC : $80.51 </a:t>
            </a:r>
          </a:p>
          <a:p>
            <a:pPr lvl="1"/>
            <a:r>
              <a:rPr lang="en-US" sz="1050" dirty="0">
                <a:solidFill>
                  <a:schemeClr val="tx2"/>
                </a:solidFill>
                <a:cs typeface="Arial"/>
              </a:rPr>
              <a:t>AS Award stack intersected the ASDC @ 1888.6 MW</a:t>
            </a:r>
          </a:p>
          <a:p>
            <a:pPr lvl="1"/>
            <a:r>
              <a:rPr lang="en-US" sz="1050" dirty="0">
                <a:solidFill>
                  <a:schemeClr val="tx2"/>
                </a:solidFill>
                <a:cs typeface="Arial"/>
              </a:rPr>
              <a:t>ECRS AS P</a:t>
            </a:r>
            <a:r>
              <a:rPr lang="en-US" sz="1000" dirty="0">
                <a:solidFill>
                  <a:schemeClr val="tx2"/>
                </a:solidFill>
                <a:cs typeface="Arial"/>
              </a:rPr>
              <a:t>lan @ HE 18 : 2877 MW</a:t>
            </a:r>
          </a:p>
        </p:txBody>
      </p:sp>
    </p:spTree>
    <p:extLst>
      <p:ext uri="{BB962C8B-B14F-4D97-AF65-F5344CB8AC3E}">
        <p14:creationId xmlns:p14="http://schemas.microsoft.com/office/powerpoint/2010/main" val="2127025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A98235-94C1-EEA8-C8E6-C6994464828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F54E412-B13A-92FF-959D-459C84BAB1B0}"/>
              </a:ext>
            </a:extLst>
          </p:cNvPr>
          <p:cNvSpPr>
            <a:spLocks noGrp="1"/>
          </p:cNvSpPr>
          <p:nvPr>
            <p:ph type="ctrTitle"/>
          </p:nvPr>
        </p:nvSpPr>
        <p:spPr/>
        <p:txBody>
          <a:bodyPr/>
          <a:lstStyle/>
          <a:p>
            <a:r>
              <a:rPr lang="en-US" sz="3600" b="0" dirty="0"/>
              <a:t>NCLR Self-Provision</a:t>
            </a:r>
            <a:br>
              <a:rPr lang="en-US" sz="3600" b="0" dirty="0"/>
            </a:br>
            <a:br>
              <a:rPr lang="en-US" sz="3600" b="0" dirty="0"/>
            </a:br>
            <a:br>
              <a:rPr lang="en-US" sz="3600" b="0" dirty="0">
                <a:solidFill>
                  <a:schemeClr val="tx2"/>
                </a:solidFill>
              </a:rPr>
            </a:br>
            <a:r>
              <a:rPr lang="en-US" sz="2800" b="0" dirty="0">
                <a:solidFill>
                  <a:schemeClr val="tx2"/>
                </a:solidFill>
              </a:rPr>
              <a:t>Reminder: </a:t>
            </a:r>
            <a:br>
              <a:rPr lang="en-US" sz="2800" b="0" dirty="0">
                <a:solidFill>
                  <a:schemeClr val="tx2"/>
                </a:solidFill>
              </a:rPr>
            </a:br>
            <a:r>
              <a:rPr lang="en-US" sz="2000" b="0" dirty="0">
                <a:solidFill>
                  <a:schemeClr val="tx2"/>
                </a:solidFill>
              </a:rPr>
              <a:t>AS Self-Provision is a special design to allow Non-Controllable Load Resources to self-provide their AS Responsibilities into/through  SCED/Real-Time Market </a:t>
            </a:r>
          </a:p>
        </p:txBody>
      </p:sp>
      <p:sp>
        <p:nvSpPr>
          <p:cNvPr id="4" name="Slide Number Placeholder 3">
            <a:extLst>
              <a:ext uri="{FF2B5EF4-FFF2-40B4-BE49-F238E27FC236}">
                <a16:creationId xmlns:a16="http://schemas.microsoft.com/office/drawing/2014/main" id="{E9B396B5-F1DB-94F8-A07D-560EFD98A84E}"/>
              </a:ext>
            </a:extLst>
          </p:cNvPr>
          <p:cNvSpPr>
            <a:spLocks noGrp="1"/>
          </p:cNvSpPr>
          <p:nvPr>
            <p:ph type="sldNum" sz="quarter" idx="4"/>
          </p:nvPr>
        </p:nvSpPr>
        <p:spPr/>
        <p:txBody>
          <a:bodyPr anchor="ctr">
            <a:normAutofit/>
          </a:bodyPr>
          <a:lstStyle/>
          <a:p>
            <a:pPr>
              <a:lnSpc>
                <a:spcPct val="90000"/>
              </a:lnSpc>
              <a:spcAft>
                <a:spcPts val="600"/>
              </a:spcAft>
            </a:pPr>
            <a:fld id="{1D93BD3E-1E9A-4970-A6F7-E7AC52762E0C}" type="slidenum">
              <a:rPr lang="en-US" sz="900" smtClean="0"/>
              <a:pPr>
                <a:lnSpc>
                  <a:spcPct val="90000"/>
                </a:lnSpc>
                <a:spcAft>
                  <a:spcPts val="600"/>
                </a:spcAft>
              </a:pPr>
              <a:t>21</a:t>
            </a:fld>
            <a:endParaRPr lang="en-US" sz="900"/>
          </a:p>
        </p:txBody>
      </p:sp>
    </p:spTree>
    <p:extLst>
      <p:ext uri="{BB962C8B-B14F-4D97-AF65-F5344CB8AC3E}">
        <p14:creationId xmlns:p14="http://schemas.microsoft.com/office/powerpoint/2010/main" val="2522185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12485-2331-5E1B-13B4-70A2AEF029BA}"/>
              </a:ext>
            </a:extLst>
          </p:cNvPr>
          <p:cNvSpPr>
            <a:spLocks noGrp="1"/>
          </p:cNvSpPr>
          <p:nvPr>
            <p:ph type="title"/>
          </p:nvPr>
        </p:nvSpPr>
        <p:spPr/>
        <p:txBody>
          <a:bodyPr/>
          <a:lstStyle/>
          <a:p>
            <a:r>
              <a:rPr lang="en-US" dirty="0"/>
              <a:t>NCLR Resource Status Codes</a:t>
            </a:r>
          </a:p>
        </p:txBody>
      </p:sp>
      <p:sp>
        <p:nvSpPr>
          <p:cNvPr id="3" name="Content Placeholder 2">
            <a:extLst>
              <a:ext uri="{FF2B5EF4-FFF2-40B4-BE49-F238E27FC236}">
                <a16:creationId xmlns:a16="http://schemas.microsoft.com/office/drawing/2014/main" id="{02D3E9DA-DE06-E395-1230-137C431FBE3A}"/>
              </a:ext>
            </a:extLst>
          </p:cNvPr>
          <p:cNvSpPr>
            <a:spLocks noGrp="1"/>
          </p:cNvSpPr>
          <p:nvPr>
            <p:ph idx="1"/>
          </p:nvPr>
        </p:nvSpPr>
        <p:spPr>
          <a:xfrm>
            <a:off x="304800" y="990600"/>
            <a:ext cx="7315200" cy="5052221"/>
          </a:xfrm>
        </p:spPr>
        <p:txBody>
          <a:bodyPr numCol="2"/>
          <a:lstStyle/>
          <a:p>
            <a:r>
              <a:rPr lang="en-US" sz="2400" dirty="0"/>
              <a:t>Pre-RTC</a:t>
            </a:r>
          </a:p>
          <a:p>
            <a:pPr lvl="1"/>
            <a:r>
              <a:rPr lang="en-US" sz="2000" dirty="0"/>
              <a:t>Resource Status Codes (RST)</a:t>
            </a:r>
          </a:p>
          <a:p>
            <a:pPr lvl="1"/>
            <a:endParaRPr lang="en-US" sz="2000" dirty="0"/>
          </a:p>
          <a:p>
            <a:pPr lvl="1"/>
            <a:r>
              <a:rPr lang="en-US" sz="2000" dirty="0"/>
              <a:t>OUTL = 260</a:t>
            </a:r>
          </a:p>
          <a:p>
            <a:pPr lvl="1"/>
            <a:endParaRPr lang="en-US" sz="2000" dirty="0"/>
          </a:p>
          <a:p>
            <a:pPr lvl="1"/>
            <a:r>
              <a:rPr lang="en-US" sz="2000" dirty="0"/>
              <a:t>ONRL = 259</a:t>
            </a:r>
          </a:p>
          <a:p>
            <a:pPr lvl="1"/>
            <a:r>
              <a:rPr lang="en-US" sz="2000" dirty="0"/>
              <a:t>ONECL = 264</a:t>
            </a:r>
          </a:p>
          <a:p>
            <a:pPr lvl="1"/>
            <a:endParaRPr lang="en-US" sz="2000" dirty="0"/>
          </a:p>
        </p:txBody>
      </p:sp>
      <p:sp>
        <p:nvSpPr>
          <p:cNvPr id="4" name="Footer Placeholder 3">
            <a:extLst>
              <a:ext uri="{FF2B5EF4-FFF2-40B4-BE49-F238E27FC236}">
                <a16:creationId xmlns:a16="http://schemas.microsoft.com/office/drawing/2014/main" id="{36DDF9CE-C208-74BA-8C8D-2F3DF0164579}"/>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DDC14C66-66DC-EA2F-B917-432F296424A4}"/>
              </a:ext>
            </a:extLst>
          </p:cNvPr>
          <p:cNvSpPr>
            <a:spLocks noGrp="1"/>
          </p:cNvSpPr>
          <p:nvPr>
            <p:ph type="sldNum" sz="quarter" idx="4"/>
          </p:nvPr>
        </p:nvSpPr>
        <p:spPr/>
        <p:txBody>
          <a:bodyPr/>
          <a:lstStyle/>
          <a:p>
            <a:fld id="{1D93BD3E-1E9A-4970-A6F7-E7AC52762E0C}" type="slidenum">
              <a:rPr lang="en-US" smtClean="0"/>
              <a:pPr/>
              <a:t>22</a:t>
            </a:fld>
            <a:endParaRPr lang="en-US"/>
          </a:p>
        </p:txBody>
      </p:sp>
      <p:sp>
        <p:nvSpPr>
          <p:cNvPr id="6" name="Content Placeholder 2">
            <a:extLst>
              <a:ext uri="{FF2B5EF4-FFF2-40B4-BE49-F238E27FC236}">
                <a16:creationId xmlns:a16="http://schemas.microsoft.com/office/drawing/2014/main" id="{EF83163D-D559-3860-C802-4776CF12F9F1}"/>
              </a:ext>
            </a:extLst>
          </p:cNvPr>
          <p:cNvSpPr txBox="1">
            <a:spLocks/>
          </p:cNvSpPr>
          <p:nvPr/>
        </p:nvSpPr>
        <p:spPr>
          <a:xfrm>
            <a:off x="5029200" y="990600"/>
            <a:ext cx="7315200" cy="5052221"/>
          </a:xfrm>
          <a:prstGeom prst="rect">
            <a:avLst/>
          </a:prstGeom>
        </p:spPr>
        <p:txBody>
          <a:bodyPr numCol="2"/>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RTC+B</a:t>
            </a:r>
          </a:p>
          <a:p>
            <a:pPr lvl="1"/>
            <a:r>
              <a:rPr lang="en-US" sz="2000" dirty="0"/>
              <a:t>Updated Resource Status Codes (RSTR)</a:t>
            </a:r>
          </a:p>
          <a:p>
            <a:pPr lvl="1"/>
            <a:endParaRPr lang="en-US" sz="2000" dirty="0"/>
          </a:p>
          <a:p>
            <a:pPr lvl="1"/>
            <a:r>
              <a:rPr lang="en-US" sz="2000" dirty="0"/>
              <a:t>OUTL = 258</a:t>
            </a:r>
          </a:p>
          <a:p>
            <a:pPr lvl="1"/>
            <a:endParaRPr lang="en-US" sz="2000" dirty="0"/>
          </a:p>
          <a:p>
            <a:pPr lvl="1"/>
            <a:r>
              <a:rPr lang="en-US" sz="2000" dirty="0"/>
              <a:t>ONL = 257</a:t>
            </a:r>
          </a:p>
        </p:txBody>
      </p:sp>
      <p:sp>
        <p:nvSpPr>
          <p:cNvPr id="7" name="Arrow: Right 6">
            <a:extLst>
              <a:ext uri="{FF2B5EF4-FFF2-40B4-BE49-F238E27FC236}">
                <a16:creationId xmlns:a16="http://schemas.microsoft.com/office/drawing/2014/main" id="{413035AE-DBE3-0F54-E31F-1A955C81974D}"/>
              </a:ext>
            </a:extLst>
          </p:cNvPr>
          <p:cNvSpPr/>
          <p:nvPr/>
        </p:nvSpPr>
        <p:spPr>
          <a:xfrm>
            <a:off x="3924300" y="2514600"/>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F666E1A8-D676-DB0A-FFF3-480A93620F7D}"/>
              </a:ext>
            </a:extLst>
          </p:cNvPr>
          <p:cNvSpPr/>
          <p:nvPr/>
        </p:nvSpPr>
        <p:spPr>
          <a:xfrm>
            <a:off x="3924300" y="3405979"/>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656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FDC75E-4E1D-F655-5B6A-486D89EE9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35A533-6267-378D-7423-F7300FC69365}"/>
              </a:ext>
            </a:extLst>
          </p:cNvPr>
          <p:cNvSpPr>
            <a:spLocks noGrp="1"/>
          </p:cNvSpPr>
          <p:nvPr>
            <p:ph type="title"/>
          </p:nvPr>
        </p:nvSpPr>
        <p:spPr/>
        <p:txBody>
          <a:bodyPr/>
          <a:lstStyle/>
          <a:p>
            <a:r>
              <a:rPr lang="en-US" dirty="0"/>
              <a:t>Ramp Rates and Capabilities</a:t>
            </a:r>
          </a:p>
        </p:txBody>
      </p:sp>
      <p:sp>
        <p:nvSpPr>
          <p:cNvPr id="3" name="Content Placeholder 2">
            <a:extLst>
              <a:ext uri="{FF2B5EF4-FFF2-40B4-BE49-F238E27FC236}">
                <a16:creationId xmlns:a16="http://schemas.microsoft.com/office/drawing/2014/main" id="{E2F88C53-7EC7-E948-EDCB-9EA048B4DDB1}"/>
              </a:ext>
            </a:extLst>
          </p:cNvPr>
          <p:cNvSpPr>
            <a:spLocks noGrp="1"/>
          </p:cNvSpPr>
          <p:nvPr>
            <p:ph idx="1"/>
          </p:nvPr>
        </p:nvSpPr>
        <p:spPr>
          <a:xfrm>
            <a:off x="304800" y="990600"/>
            <a:ext cx="7315200" cy="5052221"/>
          </a:xfrm>
        </p:spPr>
        <p:txBody>
          <a:bodyPr numCol="2"/>
          <a:lstStyle/>
          <a:p>
            <a:r>
              <a:rPr lang="en-US" sz="2400" dirty="0"/>
              <a:t>Pre-RTC</a:t>
            </a:r>
          </a:p>
          <a:p>
            <a:pPr lvl="1"/>
            <a:r>
              <a:rPr lang="en-US" sz="2000" dirty="0"/>
              <a:t>AS Responsibility and Schedule</a:t>
            </a:r>
          </a:p>
          <a:p>
            <a:pPr lvl="1"/>
            <a:endParaRPr lang="en-US" sz="2000" dirty="0"/>
          </a:p>
          <a:p>
            <a:pPr lvl="1"/>
            <a:r>
              <a:rPr lang="en-US" sz="2000" dirty="0"/>
              <a:t>RRRS</a:t>
            </a:r>
          </a:p>
          <a:p>
            <a:pPr lvl="1"/>
            <a:r>
              <a:rPr lang="en-US" sz="2000" dirty="0"/>
              <a:t>RRSC</a:t>
            </a:r>
          </a:p>
          <a:p>
            <a:pPr lvl="1"/>
            <a:endParaRPr lang="en-US" sz="2000" dirty="0"/>
          </a:p>
          <a:p>
            <a:pPr lvl="1"/>
            <a:r>
              <a:rPr lang="en-US" sz="2000" dirty="0"/>
              <a:t>ECRS</a:t>
            </a:r>
          </a:p>
          <a:p>
            <a:pPr lvl="1"/>
            <a:r>
              <a:rPr lang="en-US" sz="2000" dirty="0"/>
              <a:t>ECSC</a:t>
            </a:r>
          </a:p>
          <a:p>
            <a:pPr lvl="1"/>
            <a:endParaRPr lang="en-US" sz="2000" dirty="0"/>
          </a:p>
          <a:p>
            <a:pPr lvl="1"/>
            <a:r>
              <a:rPr lang="en-US" sz="2000" dirty="0"/>
              <a:t>NSRS</a:t>
            </a:r>
          </a:p>
          <a:p>
            <a:pPr lvl="1"/>
            <a:r>
              <a:rPr lang="en-US" sz="2000" dirty="0"/>
              <a:t>NSSC</a:t>
            </a:r>
          </a:p>
        </p:txBody>
      </p:sp>
      <p:sp>
        <p:nvSpPr>
          <p:cNvPr id="4" name="Footer Placeholder 3">
            <a:extLst>
              <a:ext uri="{FF2B5EF4-FFF2-40B4-BE49-F238E27FC236}">
                <a16:creationId xmlns:a16="http://schemas.microsoft.com/office/drawing/2014/main" id="{418761DA-7C44-33F8-2DD8-793B6ABA7B71}"/>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A42A069E-0873-72DC-2D47-A52AA45642D1}"/>
              </a:ext>
            </a:extLst>
          </p:cNvPr>
          <p:cNvSpPr>
            <a:spLocks noGrp="1"/>
          </p:cNvSpPr>
          <p:nvPr>
            <p:ph type="sldNum" sz="quarter" idx="4"/>
          </p:nvPr>
        </p:nvSpPr>
        <p:spPr/>
        <p:txBody>
          <a:bodyPr/>
          <a:lstStyle/>
          <a:p>
            <a:fld id="{1D93BD3E-1E9A-4970-A6F7-E7AC52762E0C}" type="slidenum">
              <a:rPr lang="en-US" smtClean="0"/>
              <a:pPr/>
              <a:t>23</a:t>
            </a:fld>
            <a:endParaRPr lang="en-US"/>
          </a:p>
        </p:txBody>
      </p:sp>
      <p:sp>
        <p:nvSpPr>
          <p:cNvPr id="6" name="Content Placeholder 2">
            <a:extLst>
              <a:ext uri="{FF2B5EF4-FFF2-40B4-BE49-F238E27FC236}">
                <a16:creationId xmlns:a16="http://schemas.microsoft.com/office/drawing/2014/main" id="{0F912A00-3BBA-B14B-9006-DBCFC66E9A6B}"/>
              </a:ext>
            </a:extLst>
          </p:cNvPr>
          <p:cNvSpPr txBox="1">
            <a:spLocks/>
          </p:cNvSpPr>
          <p:nvPr/>
        </p:nvSpPr>
        <p:spPr>
          <a:xfrm>
            <a:off x="3810000" y="987287"/>
            <a:ext cx="9144000" cy="5052221"/>
          </a:xfrm>
          <a:prstGeom prst="rect">
            <a:avLst/>
          </a:prstGeom>
        </p:spPr>
        <p:txBody>
          <a:bodyPr numCol="1"/>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RTC+B</a:t>
            </a:r>
          </a:p>
          <a:p>
            <a:pPr lvl="1"/>
            <a:r>
              <a:rPr lang="en-US" sz="2000" dirty="0"/>
              <a:t>Ramp Rates &amp; Awards</a:t>
            </a:r>
          </a:p>
          <a:p>
            <a:pPr marL="457200" lvl="1" indent="0">
              <a:buNone/>
            </a:pPr>
            <a:endParaRPr lang="en-US" sz="2000" dirty="0"/>
          </a:p>
          <a:p>
            <a:pPr marL="457200" lvl="1" indent="0">
              <a:buNone/>
            </a:pPr>
            <a:endParaRPr lang="en-US" sz="2000" dirty="0"/>
          </a:p>
          <a:p>
            <a:pPr lvl="1"/>
            <a:r>
              <a:rPr lang="en-US" sz="2000" u="sng" dirty="0">
                <a:solidFill>
                  <a:schemeClr val="accent3"/>
                </a:solidFill>
              </a:rPr>
              <a:t>UFRC</a:t>
            </a:r>
            <a:r>
              <a:rPr lang="en-US" sz="2000" dirty="0">
                <a:solidFill>
                  <a:schemeClr val="accent3"/>
                </a:solidFill>
              </a:rPr>
              <a:t> (UFR Capability)</a:t>
            </a:r>
          </a:p>
          <a:p>
            <a:pPr lvl="1"/>
            <a:r>
              <a:rPr lang="en-US" sz="2000" u="sng" dirty="0">
                <a:solidFill>
                  <a:schemeClr val="accent1"/>
                </a:solidFill>
              </a:rPr>
              <a:t>UFRA</a:t>
            </a:r>
            <a:r>
              <a:rPr lang="en-US" sz="2000" dirty="0">
                <a:solidFill>
                  <a:schemeClr val="accent1"/>
                </a:solidFill>
              </a:rPr>
              <a:t> (UFR Award)</a:t>
            </a:r>
          </a:p>
          <a:p>
            <a:pPr lvl="1"/>
            <a:endParaRPr lang="en-US" sz="2000" dirty="0"/>
          </a:p>
          <a:p>
            <a:pPr lvl="1"/>
            <a:r>
              <a:rPr lang="en-US" sz="2000" u="sng" dirty="0">
                <a:solidFill>
                  <a:schemeClr val="accent3"/>
                </a:solidFill>
              </a:rPr>
              <a:t>ECRR</a:t>
            </a:r>
            <a:r>
              <a:rPr lang="en-US" sz="2000" dirty="0">
                <a:solidFill>
                  <a:schemeClr val="accent3"/>
                </a:solidFill>
              </a:rPr>
              <a:t> (ECRS RR Capability *10 Min) </a:t>
            </a:r>
          </a:p>
          <a:p>
            <a:pPr lvl="1"/>
            <a:r>
              <a:rPr lang="en-US" sz="2000" u="sng" dirty="0">
                <a:solidFill>
                  <a:schemeClr val="accent1"/>
                </a:solidFill>
              </a:rPr>
              <a:t>ECRA (</a:t>
            </a:r>
            <a:r>
              <a:rPr lang="en-US" sz="2000" dirty="0">
                <a:solidFill>
                  <a:schemeClr val="accent1"/>
                </a:solidFill>
              </a:rPr>
              <a:t>ECRS Award)</a:t>
            </a:r>
          </a:p>
          <a:p>
            <a:pPr lvl="1"/>
            <a:endParaRPr lang="en-US" sz="2000" dirty="0"/>
          </a:p>
          <a:p>
            <a:pPr lvl="1"/>
            <a:r>
              <a:rPr lang="en-US" sz="2000" u="sng" dirty="0">
                <a:solidFill>
                  <a:schemeClr val="accent3"/>
                </a:solidFill>
              </a:rPr>
              <a:t>NSRR</a:t>
            </a:r>
            <a:r>
              <a:rPr lang="en-US" sz="2000" dirty="0">
                <a:solidFill>
                  <a:schemeClr val="accent3"/>
                </a:solidFill>
              </a:rPr>
              <a:t> (NSPIN RR Capability *30 Min)</a:t>
            </a:r>
          </a:p>
          <a:p>
            <a:pPr lvl="1"/>
            <a:r>
              <a:rPr lang="en-US" sz="2000" u="sng" dirty="0">
                <a:solidFill>
                  <a:schemeClr val="accent1"/>
                </a:solidFill>
              </a:rPr>
              <a:t>NSRA</a:t>
            </a:r>
            <a:r>
              <a:rPr lang="en-US" sz="2000" dirty="0">
                <a:solidFill>
                  <a:schemeClr val="accent1"/>
                </a:solidFill>
              </a:rPr>
              <a:t> (NSPIN Award)</a:t>
            </a:r>
          </a:p>
          <a:p>
            <a:pPr lvl="1"/>
            <a:endParaRPr lang="en-US" sz="2000" dirty="0"/>
          </a:p>
        </p:txBody>
      </p:sp>
      <p:sp>
        <p:nvSpPr>
          <p:cNvPr id="7" name="Arrow: Right 6">
            <a:extLst>
              <a:ext uri="{FF2B5EF4-FFF2-40B4-BE49-F238E27FC236}">
                <a16:creationId xmlns:a16="http://schemas.microsoft.com/office/drawing/2014/main" id="{70FF9170-3414-BD8F-8AFF-0F341351DD51}"/>
              </a:ext>
            </a:extLst>
          </p:cNvPr>
          <p:cNvSpPr/>
          <p:nvPr/>
        </p:nvSpPr>
        <p:spPr>
          <a:xfrm>
            <a:off x="2743200" y="2628901"/>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C6694E19-5F47-FF5B-A5DA-1B35A3363C9A}"/>
              </a:ext>
            </a:extLst>
          </p:cNvPr>
          <p:cNvSpPr/>
          <p:nvPr/>
        </p:nvSpPr>
        <p:spPr>
          <a:xfrm>
            <a:off x="2743200" y="3733800"/>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0889AB0A-3C4C-8A37-A60C-09EA5D11938B}"/>
              </a:ext>
            </a:extLst>
          </p:cNvPr>
          <p:cNvSpPr/>
          <p:nvPr/>
        </p:nvSpPr>
        <p:spPr>
          <a:xfrm>
            <a:off x="2743200" y="4899821"/>
            <a:ext cx="838200" cy="3810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50D76CF-0E49-F613-BD57-DCE92ED9ABA9}"/>
              </a:ext>
            </a:extLst>
          </p:cNvPr>
          <p:cNvSpPr txBox="1"/>
          <p:nvPr/>
        </p:nvSpPr>
        <p:spPr>
          <a:xfrm>
            <a:off x="4755874" y="5605790"/>
            <a:ext cx="2298700" cy="523220"/>
          </a:xfrm>
          <a:prstGeom prst="rect">
            <a:avLst/>
          </a:prstGeom>
          <a:solidFill>
            <a:schemeClr val="tx2"/>
          </a:solidFill>
        </p:spPr>
        <p:txBody>
          <a:bodyPr wrap="square" rtlCol="0">
            <a:spAutoFit/>
          </a:bodyPr>
          <a:lstStyle/>
          <a:p>
            <a:pPr defTabSz="685800"/>
            <a:r>
              <a:rPr lang="en-US" sz="1400" i="1" dirty="0">
                <a:solidFill>
                  <a:srgbClr val="00CE7D"/>
                </a:solidFill>
                <a:latin typeface="Arial" panose="020B0604020202020204"/>
              </a:rPr>
              <a:t>QSE to ERCOT Telemetry</a:t>
            </a:r>
          </a:p>
          <a:p>
            <a:pPr defTabSz="685800"/>
            <a:r>
              <a:rPr lang="en-US" sz="1400" i="1" dirty="0">
                <a:solidFill>
                  <a:srgbClr val="00ACC8">
                    <a:lumMod val="60000"/>
                    <a:lumOff val="40000"/>
                  </a:srgbClr>
                </a:solidFill>
                <a:latin typeface="Arial" panose="020B0604020202020204"/>
              </a:rPr>
              <a:t>ERCOT to QSE ICCP</a:t>
            </a:r>
          </a:p>
        </p:txBody>
      </p:sp>
    </p:spTree>
    <p:extLst>
      <p:ext uri="{BB962C8B-B14F-4D97-AF65-F5344CB8AC3E}">
        <p14:creationId xmlns:p14="http://schemas.microsoft.com/office/powerpoint/2010/main" val="5117652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Self-Provision Achieved via Telemetry Points for NCLRs</a:t>
            </a:r>
          </a:p>
        </p:txBody>
      </p:sp>
      <p:sp>
        <p:nvSpPr>
          <p:cNvPr id="3" name="Content Placeholder 2"/>
          <p:cNvSpPr>
            <a:spLocks noGrp="1"/>
          </p:cNvSpPr>
          <p:nvPr>
            <p:ph idx="1"/>
          </p:nvPr>
        </p:nvSpPr>
        <p:spPr>
          <a:xfrm>
            <a:off x="304800" y="1218221"/>
            <a:ext cx="6629400" cy="4000500"/>
          </a:xfrm>
        </p:spPr>
        <p:txBody>
          <a:bodyPr/>
          <a:lstStyle/>
          <a:p>
            <a:pPr marL="214313" indent="-214313">
              <a:buFont typeface="Arial" panose="020B0604020202020204" pitchFamily="34" charset="0"/>
              <a:buChar char="•"/>
            </a:pPr>
            <a:r>
              <a:rPr lang="en-US" sz="1800" b="1" dirty="0"/>
              <a:t>QSEs will be able to self-provide in real-time via telemetered ICCP points</a:t>
            </a:r>
          </a:p>
        </p:txBody>
      </p:sp>
      <p:sp>
        <p:nvSpPr>
          <p:cNvPr id="4" name="Slide Number Placeholder 3"/>
          <p:cNvSpPr>
            <a:spLocks noGrp="1"/>
          </p:cNvSpPr>
          <p:nvPr>
            <p:ph type="sldNum" sz="quarter" idx="4"/>
          </p:nvPr>
        </p:nvSpPr>
        <p:spPr/>
        <p:txBody>
          <a:bodyPr/>
          <a:lstStyle/>
          <a:p>
            <a:pPr defTabSz="685800"/>
            <a:fld id="{1D93BD3E-1E9A-4970-A6F7-E7AC52762E0C}" type="slidenum">
              <a:rPr lang="en-US">
                <a:solidFill>
                  <a:prstClr val="black">
                    <a:tint val="75000"/>
                  </a:prstClr>
                </a:solidFill>
                <a:latin typeface="Arial" panose="020B0604020202020204"/>
              </a:rPr>
              <a:pPr defTabSz="685800"/>
              <a:t>24</a:t>
            </a:fld>
            <a:endParaRPr lang="en-US">
              <a:solidFill>
                <a:prstClr val="black">
                  <a:tint val="75000"/>
                </a:prstClr>
              </a:solidFill>
              <a:latin typeface="Arial" panose="020B0604020202020204"/>
            </a:endParaRPr>
          </a:p>
        </p:txBody>
      </p:sp>
      <p:pic>
        <p:nvPicPr>
          <p:cNvPr id="6" name="Picture 5">
            <a:extLst>
              <a:ext uri="{FF2B5EF4-FFF2-40B4-BE49-F238E27FC236}">
                <a16:creationId xmlns:a16="http://schemas.microsoft.com/office/drawing/2014/main" id="{FDF25C3F-5867-EE59-AA97-4DBC5EABEA8B}"/>
              </a:ext>
            </a:extLst>
          </p:cNvPr>
          <p:cNvPicPr>
            <a:picLocks noChangeAspect="1"/>
          </p:cNvPicPr>
          <p:nvPr/>
        </p:nvPicPr>
        <p:blipFill>
          <a:blip r:embed="rId2"/>
          <a:stretch>
            <a:fillRect/>
          </a:stretch>
        </p:blipFill>
        <p:spPr>
          <a:xfrm>
            <a:off x="3329" y="2169218"/>
            <a:ext cx="9140672" cy="3393382"/>
          </a:xfrm>
          <a:prstGeom prst="rect">
            <a:avLst/>
          </a:prstGeom>
        </p:spPr>
      </p:pic>
      <p:pic>
        <p:nvPicPr>
          <p:cNvPr id="8" name="Picture 7">
            <a:extLst>
              <a:ext uri="{FF2B5EF4-FFF2-40B4-BE49-F238E27FC236}">
                <a16:creationId xmlns:a16="http://schemas.microsoft.com/office/drawing/2014/main" id="{870A2B0E-129D-6FB0-2ADD-3797A1FC7AF8}"/>
              </a:ext>
            </a:extLst>
          </p:cNvPr>
          <p:cNvPicPr>
            <a:picLocks noChangeAspect="1"/>
          </p:cNvPicPr>
          <p:nvPr/>
        </p:nvPicPr>
        <p:blipFill>
          <a:blip r:embed="rId3"/>
          <a:stretch>
            <a:fillRect/>
          </a:stretch>
        </p:blipFill>
        <p:spPr>
          <a:xfrm>
            <a:off x="7151006" y="1152494"/>
            <a:ext cx="1843252" cy="924771"/>
          </a:xfrm>
          <a:prstGeom prst="rect">
            <a:avLst/>
          </a:prstGeom>
        </p:spPr>
      </p:pic>
      <p:sp>
        <p:nvSpPr>
          <p:cNvPr id="9" name="Content Placeholder 2">
            <a:extLst>
              <a:ext uri="{FF2B5EF4-FFF2-40B4-BE49-F238E27FC236}">
                <a16:creationId xmlns:a16="http://schemas.microsoft.com/office/drawing/2014/main" id="{148FFDDD-4725-0B69-EB43-346BF83C2712}"/>
              </a:ext>
            </a:extLst>
          </p:cNvPr>
          <p:cNvSpPr txBox="1">
            <a:spLocks/>
          </p:cNvSpPr>
          <p:nvPr/>
        </p:nvSpPr>
        <p:spPr>
          <a:xfrm>
            <a:off x="7742506" y="907413"/>
            <a:ext cx="1096694" cy="621617"/>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r>
              <a:rPr lang="en-US" sz="1200" i="1" dirty="0">
                <a:solidFill>
                  <a:prstClr val="black"/>
                </a:solidFill>
                <a:latin typeface="Arial" panose="020B0604020202020204"/>
              </a:rPr>
              <a:t>LEGEND</a:t>
            </a:r>
          </a:p>
        </p:txBody>
      </p:sp>
      <p:sp>
        <p:nvSpPr>
          <p:cNvPr id="10" name="Rectangle 9">
            <a:extLst>
              <a:ext uri="{FF2B5EF4-FFF2-40B4-BE49-F238E27FC236}">
                <a16:creationId xmlns:a16="http://schemas.microsoft.com/office/drawing/2014/main" id="{BF54349F-9225-B7B2-50CB-0CEF453701F5}"/>
              </a:ext>
            </a:extLst>
          </p:cNvPr>
          <p:cNvSpPr/>
          <p:nvPr/>
        </p:nvSpPr>
        <p:spPr>
          <a:xfrm>
            <a:off x="-5315" y="4349939"/>
            <a:ext cx="9140672" cy="353615"/>
          </a:xfrm>
          <a:prstGeom prst="rect">
            <a:avLst/>
          </a:prstGeom>
          <a:noFill/>
          <a:ln>
            <a:solidFill>
              <a:schemeClr val="accent4">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11" name="Arrow: Right 10">
            <a:extLst>
              <a:ext uri="{FF2B5EF4-FFF2-40B4-BE49-F238E27FC236}">
                <a16:creationId xmlns:a16="http://schemas.microsoft.com/office/drawing/2014/main" id="{1E7C8C06-E081-2E63-2FD6-4D0A1F7E0C74}"/>
              </a:ext>
            </a:extLst>
          </p:cNvPr>
          <p:cNvSpPr/>
          <p:nvPr/>
        </p:nvSpPr>
        <p:spPr>
          <a:xfrm rot="10800000">
            <a:off x="4800600" y="4439403"/>
            <a:ext cx="433478" cy="17468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latin typeface="Arial" panose="020B0604020202020204"/>
            </a:endParaRPr>
          </a:p>
        </p:txBody>
      </p:sp>
      <p:sp>
        <p:nvSpPr>
          <p:cNvPr id="5" name="TextBox 4">
            <a:extLst>
              <a:ext uri="{FF2B5EF4-FFF2-40B4-BE49-F238E27FC236}">
                <a16:creationId xmlns:a16="http://schemas.microsoft.com/office/drawing/2014/main" id="{B8CEF2EF-DAA0-2E57-F171-3AF87E19FB7C}"/>
              </a:ext>
            </a:extLst>
          </p:cNvPr>
          <p:cNvSpPr txBox="1"/>
          <p:nvPr/>
        </p:nvSpPr>
        <p:spPr>
          <a:xfrm>
            <a:off x="2149414" y="5854908"/>
            <a:ext cx="6689786" cy="253916"/>
          </a:xfrm>
          <a:prstGeom prst="rect">
            <a:avLst/>
          </a:prstGeom>
          <a:noFill/>
        </p:spPr>
        <p:txBody>
          <a:bodyPr wrap="square" rtlCol="0">
            <a:spAutoFit/>
          </a:bodyPr>
          <a:lstStyle/>
          <a:p>
            <a:pPr defTabSz="685800"/>
            <a:r>
              <a:rPr lang="en-US" sz="1050" dirty="0">
                <a:solidFill>
                  <a:prstClr val="black"/>
                </a:solidFill>
                <a:latin typeface="Arial" panose="020B0604020202020204"/>
                <a:hlinkClick r:id="rId4"/>
              </a:rPr>
              <a:t>ICCP Change Request Example RTC+B V1.4 </a:t>
            </a:r>
            <a:r>
              <a:rPr lang="en-US" sz="1050" dirty="0">
                <a:solidFill>
                  <a:prstClr val="black"/>
                </a:solidFill>
                <a:latin typeface="Arial" panose="020B0604020202020204"/>
              </a:rPr>
              <a:t>on RTC ERCOT webpage</a:t>
            </a:r>
          </a:p>
        </p:txBody>
      </p:sp>
    </p:spTree>
    <p:extLst>
      <p:ext uri="{BB962C8B-B14F-4D97-AF65-F5344CB8AC3E}">
        <p14:creationId xmlns:p14="http://schemas.microsoft.com/office/powerpoint/2010/main" val="2322068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3B1A6-E361-A810-1674-BB80927BBE55}"/>
              </a:ext>
            </a:extLst>
          </p:cNvPr>
          <p:cNvSpPr>
            <a:spLocks noGrp="1"/>
          </p:cNvSpPr>
          <p:nvPr>
            <p:ph type="title"/>
          </p:nvPr>
        </p:nvSpPr>
        <p:spPr/>
        <p:txBody>
          <a:bodyPr/>
          <a:lstStyle/>
          <a:p>
            <a:r>
              <a:rPr lang="en-US" dirty="0"/>
              <a:t>The Self-Provision Checklist</a:t>
            </a:r>
          </a:p>
        </p:txBody>
      </p:sp>
      <p:sp>
        <p:nvSpPr>
          <p:cNvPr id="3" name="Content Placeholder 2">
            <a:extLst>
              <a:ext uri="{FF2B5EF4-FFF2-40B4-BE49-F238E27FC236}">
                <a16:creationId xmlns:a16="http://schemas.microsoft.com/office/drawing/2014/main" id="{4D6C4495-0AD5-301B-C8EF-1D4AEDFBCF53}"/>
              </a:ext>
            </a:extLst>
          </p:cNvPr>
          <p:cNvSpPr>
            <a:spLocks noGrp="1"/>
          </p:cNvSpPr>
          <p:nvPr>
            <p:ph idx="1"/>
          </p:nvPr>
        </p:nvSpPr>
        <p:spPr/>
        <p:txBody>
          <a:bodyPr/>
          <a:lstStyle/>
          <a:p>
            <a:r>
              <a:rPr lang="en-US" sz="2000" dirty="0"/>
              <a:t>Scenario: My Load Resource was awarded 15 MW in the DAM, and I purchased 5 MW via a trade.</a:t>
            </a:r>
          </a:p>
          <a:p>
            <a:pPr marL="0" indent="0" algn="ctr">
              <a:buNone/>
            </a:pPr>
            <a:r>
              <a:rPr lang="en-US" sz="2000" b="1" dirty="0"/>
              <a:t>    My total RRS AS Position is 20 MW.   </a:t>
            </a:r>
          </a:p>
          <a:p>
            <a:endParaRPr lang="en-US" sz="2000" dirty="0"/>
          </a:p>
          <a:p>
            <a:r>
              <a:rPr lang="en-US" sz="2000" dirty="0"/>
              <a:t>How to correctly self-provide 20 MW:</a:t>
            </a:r>
          </a:p>
          <a:p>
            <a:pPr lvl="2"/>
            <a:r>
              <a:rPr lang="en-US" sz="2000" dirty="0"/>
              <a:t>Is my resource qualified?</a:t>
            </a:r>
          </a:p>
          <a:p>
            <a:pPr lvl="2"/>
            <a:r>
              <a:rPr lang="en-US" sz="2000" dirty="0"/>
              <a:t>Telemetry Points</a:t>
            </a:r>
          </a:p>
          <a:p>
            <a:pPr lvl="3"/>
            <a:r>
              <a:rPr lang="en-US" dirty="0"/>
              <a:t>RSTR set to ONL (257)</a:t>
            </a:r>
          </a:p>
          <a:p>
            <a:pPr lvl="3"/>
            <a:r>
              <a:rPr lang="en-US" dirty="0"/>
              <a:t>UFR must be Armed</a:t>
            </a:r>
          </a:p>
          <a:p>
            <a:pPr lvl="3"/>
            <a:r>
              <a:rPr lang="en-US" dirty="0"/>
              <a:t>Can I cover my obligation?</a:t>
            </a:r>
          </a:p>
          <a:p>
            <a:pPr lvl="4"/>
            <a:r>
              <a:rPr lang="en-US" dirty="0"/>
              <a:t>Qualified MW Amount       </a:t>
            </a:r>
            <a:r>
              <a:rPr lang="en-US" sz="2200" b="1" dirty="0">
                <a:solidFill>
                  <a:schemeClr val="accent1"/>
                </a:solidFill>
                <a:latin typeface="+mj-lt"/>
                <a:ea typeface="+mj-ea"/>
                <a:cs typeface="+mj-cs"/>
              </a:rPr>
              <a:t>≥</a:t>
            </a:r>
            <a:r>
              <a:rPr lang="en-US" dirty="0"/>
              <a:t>   Self-provided amount</a:t>
            </a:r>
          </a:p>
          <a:p>
            <a:pPr lvl="4"/>
            <a:r>
              <a:rPr lang="en-US" dirty="0"/>
              <a:t>NPF - LPC 		      </a:t>
            </a:r>
            <a:r>
              <a:rPr lang="en-US" b="1" dirty="0">
                <a:solidFill>
                  <a:schemeClr val="accent1"/>
                </a:solidFill>
              </a:rPr>
              <a:t>≥</a:t>
            </a:r>
            <a:r>
              <a:rPr lang="en-US" dirty="0"/>
              <a:t>   Self-provided amount</a:t>
            </a:r>
          </a:p>
          <a:p>
            <a:pPr lvl="4"/>
            <a:r>
              <a:rPr lang="en-US" dirty="0"/>
              <a:t>Capability to Provide AS   </a:t>
            </a:r>
            <a:r>
              <a:rPr lang="en-US" b="1" dirty="0">
                <a:solidFill>
                  <a:schemeClr val="accent1"/>
                </a:solidFill>
              </a:rPr>
              <a:t>≥</a:t>
            </a:r>
            <a:r>
              <a:rPr lang="en-US" dirty="0"/>
              <a:t>   Self-provided amount</a:t>
            </a:r>
          </a:p>
          <a:p>
            <a:pPr lvl="3"/>
            <a:r>
              <a:rPr lang="en-US" dirty="0"/>
              <a:t>Final Step: Telemeter Self-provision</a:t>
            </a:r>
          </a:p>
          <a:p>
            <a:pPr lvl="5"/>
            <a:endParaRPr lang="en-US" dirty="0"/>
          </a:p>
          <a:p>
            <a:pPr lvl="4"/>
            <a:endParaRPr lang="en-US" dirty="0"/>
          </a:p>
          <a:p>
            <a:pPr lvl="4"/>
            <a:endParaRPr lang="en-US" dirty="0"/>
          </a:p>
          <a:p>
            <a:pPr lvl="3"/>
            <a:endParaRPr lang="en-US" dirty="0"/>
          </a:p>
          <a:p>
            <a:pPr lvl="3"/>
            <a:r>
              <a:rPr lang="en-US" dirty="0"/>
              <a:t>“your offers explain your extra”</a:t>
            </a:r>
          </a:p>
          <a:p>
            <a:pPr lvl="3"/>
            <a:endParaRPr lang="en-US" dirty="0"/>
          </a:p>
        </p:txBody>
      </p:sp>
      <p:sp>
        <p:nvSpPr>
          <p:cNvPr id="4" name="Footer Placeholder 3">
            <a:extLst>
              <a:ext uri="{FF2B5EF4-FFF2-40B4-BE49-F238E27FC236}">
                <a16:creationId xmlns:a16="http://schemas.microsoft.com/office/drawing/2014/main" id="{479EC0DA-ED7E-BADB-D9F9-24296B590FB8}"/>
              </a:ext>
            </a:extLst>
          </p:cNvPr>
          <p:cNvSpPr>
            <a:spLocks noGrp="1"/>
          </p:cNvSpPr>
          <p:nvPr>
            <p:ph type="ftr" sz="quarter" idx="11"/>
          </p:nvPr>
        </p:nvSpPr>
        <p:spPr>
          <a:xfrm>
            <a:off x="2743200" y="6553200"/>
            <a:ext cx="4038600" cy="228600"/>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September 2025 DSWG</a:t>
            </a:r>
            <a:endParaRPr lang="en-US" dirty="0"/>
          </a:p>
        </p:txBody>
      </p:sp>
      <p:sp>
        <p:nvSpPr>
          <p:cNvPr id="5" name="Slide Number Placeholder 4">
            <a:extLst>
              <a:ext uri="{FF2B5EF4-FFF2-40B4-BE49-F238E27FC236}">
                <a16:creationId xmlns:a16="http://schemas.microsoft.com/office/drawing/2014/main" id="{BD1D5C45-63D0-A547-7D17-755A4FC513E3}"/>
              </a:ext>
            </a:extLst>
          </p:cNvPr>
          <p:cNvSpPr>
            <a:spLocks noGrp="1"/>
          </p:cNvSpPr>
          <p:nvPr>
            <p:ph type="sldNum" sz="quarter" idx="4"/>
          </p:nvPr>
        </p:nvSpPr>
        <p:spPr/>
        <p:txBody>
          <a:bodyPr/>
          <a:lstStyle/>
          <a:p>
            <a:fld id="{1D93BD3E-1E9A-4970-A6F7-E7AC52762E0C}" type="slidenum">
              <a:rPr lang="en-US" smtClean="0"/>
              <a:pPr/>
              <a:t>25</a:t>
            </a:fld>
            <a:endParaRPr lang="en-US"/>
          </a:p>
        </p:txBody>
      </p:sp>
    </p:spTree>
    <p:extLst>
      <p:ext uri="{BB962C8B-B14F-4D97-AF65-F5344CB8AC3E}">
        <p14:creationId xmlns:p14="http://schemas.microsoft.com/office/powerpoint/2010/main" val="3902828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DFB8C-2637-B5DB-E46A-99BCE5F73E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4FED47-4E79-711B-AEDA-9FB8134BB064}"/>
              </a:ext>
            </a:extLst>
          </p:cNvPr>
          <p:cNvSpPr>
            <a:spLocks noGrp="1"/>
          </p:cNvSpPr>
          <p:nvPr>
            <p:ph type="title"/>
          </p:nvPr>
        </p:nvSpPr>
        <p:spPr/>
        <p:txBody>
          <a:bodyPr/>
          <a:lstStyle/>
          <a:p>
            <a:r>
              <a:rPr lang="en-US" sz="2400" dirty="0"/>
              <a:t>Scenario 1</a:t>
            </a:r>
          </a:p>
        </p:txBody>
      </p:sp>
      <p:sp>
        <p:nvSpPr>
          <p:cNvPr id="4" name="Slide Number Placeholder 3">
            <a:extLst>
              <a:ext uri="{FF2B5EF4-FFF2-40B4-BE49-F238E27FC236}">
                <a16:creationId xmlns:a16="http://schemas.microsoft.com/office/drawing/2014/main" id="{FBC15E10-9FCC-7F5E-3E75-B6B3F06AD899}"/>
              </a:ext>
            </a:extLst>
          </p:cNvPr>
          <p:cNvSpPr>
            <a:spLocks noGrp="1"/>
          </p:cNvSpPr>
          <p:nvPr>
            <p:ph type="sldNum" sz="quarter" idx="4"/>
          </p:nvPr>
        </p:nvSpPr>
        <p:spPr/>
        <p:txBody>
          <a:bodyPr/>
          <a:lstStyle/>
          <a:p>
            <a:pPr defTabSz="685800"/>
            <a:fld id="{1D93BD3E-1E9A-4970-A6F7-E7AC52762E0C}" type="slidenum">
              <a:rPr lang="en-US">
                <a:solidFill>
                  <a:prstClr val="black">
                    <a:tint val="75000"/>
                  </a:prstClr>
                </a:solidFill>
                <a:latin typeface="Arial" panose="020B0604020202020204"/>
              </a:rPr>
              <a:pPr defTabSz="685800"/>
              <a:t>26</a:t>
            </a:fld>
            <a:endParaRPr lang="en-US">
              <a:solidFill>
                <a:prstClr val="black">
                  <a:tint val="75000"/>
                </a:prstClr>
              </a:solidFill>
              <a:latin typeface="Arial" panose="020B0604020202020204"/>
            </a:endParaRPr>
          </a:p>
        </p:txBody>
      </p:sp>
      <p:graphicFrame>
        <p:nvGraphicFramePr>
          <p:cNvPr id="9" name="Content Placeholder 8">
            <a:extLst>
              <a:ext uri="{FF2B5EF4-FFF2-40B4-BE49-F238E27FC236}">
                <a16:creationId xmlns:a16="http://schemas.microsoft.com/office/drawing/2014/main" id="{FD9E07E2-D25D-FC26-4A0A-CFA820D5E637}"/>
              </a:ext>
            </a:extLst>
          </p:cNvPr>
          <p:cNvGraphicFramePr>
            <a:graphicFrameLocks noGrp="1"/>
          </p:cNvGraphicFramePr>
          <p:nvPr>
            <p:ph idx="1"/>
          </p:nvPr>
        </p:nvGraphicFramePr>
        <p:xfrm>
          <a:off x="68580" y="1895693"/>
          <a:ext cx="8991600" cy="2819400"/>
        </p:xfrm>
        <a:graphic>
          <a:graphicData uri="http://schemas.openxmlformats.org/drawingml/2006/table">
            <a:tbl>
              <a:tblPr>
                <a:tableStyleId>{5C22544A-7EE6-4342-B048-85BDC9FD1C3A}</a:tableStyleId>
              </a:tblPr>
              <a:tblGrid>
                <a:gridCol w="1648459">
                  <a:extLst>
                    <a:ext uri="{9D8B030D-6E8A-4147-A177-3AD203B41FA5}">
                      <a16:colId xmlns:a16="http://schemas.microsoft.com/office/drawing/2014/main" val="2803127119"/>
                    </a:ext>
                  </a:extLst>
                </a:gridCol>
                <a:gridCol w="490451">
                  <a:extLst>
                    <a:ext uri="{9D8B030D-6E8A-4147-A177-3AD203B41FA5}">
                      <a16:colId xmlns:a16="http://schemas.microsoft.com/office/drawing/2014/main" val="76635263"/>
                    </a:ext>
                  </a:extLst>
                </a:gridCol>
                <a:gridCol w="490451">
                  <a:extLst>
                    <a:ext uri="{9D8B030D-6E8A-4147-A177-3AD203B41FA5}">
                      <a16:colId xmlns:a16="http://schemas.microsoft.com/office/drawing/2014/main" val="4062436037"/>
                    </a:ext>
                  </a:extLst>
                </a:gridCol>
                <a:gridCol w="490451">
                  <a:extLst>
                    <a:ext uri="{9D8B030D-6E8A-4147-A177-3AD203B41FA5}">
                      <a16:colId xmlns:a16="http://schemas.microsoft.com/office/drawing/2014/main" val="4149570335"/>
                    </a:ext>
                  </a:extLst>
                </a:gridCol>
                <a:gridCol w="490451">
                  <a:extLst>
                    <a:ext uri="{9D8B030D-6E8A-4147-A177-3AD203B41FA5}">
                      <a16:colId xmlns:a16="http://schemas.microsoft.com/office/drawing/2014/main" val="434471892"/>
                    </a:ext>
                  </a:extLst>
                </a:gridCol>
                <a:gridCol w="490451">
                  <a:extLst>
                    <a:ext uri="{9D8B030D-6E8A-4147-A177-3AD203B41FA5}">
                      <a16:colId xmlns:a16="http://schemas.microsoft.com/office/drawing/2014/main" val="3150781353"/>
                    </a:ext>
                  </a:extLst>
                </a:gridCol>
                <a:gridCol w="490451">
                  <a:extLst>
                    <a:ext uri="{9D8B030D-6E8A-4147-A177-3AD203B41FA5}">
                      <a16:colId xmlns:a16="http://schemas.microsoft.com/office/drawing/2014/main" val="2161417385"/>
                    </a:ext>
                  </a:extLst>
                </a:gridCol>
                <a:gridCol w="490451">
                  <a:extLst>
                    <a:ext uri="{9D8B030D-6E8A-4147-A177-3AD203B41FA5}">
                      <a16:colId xmlns:a16="http://schemas.microsoft.com/office/drawing/2014/main" val="4067700116"/>
                    </a:ext>
                  </a:extLst>
                </a:gridCol>
                <a:gridCol w="490451">
                  <a:extLst>
                    <a:ext uri="{9D8B030D-6E8A-4147-A177-3AD203B41FA5}">
                      <a16:colId xmlns:a16="http://schemas.microsoft.com/office/drawing/2014/main" val="3696933908"/>
                    </a:ext>
                  </a:extLst>
                </a:gridCol>
                <a:gridCol w="490451">
                  <a:extLst>
                    <a:ext uri="{9D8B030D-6E8A-4147-A177-3AD203B41FA5}">
                      <a16:colId xmlns:a16="http://schemas.microsoft.com/office/drawing/2014/main" val="4155430397"/>
                    </a:ext>
                  </a:extLst>
                </a:gridCol>
                <a:gridCol w="490451">
                  <a:extLst>
                    <a:ext uri="{9D8B030D-6E8A-4147-A177-3AD203B41FA5}">
                      <a16:colId xmlns:a16="http://schemas.microsoft.com/office/drawing/2014/main" val="4073973821"/>
                    </a:ext>
                  </a:extLst>
                </a:gridCol>
                <a:gridCol w="490451">
                  <a:extLst>
                    <a:ext uri="{9D8B030D-6E8A-4147-A177-3AD203B41FA5}">
                      <a16:colId xmlns:a16="http://schemas.microsoft.com/office/drawing/2014/main" val="292240271"/>
                    </a:ext>
                  </a:extLst>
                </a:gridCol>
                <a:gridCol w="1948180">
                  <a:extLst>
                    <a:ext uri="{9D8B030D-6E8A-4147-A177-3AD203B41FA5}">
                      <a16:colId xmlns:a16="http://schemas.microsoft.com/office/drawing/2014/main" val="2448079698"/>
                    </a:ext>
                  </a:extLst>
                </a:gridCol>
              </a:tblGrid>
              <a:tr h="960282">
                <a:tc>
                  <a:txBody>
                    <a:bodyPr/>
                    <a:lstStyle/>
                    <a:p>
                      <a:pPr lvl="1" algn="l" fontAlgn="ctr"/>
                      <a:r>
                        <a:rPr lang="en-US" sz="900" b="1" u="none" strike="noStrike" dirty="0">
                          <a:solidFill>
                            <a:schemeClr val="tx2">
                              <a:lumMod val="75000"/>
                            </a:schemeClr>
                          </a:solidFill>
                          <a:effectLst/>
                        </a:rPr>
                        <a:t>Scenario ** </a:t>
                      </a:r>
                    </a:p>
                    <a:p>
                      <a:pPr lvl="1" algn="l" fontAlgn="ctr"/>
                      <a:r>
                        <a:rPr lang="en-US" sz="900" b="1" u="none" strike="noStrike" dirty="0">
                          <a:solidFill>
                            <a:schemeClr val="tx2">
                              <a:lumMod val="75000"/>
                            </a:schemeClr>
                          </a:solidFill>
                          <a:effectLst/>
                        </a:rPr>
                        <a:t>Assume AS qualified for All Headroom (NPF-LPC)</a:t>
                      </a:r>
                      <a:endParaRPr lang="en-US" sz="900" b="1"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ctr"/>
                      <a:r>
                        <a:rPr lang="en-US" sz="800" u="none" strike="noStrike" dirty="0">
                          <a:effectLst/>
                        </a:rPr>
                        <a:t>Max Power Cons.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Net Power Flow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Low Power Cons.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Resource Status</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Under Freq. Relay</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RRS UFR</a:t>
                      </a:r>
                    </a:p>
                    <a:p>
                      <a:pPr algn="ctr" fontAlgn="ctr"/>
                      <a:r>
                        <a:rPr lang="en-US" sz="800" u="none" strike="noStrike" dirty="0">
                          <a:effectLst/>
                        </a:rPr>
                        <a:t>(MW)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Self-provided ECRS (MW)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Current Capability to provide UFR (MW)</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ECRS (10min) Ramp Rate (MW/min)</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FDD0"/>
                    </a:solidFill>
                  </a:tcPr>
                </a:tc>
                <a:tc>
                  <a:txBody>
                    <a:bodyPr/>
                    <a:lstStyle/>
                    <a:p>
                      <a:pPr algn="ctr" fontAlgn="ctr"/>
                      <a:r>
                        <a:rPr lang="en-US" sz="800" u="none" strike="noStrike" dirty="0">
                          <a:effectLst/>
                        </a:rPr>
                        <a:t>RRS UFR AS Award</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US" sz="800" u="none" strike="noStrike" dirty="0">
                          <a:effectLst/>
                        </a:rPr>
                        <a:t>ECRS </a:t>
                      </a:r>
                    </a:p>
                    <a:p>
                      <a:pPr algn="ctr" fontAlgn="ctr"/>
                      <a:r>
                        <a:rPr lang="en-US" sz="800" u="none" strike="noStrike" dirty="0">
                          <a:effectLst/>
                        </a:rPr>
                        <a:t>AS Award</a:t>
                      </a:r>
                      <a:endParaRPr lang="en-US" sz="800" b="0" i="0" u="none" strike="noStrike" dirty="0">
                        <a:solidFill>
                          <a:srgbClr val="000000"/>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457200" lvl="1" algn="l" defTabSz="914400" rtl="0" eaLnBrk="1" fontAlgn="ctr" latinLnBrk="0" hangingPunct="1"/>
                      <a:r>
                        <a:rPr lang="en-US" sz="900" b="1" u="none" strike="noStrike" kern="1200" dirty="0">
                          <a:solidFill>
                            <a:schemeClr val="tx2">
                              <a:lumMod val="75000"/>
                            </a:schemeClr>
                          </a:solidFill>
                          <a:effectLst/>
                          <a:latin typeface="+mn-lt"/>
                          <a:ea typeface="+mn-ea"/>
                          <a:cs typeface="+mn-cs"/>
                        </a:rPr>
                        <a:t>Notes</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57188334"/>
                  </a:ext>
                </a:extLst>
              </a:tr>
              <a:tr h="193452">
                <a:tc>
                  <a:txBody>
                    <a:bodyPr/>
                    <a:lstStyle/>
                    <a:p>
                      <a:pPr lvl="1" algn="l" fontAlgn="ctr"/>
                      <a:endParaRPr lang="en-US" sz="900" b="1"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b="0" i="0" u="none" strike="noStrike" dirty="0">
                          <a:solidFill>
                            <a:srgbClr val="C00000"/>
                          </a:solidFill>
                          <a:effectLst/>
                          <a:latin typeface="Aptos Narrow" panose="020B0004020202020204" pitchFamily="34" charset="0"/>
                        </a:rPr>
                        <a:t>MPC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NPF</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LPC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RSTR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SPUF</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SPEC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UFRC</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ECRR</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5FDD0"/>
                    </a:solidFill>
                  </a:tcPr>
                </a:tc>
                <a:tc>
                  <a:txBody>
                    <a:bodyPr/>
                    <a:lstStyle/>
                    <a:p>
                      <a:pPr algn="ctr" fontAlgn="ctr"/>
                      <a:r>
                        <a:rPr lang="en-US" sz="1000" b="0" i="0" u="none" strike="noStrike" dirty="0">
                          <a:solidFill>
                            <a:srgbClr val="C00000"/>
                          </a:solidFill>
                          <a:effectLst/>
                          <a:latin typeface="Aptos Narrow" panose="020B0004020202020204" pitchFamily="34" charset="0"/>
                        </a:rPr>
                        <a:t>UFRA</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ctr"/>
                      <a:r>
                        <a:rPr lang="en-US" sz="1000" b="0" i="0" u="none" strike="noStrike" dirty="0">
                          <a:solidFill>
                            <a:srgbClr val="C00000"/>
                          </a:solidFill>
                          <a:effectLst/>
                          <a:latin typeface="Aptos Narrow" panose="020B0004020202020204" pitchFamily="34" charset="0"/>
                        </a:rPr>
                        <a:t>ECRA</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457200" lvl="1" algn="l" defTabSz="914400" rtl="0" eaLnBrk="1" fontAlgn="ctr" latinLnBrk="0" hangingPunct="1"/>
                      <a:endParaRPr lang="en-US" sz="900" b="1" u="none" strike="noStrike" kern="1200" dirty="0">
                        <a:solidFill>
                          <a:schemeClr val="tx2">
                            <a:lumMod val="75000"/>
                          </a:schemeClr>
                        </a:solidFill>
                        <a:effectLst/>
                        <a:latin typeface="+mn-lt"/>
                        <a:ea typeface="+mn-ea"/>
                        <a:cs typeface="+mn-cs"/>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682991"/>
                  </a:ext>
                </a:extLst>
              </a:tr>
              <a:tr h="1665666">
                <a:tc>
                  <a:txBody>
                    <a:bodyPr/>
                    <a:lstStyle/>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NCLR_1 is qualified to provide 20 MW.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DAM awards NCLR_1 with 15MW RRS. </a:t>
                      </a:r>
                    </a:p>
                    <a:p>
                      <a:pPr marL="171450" lvl="1" indent="-171450" algn="l" defTabSz="914400" rtl="0" eaLnBrk="1" fontAlgn="ctr" latinLnBrk="0" hangingPunct="1">
                        <a:buFont typeface="Arial" panose="020B0604020202020204" pitchFamily="34" charset="0"/>
                        <a:buChar char="•"/>
                      </a:pPr>
                      <a:r>
                        <a:rPr lang="en-US" sz="800" u="none" strike="noStrike" kern="1200" dirty="0">
                          <a:solidFill>
                            <a:schemeClr val="tx2">
                              <a:lumMod val="75000"/>
                            </a:schemeClr>
                          </a:solidFill>
                          <a:effectLst/>
                          <a:latin typeface="+mn-lt"/>
                          <a:ea typeface="+mn-ea"/>
                          <a:cs typeface="+mn-cs"/>
                        </a:rPr>
                        <a:t>QSE also has additional 5MW RRS Position via RRS Trades.</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ONL</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Arm</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1" i="0" u="none" strike="noStrike" dirty="0">
                          <a:solidFill>
                            <a:srgbClr val="C00000"/>
                          </a:solidFill>
                          <a:effectLst/>
                          <a:latin typeface="Aptos Narrow" panose="020B0004020202020204" pitchFamily="34" charset="0"/>
                        </a:rPr>
                        <a:t>20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ctr"/>
                      <a:r>
                        <a:rPr lang="en-US" sz="1200" b="0" i="0" u="none" strike="noStrike" dirty="0">
                          <a:solidFill>
                            <a:schemeClr val="tx2">
                              <a:lumMod val="75000"/>
                            </a:schemeClr>
                          </a:solidFill>
                          <a:effectLst/>
                          <a:latin typeface="Aptos Narrow" panose="020B0004020202020204" pitchFamily="34" charset="0"/>
                        </a:rPr>
                        <a:t>0</a:t>
                      </a: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NCLR_1 Telemetry needs to show: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Status = ONL,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MPC &gt;= NPF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NPF-LPC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capability &gt;= 20 MW, </a:t>
                      </a: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u="none" strike="noStrike" kern="1200" dirty="0">
                          <a:solidFill>
                            <a:schemeClr val="tx2">
                              <a:lumMod val="75000"/>
                            </a:schemeClr>
                          </a:solidFill>
                          <a:effectLst/>
                          <a:latin typeface="+mn-lt"/>
                          <a:ea typeface="+mn-ea"/>
                          <a:cs typeface="+mn-cs"/>
                        </a:rPr>
                        <a:t>RRS self-provided telemetry = 20 MW</a:t>
                      </a:r>
                    </a:p>
                    <a:p>
                      <a:pPr marL="0" marR="0" lvl="0" indent="0" algn="ctr" defTabSz="914400" rtl="0" eaLnBrk="1" fontAlgn="b" latinLnBrk="0" hangingPunct="1">
                        <a:lnSpc>
                          <a:spcPct val="100000"/>
                        </a:lnSpc>
                        <a:spcBef>
                          <a:spcPts val="0"/>
                        </a:spcBef>
                        <a:spcAft>
                          <a:spcPts val="0"/>
                        </a:spcAft>
                        <a:buClrTx/>
                        <a:buSzTx/>
                        <a:buFontTx/>
                        <a:buNone/>
                        <a:tabLst/>
                        <a:defRPr/>
                      </a:pPr>
                      <a:endParaRPr lang="en-US" sz="800" u="none" strike="noStrike" kern="1200" dirty="0">
                        <a:solidFill>
                          <a:schemeClr val="tx2">
                            <a:lumMod val="75000"/>
                          </a:schemeClr>
                        </a:solidFill>
                        <a:effectLst/>
                        <a:latin typeface="+mn-lt"/>
                        <a:ea typeface="+mn-ea"/>
                        <a:cs typeface="+mn-cs"/>
                      </a:endParaRPr>
                    </a:p>
                    <a:p>
                      <a:pPr marL="0" marR="0" lvl="0" indent="0" algn="ctr" defTabSz="914400" rtl="0" eaLnBrk="1" fontAlgn="b" latinLnBrk="0" hangingPunct="1">
                        <a:lnSpc>
                          <a:spcPct val="100000"/>
                        </a:lnSpc>
                        <a:spcBef>
                          <a:spcPts val="0"/>
                        </a:spcBef>
                        <a:spcAft>
                          <a:spcPts val="0"/>
                        </a:spcAft>
                        <a:buClrTx/>
                        <a:buSzTx/>
                        <a:buFontTx/>
                        <a:buNone/>
                        <a:tabLst/>
                        <a:defRPr/>
                      </a:pPr>
                      <a:r>
                        <a:rPr lang="en-US" sz="800" b="1" u="none" strike="noStrike" kern="1200" dirty="0">
                          <a:solidFill>
                            <a:schemeClr val="tx2">
                              <a:lumMod val="75000"/>
                            </a:schemeClr>
                          </a:solidFill>
                          <a:effectLst/>
                          <a:latin typeface="+mn-lt"/>
                          <a:ea typeface="+mn-ea"/>
                          <a:cs typeface="+mn-cs"/>
                        </a:rPr>
                        <a:t>SCED will respect the 20 MW self-provided RRS and award the resource 20 MW RRS UFR.</a:t>
                      </a:r>
                    </a:p>
                    <a:p>
                      <a:pPr algn="l" fontAlgn="b"/>
                      <a:endParaRPr lang="en-US" sz="800" b="0" i="0" u="none" strike="noStrike" dirty="0">
                        <a:solidFill>
                          <a:schemeClr val="tx2">
                            <a:lumMod val="75000"/>
                          </a:schemeClr>
                        </a:solidFill>
                        <a:effectLst/>
                        <a:latin typeface="Aptos Narrow" panose="020B0004020202020204" pitchFamily="34" charset="0"/>
                      </a:endParaRPr>
                    </a:p>
                  </a:txBody>
                  <a:tcPr marL="5343" marR="5343" marT="534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374557834"/>
                  </a:ext>
                </a:extLst>
              </a:tr>
            </a:tbl>
          </a:graphicData>
        </a:graphic>
      </p:graphicFrame>
      <p:sp>
        <p:nvSpPr>
          <p:cNvPr id="11" name="TextBox 10">
            <a:extLst>
              <a:ext uri="{FF2B5EF4-FFF2-40B4-BE49-F238E27FC236}">
                <a16:creationId xmlns:a16="http://schemas.microsoft.com/office/drawing/2014/main" id="{C831025C-A552-C0B9-92F3-2BC1D518C113}"/>
              </a:ext>
            </a:extLst>
          </p:cNvPr>
          <p:cNvSpPr txBox="1"/>
          <p:nvPr/>
        </p:nvSpPr>
        <p:spPr>
          <a:xfrm>
            <a:off x="304800" y="5255402"/>
            <a:ext cx="1859797" cy="438582"/>
          </a:xfrm>
          <a:prstGeom prst="rect">
            <a:avLst/>
          </a:prstGeom>
          <a:solidFill>
            <a:schemeClr val="tx2"/>
          </a:solidFill>
        </p:spPr>
        <p:txBody>
          <a:bodyPr wrap="square" rtlCol="0">
            <a:spAutoFit/>
          </a:bodyPr>
          <a:lstStyle/>
          <a:p>
            <a:pPr defTabSz="685800"/>
            <a:r>
              <a:rPr lang="en-US" sz="1125" i="1" dirty="0">
                <a:solidFill>
                  <a:srgbClr val="00CE7D"/>
                </a:solidFill>
                <a:latin typeface="Arial" panose="020B0604020202020204"/>
              </a:rPr>
              <a:t>QSE to ERCOT Telemetry</a:t>
            </a:r>
          </a:p>
          <a:p>
            <a:pPr defTabSz="685800"/>
            <a:r>
              <a:rPr lang="en-US" sz="1125" i="1" dirty="0">
                <a:solidFill>
                  <a:srgbClr val="00ACC8">
                    <a:lumMod val="60000"/>
                    <a:lumOff val="40000"/>
                  </a:srgbClr>
                </a:solidFill>
                <a:latin typeface="Arial" panose="020B0604020202020204"/>
              </a:rPr>
              <a:t>ERCOT to QSE ICCP</a:t>
            </a:r>
          </a:p>
        </p:txBody>
      </p:sp>
      <p:sp>
        <p:nvSpPr>
          <p:cNvPr id="3" name="Content Placeholder 2">
            <a:extLst>
              <a:ext uri="{FF2B5EF4-FFF2-40B4-BE49-F238E27FC236}">
                <a16:creationId xmlns:a16="http://schemas.microsoft.com/office/drawing/2014/main" id="{FA964E98-9FB2-1094-098F-EA058AEF3C07}"/>
              </a:ext>
            </a:extLst>
          </p:cNvPr>
          <p:cNvSpPr txBox="1">
            <a:spLocks/>
          </p:cNvSpPr>
          <p:nvPr/>
        </p:nvSpPr>
        <p:spPr>
          <a:xfrm>
            <a:off x="304800" y="1066800"/>
            <a:ext cx="8534400" cy="524093"/>
          </a:xfrm>
          <a:prstGeom prst="rect">
            <a:avLst/>
          </a:prstGeom>
        </p:spPr>
        <p:txBody>
          <a:bodyPr/>
          <a:lstStyle>
            <a:lvl1pPr marL="342900" indent="-342900" algn="l" defTabSz="914400" rtl="0" eaLnBrk="1" latinLnBrk="0" hangingPunct="1">
              <a:spcBef>
                <a:spcPct val="20000"/>
              </a:spcBef>
              <a:buFont typeface="+mj-lt"/>
              <a:buAutoNum type="arabicParenR"/>
              <a:defRPr sz="1800" kern="1200">
                <a:solidFill>
                  <a:schemeClr val="tx2"/>
                </a:solidFill>
                <a:latin typeface="+mn-lt"/>
                <a:ea typeface="+mn-ea"/>
                <a:cs typeface="+mn-cs"/>
              </a:defRPr>
            </a:lvl1pPr>
            <a:lvl2pPr marL="800100" indent="-342900" algn="l" defTabSz="914400" rtl="0" eaLnBrk="1" latinLnBrk="0" hangingPunct="1">
              <a:spcBef>
                <a:spcPct val="20000"/>
              </a:spcBef>
              <a:buFont typeface="+mj-lt"/>
              <a:buAutoNum type="alphaLcParenR"/>
              <a:defRPr sz="1600" kern="1200">
                <a:solidFill>
                  <a:schemeClr val="tx2"/>
                </a:solidFill>
                <a:latin typeface="+mn-lt"/>
                <a:ea typeface="+mn-ea"/>
                <a:cs typeface="+mn-cs"/>
              </a:defRPr>
            </a:lvl2pPr>
            <a:lvl3pPr marL="13144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3pPr>
            <a:lvl4pPr marL="17716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4pPr>
            <a:lvl5pPr marL="2228850" indent="-400050" algn="l" defTabSz="914400" rtl="0" eaLnBrk="1" latinLnBrk="0" hangingPunct="1">
              <a:spcBef>
                <a:spcPct val="20000"/>
              </a:spcBef>
              <a:buFont typeface="+mj-lt"/>
              <a:buAutoNum type="romanLcPeriod"/>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defTabSz="685800">
              <a:buFont typeface="Arial" panose="020B0604020202020204" pitchFamily="34" charset="0"/>
              <a:buChar char="•"/>
            </a:pPr>
            <a:r>
              <a:rPr lang="en-US" sz="1400" dirty="0">
                <a:solidFill>
                  <a:srgbClr val="5B6770"/>
                </a:solidFill>
                <a:latin typeface="Arial" panose="020B0604020202020204"/>
              </a:rPr>
              <a:t>NCLR_1 has a 20 MW RRS AS Position, 15 MW from DAM award and 5 MW from RRS Trade  </a:t>
            </a:r>
          </a:p>
        </p:txBody>
      </p:sp>
    </p:spTree>
    <p:extLst>
      <p:ext uri="{BB962C8B-B14F-4D97-AF65-F5344CB8AC3E}">
        <p14:creationId xmlns:p14="http://schemas.microsoft.com/office/powerpoint/2010/main" val="3270047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824C0-B34D-A020-3CF1-C60B76E3B1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6D4790-CB5F-1CA7-4685-226C405FFDF6}"/>
              </a:ext>
            </a:extLst>
          </p:cNvPr>
          <p:cNvSpPr>
            <a:spLocks noGrp="1"/>
          </p:cNvSpPr>
          <p:nvPr>
            <p:ph type="title"/>
          </p:nvPr>
        </p:nvSpPr>
        <p:spPr/>
        <p:txBody>
          <a:bodyPr/>
          <a:lstStyle/>
          <a:p>
            <a:r>
              <a:rPr lang="en-US" sz="2000" dirty="0"/>
              <a:t>Telemetry Screening for Scorecard 3B for Handbook 3</a:t>
            </a:r>
            <a:br>
              <a:rPr lang="en-US" sz="2000" dirty="0"/>
            </a:br>
            <a:r>
              <a:rPr lang="en-US" sz="1600" dirty="0"/>
              <a:t>Acceptable Telemetry Point values received by ERCOT for active resources.</a:t>
            </a:r>
            <a:endParaRPr lang="en-US" sz="1600" dirty="0">
              <a:solidFill>
                <a:srgbClr val="FF0000"/>
              </a:solidFill>
            </a:endParaRPr>
          </a:p>
        </p:txBody>
      </p:sp>
      <p:sp>
        <p:nvSpPr>
          <p:cNvPr id="7" name="Content Placeholder 4">
            <a:extLst>
              <a:ext uri="{FF2B5EF4-FFF2-40B4-BE49-F238E27FC236}">
                <a16:creationId xmlns:a16="http://schemas.microsoft.com/office/drawing/2014/main" id="{75C76B87-CBC9-E33B-2BAA-9F00A2612034}"/>
              </a:ext>
            </a:extLst>
          </p:cNvPr>
          <p:cNvSpPr txBox="1">
            <a:spLocks/>
          </p:cNvSpPr>
          <p:nvPr/>
        </p:nvSpPr>
        <p:spPr>
          <a:xfrm>
            <a:off x="76200" y="814633"/>
            <a:ext cx="8534400" cy="4638184"/>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69863" lvl="1" indent="0">
              <a:buNone/>
            </a:pPr>
            <a:endParaRPr lang="en-US" sz="1800" dirty="0"/>
          </a:p>
          <a:p>
            <a:pPr marL="169863" lvl="1" indent="0">
              <a:buNone/>
            </a:pPr>
            <a:endParaRPr lang="en-US" sz="1800" dirty="0"/>
          </a:p>
          <a:p>
            <a:pPr marL="512763" lvl="1" indent="-342900">
              <a:buFont typeface="Courier New" panose="02070309020205020404" pitchFamily="49" charset="0"/>
              <a:buChar char="o"/>
            </a:pPr>
            <a:endParaRPr lang="en-US" sz="1800" dirty="0"/>
          </a:p>
          <a:p>
            <a:pPr marL="512763" lvl="1" indent="-342900">
              <a:buFont typeface="Courier New" panose="02070309020205020404" pitchFamily="49" charset="0"/>
              <a:buChar char="o"/>
            </a:pPr>
            <a:endParaRPr lang="en-US" sz="1800" dirty="0"/>
          </a:p>
        </p:txBody>
      </p:sp>
      <p:pic>
        <p:nvPicPr>
          <p:cNvPr id="10" name="Picture 9">
            <a:extLst>
              <a:ext uri="{FF2B5EF4-FFF2-40B4-BE49-F238E27FC236}">
                <a16:creationId xmlns:a16="http://schemas.microsoft.com/office/drawing/2014/main" id="{DD77386A-6571-7038-7471-A62AF1D13ED6}"/>
              </a:ext>
            </a:extLst>
          </p:cNvPr>
          <p:cNvPicPr>
            <a:picLocks noChangeAspect="1"/>
          </p:cNvPicPr>
          <p:nvPr/>
        </p:nvPicPr>
        <p:blipFill>
          <a:blip r:embed="rId2"/>
          <a:stretch>
            <a:fillRect/>
          </a:stretch>
        </p:blipFill>
        <p:spPr>
          <a:xfrm>
            <a:off x="4233505" y="1552850"/>
            <a:ext cx="3975102" cy="1295400"/>
          </a:xfrm>
          <a:prstGeom prst="rect">
            <a:avLst/>
          </a:prstGeom>
        </p:spPr>
      </p:pic>
      <p:sp>
        <p:nvSpPr>
          <p:cNvPr id="12" name="TextBox 11">
            <a:extLst>
              <a:ext uri="{FF2B5EF4-FFF2-40B4-BE49-F238E27FC236}">
                <a16:creationId xmlns:a16="http://schemas.microsoft.com/office/drawing/2014/main" id="{C34AC24E-8F8E-F6CE-9E6A-31DC8D5CB7FD}"/>
              </a:ext>
            </a:extLst>
          </p:cNvPr>
          <p:cNvSpPr txBox="1"/>
          <p:nvPr/>
        </p:nvSpPr>
        <p:spPr>
          <a:xfrm>
            <a:off x="533400" y="3133725"/>
            <a:ext cx="7400210" cy="2123658"/>
          </a:xfrm>
          <a:prstGeom prst="rect">
            <a:avLst/>
          </a:prstGeom>
          <a:noFill/>
        </p:spPr>
        <p:txBody>
          <a:bodyPr wrap="square">
            <a:spAutoFit/>
          </a:bodyPr>
          <a:lstStyle/>
          <a:p>
            <a:pPr marL="55563" indent="-342900">
              <a:buFont typeface="Arial" panose="020B0604020202020204" pitchFamily="34" charset="0"/>
              <a:buChar char="•"/>
            </a:pPr>
            <a:r>
              <a:rPr lang="en-US" sz="2000" b="1" dirty="0"/>
              <a:t>Key points for Telemetry scorecard check</a:t>
            </a:r>
          </a:p>
          <a:p>
            <a:pPr marL="512763" lvl="1" indent="-342900">
              <a:buFont typeface="Courier New" panose="02070309020205020404" pitchFamily="49" charset="0"/>
              <a:buChar char="o"/>
            </a:pPr>
            <a:r>
              <a:rPr lang="en-US" sz="1400" dirty="0"/>
              <a:t>Device types checked - Units, CLRs, NCLRs, ESRs for each QSE</a:t>
            </a:r>
          </a:p>
          <a:p>
            <a:pPr marL="512763" lvl="1" indent="-342900">
              <a:buFont typeface="Courier New" panose="02070309020205020404" pitchFamily="49" charset="0"/>
              <a:buChar char="o"/>
            </a:pPr>
            <a:r>
              <a:rPr lang="en-US" sz="1400" dirty="0"/>
              <a:t>RTCB Telemetry status should be “Good” quality</a:t>
            </a:r>
          </a:p>
          <a:p>
            <a:pPr marL="512763" lvl="1" indent="-342900">
              <a:buFont typeface="Courier New" panose="02070309020205020404" pitchFamily="49" charset="0"/>
              <a:buChar char="o"/>
            </a:pPr>
            <a:r>
              <a:rPr lang="en-US" sz="1400" dirty="0"/>
              <a:t>RTCB Units / CLRs / NCLRs Telemetry values should be within “Expected Range” or  an expected value. Details are provided in next few slides.</a:t>
            </a:r>
          </a:p>
          <a:p>
            <a:pPr marL="512763" lvl="1" indent="-342900">
              <a:buFont typeface="Courier New" panose="02070309020205020404" pitchFamily="49" charset="0"/>
              <a:buChar char="o"/>
            </a:pPr>
            <a:r>
              <a:rPr lang="en-US" sz="1400" dirty="0"/>
              <a:t>Expected values are derived from equivalent analogs in current production, based on defined criteria. </a:t>
            </a:r>
          </a:p>
          <a:p>
            <a:pPr marL="512763" lvl="1" indent="-342900">
              <a:buFont typeface="Courier New" panose="02070309020205020404" pitchFamily="49" charset="0"/>
              <a:buChar char="o"/>
            </a:pPr>
            <a:r>
              <a:rPr lang="en-US" sz="1400" dirty="0"/>
              <a:t>RTCB ESR telemetry values are checked against corresponding combo model Battery Unit / CLR counterparts in production.</a:t>
            </a:r>
          </a:p>
        </p:txBody>
      </p:sp>
      <p:pic>
        <p:nvPicPr>
          <p:cNvPr id="3" name="Picture 2">
            <a:extLst>
              <a:ext uri="{FF2B5EF4-FFF2-40B4-BE49-F238E27FC236}">
                <a16:creationId xmlns:a16="http://schemas.microsoft.com/office/drawing/2014/main" id="{BAB2B5D2-7402-BB44-3BBC-B52B60A553B6}"/>
              </a:ext>
            </a:extLst>
          </p:cNvPr>
          <p:cNvPicPr>
            <a:picLocks noChangeAspect="1"/>
          </p:cNvPicPr>
          <p:nvPr/>
        </p:nvPicPr>
        <p:blipFill>
          <a:blip r:embed="rId3"/>
          <a:stretch>
            <a:fillRect/>
          </a:stretch>
        </p:blipFill>
        <p:spPr>
          <a:xfrm>
            <a:off x="741824" y="1600617"/>
            <a:ext cx="3371380" cy="1097375"/>
          </a:xfrm>
          <a:prstGeom prst="rect">
            <a:avLst/>
          </a:prstGeom>
        </p:spPr>
      </p:pic>
      <p:sp>
        <p:nvSpPr>
          <p:cNvPr id="4" name="TextBox 3">
            <a:extLst>
              <a:ext uri="{FF2B5EF4-FFF2-40B4-BE49-F238E27FC236}">
                <a16:creationId xmlns:a16="http://schemas.microsoft.com/office/drawing/2014/main" id="{CEBDC7E5-4DF1-6922-9C97-DEC2AFC77DB8}"/>
              </a:ext>
            </a:extLst>
          </p:cNvPr>
          <p:cNvSpPr txBox="1"/>
          <p:nvPr/>
        </p:nvSpPr>
        <p:spPr>
          <a:xfrm>
            <a:off x="685800" y="1250366"/>
            <a:ext cx="2601686" cy="369332"/>
          </a:xfrm>
          <a:prstGeom prst="rect">
            <a:avLst/>
          </a:prstGeom>
          <a:noFill/>
        </p:spPr>
        <p:txBody>
          <a:bodyPr wrap="square" rtlCol="0">
            <a:spAutoFit/>
          </a:bodyPr>
          <a:lstStyle/>
          <a:p>
            <a:r>
              <a:rPr lang="en-US" dirty="0"/>
              <a:t>Scoring:</a:t>
            </a:r>
          </a:p>
        </p:txBody>
      </p:sp>
    </p:spTree>
    <p:extLst>
      <p:ext uri="{BB962C8B-B14F-4D97-AF65-F5344CB8AC3E}">
        <p14:creationId xmlns:p14="http://schemas.microsoft.com/office/powerpoint/2010/main" val="211391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E61A7-2D72-C4ED-4CAC-6451BA75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672075-F2D3-F352-0D34-93DFA1149041}"/>
              </a:ext>
            </a:extLst>
          </p:cNvPr>
          <p:cNvSpPr>
            <a:spLocks noGrp="1"/>
          </p:cNvSpPr>
          <p:nvPr>
            <p:ph type="title"/>
          </p:nvPr>
        </p:nvSpPr>
        <p:spPr>
          <a:xfrm>
            <a:off x="381000" y="243682"/>
            <a:ext cx="8458200" cy="723351"/>
          </a:xfrm>
        </p:spPr>
        <p:txBody>
          <a:bodyPr/>
          <a:lstStyle/>
          <a:p>
            <a:r>
              <a:rPr lang="en-US" dirty="0"/>
              <a:t>RTC+B Telemetry points screening/validation</a:t>
            </a:r>
          </a:p>
        </p:txBody>
      </p:sp>
      <p:sp>
        <p:nvSpPr>
          <p:cNvPr id="4" name="Slide Number Placeholder 3">
            <a:extLst>
              <a:ext uri="{FF2B5EF4-FFF2-40B4-BE49-F238E27FC236}">
                <a16:creationId xmlns:a16="http://schemas.microsoft.com/office/drawing/2014/main" id="{F05F519E-9800-5425-02AC-3BA602F5A64C}"/>
              </a:ext>
            </a:extLst>
          </p:cNvPr>
          <p:cNvSpPr>
            <a:spLocks noGrp="1"/>
          </p:cNvSpPr>
          <p:nvPr>
            <p:ph type="sldNum" sz="quarter" idx="4"/>
          </p:nvPr>
        </p:nvSpPr>
        <p:spPr/>
        <p:txBody>
          <a:bodyPr/>
          <a:lstStyle/>
          <a:p>
            <a:fld id="{1D93BD3E-1E9A-4970-A6F7-E7AC52762E0C}" type="slidenum">
              <a:rPr lang="en-US" smtClean="0"/>
              <a:pPr/>
              <a:t>28</a:t>
            </a:fld>
            <a:endParaRPr lang="en-US" dirty="0"/>
          </a:p>
        </p:txBody>
      </p:sp>
      <p:pic>
        <p:nvPicPr>
          <p:cNvPr id="5" name="Picture 4">
            <a:extLst>
              <a:ext uri="{FF2B5EF4-FFF2-40B4-BE49-F238E27FC236}">
                <a16:creationId xmlns:a16="http://schemas.microsoft.com/office/drawing/2014/main" id="{D9FEDDA4-CEE9-6332-7587-D2574A1B5302}"/>
              </a:ext>
            </a:extLst>
          </p:cNvPr>
          <p:cNvPicPr>
            <a:picLocks noChangeAspect="1"/>
          </p:cNvPicPr>
          <p:nvPr/>
        </p:nvPicPr>
        <p:blipFill>
          <a:blip r:embed="rId2"/>
          <a:stretch>
            <a:fillRect/>
          </a:stretch>
        </p:blipFill>
        <p:spPr>
          <a:xfrm>
            <a:off x="152400" y="745602"/>
            <a:ext cx="8763000" cy="5366796"/>
          </a:xfrm>
          <a:prstGeom prst="rect">
            <a:avLst/>
          </a:prstGeom>
        </p:spPr>
      </p:pic>
    </p:spTree>
    <p:extLst>
      <p:ext uri="{BB962C8B-B14F-4D97-AF65-F5344CB8AC3E}">
        <p14:creationId xmlns:p14="http://schemas.microsoft.com/office/powerpoint/2010/main" val="1112861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62323473-3905-42AE-7740-5218D5E6E4F6}"/>
              </a:ext>
            </a:extLst>
          </p:cNvPr>
          <p:cNvPicPr>
            <a:picLocks noGrp="1" noChangeAspect="1"/>
          </p:cNvPicPr>
          <p:nvPr>
            <p:ph idx="1"/>
          </p:nvPr>
        </p:nvPicPr>
        <p:blipFill>
          <a:blip r:embed="rId2"/>
          <a:srcRect l="-1" r="384" b="2765"/>
          <a:stretch/>
        </p:blipFill>
        <p:spPr>
          <a:xfrm>
            <a:off x="1006755" y="1407784"/>
            <a:ext cx="7175424" cy="4717282"/>
          </a:xfrm>
        </p:spPr>
      </p:pic>
      <p:sp>
        <p:nvSpPr>
          <p:cNvPr id="17" name="Content Placeholder 7">
            <a:extLst>
              <a:ext uri="{FF2B5EF4-FFF2-40B4-BE49-F238E27FC236}">
                <a16:creationId xmlns:a16="http://schemas.microsoft.com/office/drawing/2014/main" id="{C9AF15D0-2669-A14B-C55B-9D445888A262}"/>
              </a:ext>
            </a:extLst>
          </p:cNvPr>
          <p:cNvSpPr txBox="1">
            <a:spLocks/>
          </p:cNvSpPr>
          <p:nvPr/>
        </p:nvSpPr>
        <p:spPr>
          <a:xfrm>
            <a:off x="342900" y="814633"/>
            <a:ext cx="8534400" cy="5257800"/>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800" dirty="0">
                <a:solidFill>
                  <a:schemeClr val="tx2"/>
                </a:solidFill>
              </a:rPr>
              <a:t>Links to the available RTC+B versions of Real-Time reports posted on Real-Time Market Information page.</a:t>
            </a:r>
            <a:endParaRPr lang="en-US" dirty="0">
              <a:solidFill>
                <a:schemeClr val="tx2"/>
              </a:solidFill>
              <a:cs typeface="Arial"/>
            </a:endParaRPr>
          </a:p>
        </p:txBody>
      </p:sp>
      <p:sp>
        <p:nvSpPr>
          <p:cNvPr id="2" name="Title 1">
            <a:extLst>
              <a:ext uri="{FF2B5EF4-FFF2-40B4-BE49-F238E27FC236}">
                <a16:creationId xmlns:a16="http://schemas.microsoft.com/office/drawing/2014/main" id="{B377733E-3678-8954-65A9-48D752D1C0FE}"/>
              </a:ext>
            </a:extLst>
          </p:cNvPr>
          <p:cNvSpPr>
            <a:spLocks noGrp="1"/>
          </p:cNvSpPr>
          <p:nvPr>
            <p:ph type="title"/>
          </p:nvPr>
        </p:nvSpPr>
        <p:spPr/>
        <p:txBody>
          <a:bodyPr/>
          <a:lstStyle/>
          <a:p>
            <a:r>
              <a:rPr lang="en-US" dirty="0"/>
              <a:t>RTC+B New Reports Posted to the ERCOT Website</a:t>
            </a:r>
          </a:p>
        </p:txBody>
      </p:sp>
      <p:sp>
        <p:nvSpPr>
          <p:cNvPr id="4" name="Slide Number Placeholder 3">
            <a:extLst>
              <a:ext uri="{FF2B5EF4-FFF2-40B4-BE49-F238E27FC236}">
                <a16:creationId xmlns:a16="http://schemas.microsoft.com/office/drawing/2014/main" id="{6CE817A2-C13B-6E4E-4349-3EBDDB110138}"/>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14" name="Rectangle 13">
            <a:extLst>
              <a:ext uri="{FF2B5EF4-FFF2-40B4-BE49-F238E27FC236}">
                <a16:creationId xmlns:a16="http://schemas.microsoft.com/office/drawing/2014/main" id="{A5C17762-3045-9B45-B101-D84E6B34EE0D}"/>
              </a:ext>
            </a:extLst>
          </p:cNvPr>
          <p:cNvSpPr/>
          <p:nvPr/>
        </p:nvSpPr>
        <p:spPr>
          <a:xfrm>
            <a:off x="1454748" y="2917996"/>
            <a:ext cx="5670771" cy="182904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15" name="Rectangle 14">
            <a:extLst>
              <a:ext uri="{FF2B5EF4-FFF2-40B4-BE49-F238E27FC236}">
                <a16:creationId xmlns:a16="http://schemas.microsoft.com/office/drawing/2014/main" id="{5D6C62E7-C419-1FCA-4C2B-623836B4FD90}"/>
              </a:ext>
            </a:extLst>
          </p:cNvPr>
          <p:cNvSpPr/>
          <p:nvPr/>
        </p:nvSpPr>
        <p:spPr>
          <a:xfrm>
            <a:off x="1006755" y="1424618"/>
            <a:ext cx="1232184" cy="1378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w="19050">
                <a:solidFill>
                  <a:schemeClr val="tx1"/>
                </a:solidFill>
              </a:ln>
              <a:highlight>
                <a:srgbClr val="FFFF00"/>
              </a:highlight>
            </a:endParaRPr>
          </a:p>
        </p:txBody>
      </p:sp>
    </p:spTree>
    <p:extLst>
      <p:ext uri="{BB962C8B-B14F-4D97-AF65-F5344CB8AC3E}">
        <p14:creationId xmlns:p14="http://schemas.microsoft.com/office/powerpoint/2010/main" val="424902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6AF33-F71D-197A-1BE9-91F04A0A3C1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F11C1A-9583-2614-97BF-C09B91103176}"/>
              </a:ext>
            </a:extLst>
          </p:cNvPr>
          <p:cNvSpPr>
            <a:spLocks noGrp="1"/>
          </p:cNvSpPr>
          <p:nvPr>
            <p:ph type="sldNum" sz="quarter" idx="4"/>
          </p:nvPr>
        </p:nvSpPr>
        <p:spPr/>
        <p:txBody>
          <a:bodyPr/>
          <a:lstStyle/>
          <a:p>
            <a:fld id="{1D93BD3E-1E9A-4970-A6F7-E7AC52762E0C}" type="slidenum">
              <a:rPr lang="en-US" smtClean="0"/>
              <a:pPr/>
              <a:t>3</a:t>
            </a:fld>
            <a:endParaRPr lang="en-US"/>
          </a:p>
        </p:txBody>
      </p:sp>
      <p:pic>
        <p:nvPicPr>
          <p:cNvPr id="8" name="Content Placeholder 7" descr="Graphical user interface, text, application&#10;&#10;AI-generated content may be incorrect.">
            <a:extLst>
              <a:ext uri="{FF2B5EF4-FFF2-40B4-BE49-F238E27FC236}">
                <a16:creationId xmlns:a16="http://schemas.microsoft.com/office/drawing/2014/main" id="{D1747901-7D00-631B-D2A7-9798DF9B9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457200"/>
            <a:ext cx="7467600" cy="3517496"/>
          </a:xfrm>
          <a:ln>
            <a:solidFill>
              <a:schemeClr val="accent1"/>
            </a:solidFill>
          </a:ln>
        </p:spPr>
      </p:pic>
      <p:sp>
        <p:nvSpPr>
          <p:cNvPr id="2" name="TextBox 1">
            <a:extLst>
              <a:ext uri="{FF2B5EF4-FFF2-40B4-BE49-F238E27FC236}">
                <a16:creationId xmlns:a16="http://schemas.microsoft.com/office/drawing/2014/main" id="{108E3D3E-5670-4482-47A0-AE189C3339A0}"/>
              </a:ext>
            </a:extLst>
          </p:cNvPr>
          <p:cNvSpPr txBox="1"/>
          <p:nvPr/>
        </p:nvSpPr>
        <p:spPr>
          <a:xfrm>
            <a:off x="685800" y="4419600"/>
            <a:ext cx="7467600" cy="1477328"/>
          </a:xfrm>
          <a:prstGeom prst="rect">
            <a:avLst/>
          </a:prstGeom>
          <a:noFill/>
          <a:ln>
            <a:solidFill>
              <a:schemeClr val="accent1"/>
            </a:solidFill>
          </a:ln>
        </p:spPr>
        <p:txBody>
          <a:bodyPr wrap="square" rtlCol="0">
            <a:spAutoFit/>
          </a:bodyPr>
          <a:lstStyle/>
          <a:p>
            <a:r>
              <a:rPr lang="en-US" err="1">
                <a:solidFill>
                  <a:schemeClr val="tx2"/>
                </a:solidFill>
              </a:rPr>
              <a:t>WebEx</a:t>
            </a:r>
            <a:r>
              <a:rPr lang="en-US">
                <a:solidFill>
                  <a:schemeClr val="tx2"/>
                </a:solidFill>
              </a:rPr>
              <a:t> Meeting reminders (same as other ERCOT forums):</a:t>
            </a:r>
          </a:p>
          <a:p>
            <a:pPr marL="285750" indent="-285750">
              <a:buFontTx/>
              <a:buChar char="-"/>
            </a:pPr>
            <a:r>
              <a:rPr lang="en-US">
                <a:solidFill>
                  <a:schemeClr val="tx2"/>
                </a:solidFill>
              </a:rPr>
              <a:t>Please keep line muted</a:t>
            </a:r>
          </a:p>
          <a:p>
            <a:pPr marL="285750" indent="-285750">
              <a:buFontTx/>
              <a:buChar char="-"/>
            </a:pPr>
            <a:r>
              <a:rPr lang="en-US">
                <a:solidFill>
                  <a:schemeClr val="tx2"/>
                </a:solidFill>
              </a:rPr>
              <a:t>If you have a question, </a:t>
            </a:r>
            <a:r>
              <a:rPr lang="en-US" i="1" u="sng">
                <a:solidFill>
                  <a:srgbClr val="C00000"/>
                </a:solidFill>
              </a:rPr>
              <a:t>please use the chat feature</a:t>
            </a:r>
            <a:r>
              <a:rPr lang="en-US">
                <a:solidFill>
                  <a:srgbClr val="C00000"/>
                </a:solidFill>
              </a:rPr>
              <a:t> </a:t>
            </a:r>
            <a:r>
              <a:rPr lang="en-US">
                <a:solidFill>
                  <a:schemeClr val="tx2"/>
                </a:solidFill>
              </a:rPr>
              <a:t>to either:</a:t>
            </a:r>
          </a:p>
          <a:p>
            <a:pPr marL="742950" lvl="1" indent="-285750">
              <a:buFontTx/>
              <a:buChar char="-"/>
            </a:pPr>
            <a:r>
              <a:rPr lang="en-US">
                <a:solidFill>
                  <a:schemeClr val="tx2"/>
                </a:solidFill>
              </a:rPr>
              <a:t>Type in your question, or </a:t>
            </a:r>
          </a:p>
          <a:p>
            <a:pPr marL="742950" lvl="1" indent="-285750">
              <a:buFontTx/>
              <a:buChar char="-"/>
            </a:pPr>
            <a:r>
              <a:rPr lang="en-US">
                <a:solidFill>
                  <a:schemeClr val="tx2"/>
                </a:solidFill>
              </a:rPr>
              <a:t>Type in “Question” and wait to be recognized to state question</a:t>
            </a:r>
          </a:p>
        </p:txBody>
      </p:sp>
    </p:spTree>
    <p:extLst>
      <p:ext uri="{BB962C8B-B14F-4D97-AF65-F5344CB8AC3E}">
        <p14:creationId xmlns:p14="http://schemas.microsoft.com/office/powerpoint/2010/main" val="2168210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05C9E5-8BBF-02DE-F9E3-E69063085035}"/>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0FE9A21-5E7B-457C-7A44-278D4C7ED4FB}"/>
              </a:ext>
            </a:extLst>
          </p:cNvPr>
          <p:cNvPicPr>
            <a:picLocks noChangeAspect="1"/>
          </p:cNvPicPr>
          <p:nvPr/>
        </p:nvPicPr>
        <p:blipFill>
          <a:blip r:embed="rId2"/>
          <a:stretch>
            <a:fillRect/>
          </a:stretch>
        </p:blipFill>
        <p:spPr>
          <a:xfrm>
            <a:off x="3491686" y="4602796"/>
            <a:ext cx="5441133" cy="1675465"/>
          </a:xfrm>
          <a:prstGeom prst="rect">
            <a:avLst/>
          </a:prstGeom>
        </p:spPr>
      </p:pic>
      <p:sp>
        <p:nvSpPr>
          <p:cNvPr id="7" name="Content Placeholder 2">
            <a:extLst>
              <a:ext uri="{FF2B5EF4-FFF2-40B4-BE49-F238E27FC236}">
                <a16:creationId xmlns:a16="http://schemas.microsoft.com/office/drawing/2014/main" id="{D0D8E71B-AD0F-FA88-D727-8930883AFAC1}"/>
              </a:ext>
            </a:extLst>
          </p:cNvPr>
          <p:cNvSpPr txBox="1">
            <a:spLocks/>
          </p:cNvSpPr>
          <p:nvPr/>
        </p:nvSpPr>
        <p:spPr>
          <a:xfrm>
            <a:off x="311604" y="899432"/>
            <a:ext cx="8534400" cy="517708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solidFill>
                  <a:schemeClr val="tx2"/>
                </a:solidFill>
                <a:cs typeface="Arial"/>
              </a:rPr>
              <a:t>NPRR1290 :</a:t>
            </a:r>
          </a:p>
          <a:p>
            <a:pPr lvl="1"/>
            <a:r>
              <a:rPr lang="en-US" sz="1400" dirty="0">
                <a:solidFill>
                  <a:schemeClr val="tx2"/>
                </a:solidFill>
                <a:cs typeface="Arial"/>
              </a:rPr>
              <a:t>cleaned up protocol language around submitting offer curves and bid curves</a:t>
            </a:r>
          </a:p>
          <a:p>
            <a:pPr lvl="1"/>
            <a:r>
              <a:rPr lang="en-US" sz="1400" dirty="0">
                <a:solidFill>
                  <a:srgbClr val="C00000"/>
                </a:solidFill>
                <a:cs typeface="Arial"/>
              </a:rPr>
              <a:t>disallows having more than 2 price/quantity points in a flat/vertical segment of the curve. </a:t>
            </a:r>
          </a:p>
          <a:p>
            <a:pPr marL="0" indent="0">
              <a:buNone/>
            </a:pPr>
            <a:r>
              <a:rPr lang="en-US" sz="1600" dirty="0">
                <a:solidFill>
                  <a:schemeClr val="tx2"/>
                </a:solidFill>
                <a:cs typeface="Arial"/>
              </a:rPr>
              <a:t>Impacts to QSEs during dual-submission – some submissions accepted in Production will be rejected in Market Trials environment:</a:t>
            </a:r>
          </a:p>
          <a:p>
            <a:r>
              <a:rPr lang="en-US" sz="1600" dirty="0">
                <a:solidFill>
                  <a:schemeClr val="tx2"/>
                </a:solidFill>
                <a:cs typeface="Arial"/>
              </a:rPr>
              <a:t>RTM Energy bids – </a:t>
            </a:r>
            <a:r>
              <a:rPr lang="en-US" sz="1600" strike="sngStrike" dirty="0">
                <a:solidFill>
                  <a:schemeClr val="tx2"/>
                </a:solidFill>
                <a:cs typeface="Arial"/>
              </a:rPr>
              <a:t>protocol requiring “increasing quantities” now enforced. </a:t>
            </a:r>
          </a:p>
          <a:p>
            <a:pPr lvl="1"/>
            <a:r>
              <a:rPr lang="en-US" sz="1200" dirty="0">
                <a:solidFill>
                  <a:srgbClr val="C00000"/>
                </a:solidFill>
                <a:cs typeface="Arial"/>
              </a:rPr>
              <a:t>Reverted this change to validation. Further discussion highlighted protocol should be brought in line to long-standing practice, not validation.</a:t>
            </a:r>
          </a:p>
          <a:p>
            <a:pPr lvl="1"/>
            <a:r>
              <a:rPr lang="en-US" sz="1200" strike="sngStrike" dirty="0">
                <a:solidFill>
                  <a:schemeClr val="tx2"/>
                </a:solidFill>
                <a:cs typeface="Arial"/>
              </a:rPr>
              <a:t>Example: Bid with Q1=0mw, Q2=10mw, Q3=10mw will be rejected as Q3 does not increase from Q2.</a:t>
            </a:r>
          </a:p>
          <a:p>
            <a:r>
              <a:rPr lang="en-US" sz="1600" dirty="0">
                <a:solidFill>
                  <a:schemeClr val="tx2"/>
                </a:solidFill>
                <a:cs typeface="Arial"/>
              </a:rPr>
              <a:t>TPO &amp; RTM Bid – more than 2 price/quantity pairs with same price or quantity will be rejected</a:t>
            </a:r>
          </a:p>
          <a:p>
            <a:pPr lvl="1">
              <a:buFont typeface="Calibri"/>
              <a:buChar char="-"/>
            </a:pPr>
            <a:endParaRPr lang="en-US" sz="1400" dirty="0">
              <a:solidFill>
                <a:schemeClr val="tx2"/>
              </a:solidFill>
              <a:cs typeface="Arial"/>
            </a:endParaRPr>
          </a:p>
          <a:p>
            <a:pPr lvl="2">
              <a:buFont typeface="Arial"/>
              <a:buChar char="-"/>
            </a:pPr>
            <a:endParaRPr lang="en-US" dirty="0">
              <a:solidFill>
                <a:schemeClr val="tx2"/>
              </a:solidFill>
              <a:cs typeface="Arial"/>
            </a:endParaRPr>
          </a:p>
          <a:p>
            <a:pPr marL="0" indent="0">
              <a:buNone/>
            </a:pPr>
            <a:r>
              <a:rPr lang="en-US" sz="1800" dirty="0">
                <a:solidFill>
                  <a:schemeClr val="tx2"/>
                </a:solidFill>
                <a:cs typeface="Arial"/>
              </a:rPr>
              <a:t>Market Submission Validation</a:t>
            </a:r>
          </a:p>
          <a:p>
            <a:pPr marL="0" indent="0">
              <a:buNone/>
            </a:pPr>
            <a:r>
              <a:rPr lang="en-US" sz="1800" dirty="0">
                <a:solidFill>
                  <a:schemeClr val="tx2"/>
                </a:solidFill>
                <a:cs typeface="Arial"/>
              </a:rPr>
              <a:t>Rules document updated.</a:t>
            </a:r>
          </a:p>
          <a:p>
            <a:pPr>
              <a:buFontTx/>
              <a:buChar char="-"/>
            </a:pPr>
            <a:endParaRPr lang="en-US" dirty="0">
              <a:solidFill>
                <a:schemeClr val="tx2"/>
              </a:solidFill>
              <a:cs typeface="Arial"/>
            </a:endParaRPr>
          </a:p>
        </p:txBody>
      </p:sp>
      <p:sp>
        <p:nvSpPr>
          <p:cNvPr id="2" name="Title 1">
            <a:extLst>
              <a:ext uri="{FF2B5EF4-FFF2-40B4-BE49-F238E27FC236}">
                <a16:creationId xmlns:a16="http://schemas.microsoft.com/office/drawing/2014/main" id="{B9D1E93A-2C9F-D4F0-B850-D9BED11B4911}"/>
              </a:ext>
            </a:extLst>
          </p:cNvPr>
          <p:cNvSpPr>
            <a:spLocks noGrp="1"/>
          </p:cNvSpPr>
          <p:nvPr>
            <p:ph type="title"/>
          </p:nvPr>
        </p:nvSpPr>
        <p:spPr/>
        <p:txBody>
          <a:bodyPr/>
          <a:lstStyle/>
          <a:p>
            <a:r>
              <a:rPr lang="en-US" dirty="0"/>
              <a:t>Submission validation update - PROD vs RTC+B</a:t>
            </a:r>
          </a:p>
        </p:txBody>
      </p:sp>
      <p:sp>
        <p:nvSpPr>
          <p:cNvPr id="4" name="Slide Number Placeholder 3">
            <a:extLst>
              <a:ext uri="{FF2B5EF4-FFF2-40B4-BE49-F238E27FC236}">
                <a16:creationId xmlns:a16="http://schemas.microsoft.com/office/drawing/2014/main" id="{24285200-DA69-76DB-1D9E-755077DCF864}"/>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8" name="Rectangle 7">
            <a:extLst>
              <a:ext uri="{FF2B5EF4-FFF2-40B4-BE49-F238E27FC236}">
                <a16:creationId xmlns:a16="http://schemas.microsoft.com/office/drawing/2014/main" id="{3C188CA4-B323-43D7-E378-B979E0C4EE05}"/>
              </a:ext>
            </a:extLst>
          </p:cNvPr>
          <p:cNvSpPr/>
          <p:nvPr/>
        </p:nvSpPr>
        <p:spPr>
          <a:xfrm>
            <a:off x="3544711" y="5769013"/>
            <a:ext cx="5082742" cy="17145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7AAD1AC0-0D40-AED4-EC4B-2B457C5D0BDB}"/>
              </a:ext>
            </a:extLst>
          </p:cNvPr>
          <p:cNvCxnSpPr>
            <a:cxnSpLocks/>
          </p:cNvCxnSpPr>
          <p:nvPr/>
        </p:nvCxnSpPr>
        <p:spPr>
          <a:xfrm>
            <a:off x="2589291" y="4825497"/>
            <a:ext cx="902395" cy="8972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248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03586D5-EF8F-3583-F653-39C0621CD4F8}"/>
              </a:ext>
            </a:extLst>
          </p:cNvPr>
          <p:cNvSpPr txBox="1">
            <a:spLocks/>
          </p:cNvSpPr>
          <p:nvPr/>
        </p:nvSpPr>
        <p:spPr>
          <a:xfrm>
            <a:off x="311604" y="899432"/>
            <a:ext cx="8534400" cy="5177082"/>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endParaRPr lang="en-US" dirty="0">
              <a:solidFill>
                <a:schemeClr val="tx2"/>
              </a:solidFill>
              <a:cs typeface="Arial"/>
            </a:endParaRPr>
          </a:p>
        </p:txBody>
      </p:sp>
      <p:sp>
        <p:nvSpPr>
          <p:cNvPr id="2" name="Title 1">
            <a:extLst>
              <a:ext uri="{FF2B5EF4-FFF2-40B4-BE49-F238E27FC236}">
                <a16:creationId xmlns:a16="http://schemas.microsoft.com/office/drawing/2014/main" id="{3CA99A34-80E7-86E7-BED5-D2500AEB80E2}"/>
              </a:ext>
            </a:extLst>
          </p:cNvPr>
          <p:cNvSpPr>
            <a:spLocks noGrp="1"/>
          </p:cNvSpPr>
          <p:nvPr>
            <p:ph type="title"/>
          </p:nvPr>
        </p:nvSpPr>
        <p:spPr/>
        <p:txBody>
          <a:bodyPr/>
          <a:lstStyle/>
          <a:p>
            <a:r>
              <a:rPr lang="en-US" dirty="0"/>
              <a:t>Submission validation update - PROD vs RTC+B</a:t>
            </a:r>
          </a:p>
        </p:txBody>
      </p:sp>
      <p:sp>
        <p:nvSpPr>
          <p:cNvPr id="4" name="Slide Number Placeholder 3">
            <a:extLst>
              <a:ext uri="{FF2B5EF4-FFF2-40B4-BE49-F238E27FC236}">
                <a16:creationId xmlns:a16="http://schemas.microsoft.com/office/drawing/2014/main" id="{85B287B2-E34A-59BB-B215-44C30DC7CFFE}"/>
              </a:ext>
            </a:extLst>
          </p:cNvPr>
          <p:cNvSpPr>
            <a:spLocks noGrp="1"/>
          </p:cNvSpPr>
          <p:nvPr>
            <p:ph type="sldNum" sz="quarter" idx="4"/>
          </p:nvPr>
        </p:nvSpPr>
        <p:spPr/>
        <p:txBody>
          <a:bodyPr/>
          <a:lstStyle/>
          <a:p>
            <a:fld id="{1D93BD3E-1E9A-4970-A6F7-E7AC52762E0C}" type="slidenum">
              <a:rPr lang="en-US" smtClean="0"/>
              <a:pPr/>
              <a:t>31</a:t>
            </a:fld>
            <a:endParaRPr lang="en-US"/>
          </a:p>
        </p:txBody>
      </p:sp>
      <p:pic>
        <p:nvPicPr>
          <p:cNvPr id="6" name="Picture 5">
            <a:extLst>
              <a:ext uri="{FF2B5EF4-FFF2-40B4-BE49-F238E27FC236}">
                <a16:creationId xmlns:a16="http://schemas.microsoft.com/office/drawing/2014/main" id="{03251152-AD77-677A-4A9E-76B6E52A4EB9}"/>
              </a:ext>
            </a:extLst>
          </p:cNvPr>
          <p:cNvPicPr>
            <a:picLocks noChangeAspect="1"/>
          </p:cNvPicPr>
          <p:nvPr/>
        </p:nvPicPr>
        <p:blipFill>
          <a:blip r:embed="rId2"/>
          <a:stretch>
            <a:fillRect/>
          </a:stretch>
        </p:blipFill>
        <p:spPr>
          <a:xfrm>
            <a:off x="297997" y="965200"/>
            <a:ext cx="2843556" cy="1275014"/>
          </a:xfrm>
          <a:prstGeom prst="rect">
            <a:avLst/>
          </a:prstGeom>
        </p:spPr>
      </p:pic>
      <p:sp>
        <p:nvSpPr>
          <p:cNvPr id="9" name="Equals 8">
            <a:extLst>
              <a:ext uri="{FF2B5EF4-FFF2-40B4-BE49-F238E27FC236}">
                <a16:creationId xmlns:a16="http://schemas.microsoft.com/office/drawing/2014/main" id="{2A0C47CD-D772-143D-4FB8-248A88A086CB}"/>
              </a:ext>
            </a:extLst>
          </p:cNvPr>
          <p:cNvSpPr/>
          <p:nvPr/>
        </p:nvSpPr>
        <p:spPr>
          <a:xfrm>
            <a:off x="3719676" y="1431750"/>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1" name="Picture 10">
            <a:extLst>
              <a:ext uri="{FF2B5EF4-FFF2-40B4-BE49-F238E27FC236}">
                <a16:creationId xmlns:a16="http://schemas.microsoft.com/office/drawing/2014/main" id="{0736D5B2-B2F3-5F9E-D0B4-B76F2F0C42BE}"/>
              </a:ext>
            </a:extLst>
          </p:cNvPr>
          <p:cNvPicPr>
            <a:picLocks noChangeAspect="1"/>
          </p:cNvPicPr>
          <p:nvPr/>
        </p:nvPicPr>
        <p:blipFill>
          <a:blip r:embed="rId3"/>
          <a:stretch>
            <a:fillRect/>
          </a:stretch>
        </p:blipFill>
        <p:spPr>
          <a:xfrm>
            <a:off x="4778701" y="830880"/>
            <a:ext cx="3292666" cy="1417372"/>
          </a:xfrm>
          <a:prstGeom prst="rect">
            <a:avLst/>
          </a:prstGeom>
        </p:spPr>
      </p:pic>
      <p:pic>
        <p:nvPicPr>
          <p:cNvPr id="13" name="Picture 12">
            <a:extLst>
              <a:ext uri="{FF2B5EF4-FFF2-40B4-BE49-F238E27FC236}">
                <a16:creationId xmlns:a16="http://schemas.microsoft.com/office/drawing/2014/main" id="{F3F9DE92-8CD2-7F61-8506-DC745F2388E5}"/>
              </a:ext>
            </a:extLst>
          </p:cNvPr>
          <p:cNvPicPr>
            <a:picLocks noChangeAspect="1"/>
          </p:cNvPicPr>
          <p:nvPr/>
        </p:nvPicPr>
        <p:blipFill>
          <a:blip r:embed="rId4"/>
          <a:stretch>
            <a:fillRect/>
          </a:stretch>
        </p:blipFill>
        <p:spPr>
          <a:xfrm>
            <a:off x="4623418" y="4607323"/>
            <a:ext cx="3447949" cy="1590046"/>
          </a:xfrm>
          <a:prstGeom prst="rect">
            <a:avLst/>
          </a:prstGeom>
        </p:spPr>
      </p:pic>
      <p:pic>
        <p:nvPicPr>
          <p:cNvPr id="20" name="Picture 19">
            <a:extLst>
              <a:ext uri="{FF2B5EF4-FFF2-40B4-BE49-F238E27FC236}">
                <a16:creationId xmlns:a16="http://schemas.microsoft.com/office/drawing/2014/main" id="{E617B733-F3EE-1923-2A0D-898BFAE3F554}"/>
              </a:ext>
            </a:extLst>
          </p:cNvPr>
          <p:cNvPicPr>
            <a:picLocks noChangeAspect="1"/>
          </p:cNvPicPr>
          <p:nvPr/>
        </p:nvPicPr>
        <p:blipFill>
          <a:blip r:embed="rId5"/>
          <a:stretch>
            <a:fillRect/>
          </a:stretch>
        </p:blipFill>
        <p:spPr>
          <a:xfrm>
            <a:off x="311604" y="4607323"/>
            <a:ext cx="3356748" cy="1488790"/>
          </a:xfrm>
          <a:prstGeom prst="rect">
            <a:avLst/>
          </a:prstGeom>
        </p:spPr>
      </p:pic>
      <p:sp>
        <p:nvSpPr>
          <p:cNvPr id="21" name="Equals 20">
            <a:extLst>
              <a:ext uri="{FF2B5EF4-FFF2-40B4-BE49-F238E27FC236}">
                <a16:creationId xmlns:a16="http://schemas.microsoft.com/office/drawing/2014/main" id="{4E5E00B6-A5D4-207A-D304-ABB429C40C43}"/>
              </a:ext>
            </a:extLst>
          </p:cNvPr>
          <p:cNvSpPr/>
          <p:nvPr/>
        </p:nvSpPr>
        <p:spPr>
          <a:xfrm>
            <a:off x="3782645" y="5032683"/>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6" name="Straight Connector 25">
            <a:extLst>
              <a:ext uri="{FF2B5EF4-FFF2-40B4-BE49-F238E27FC236}">
                <a16:creationId xmlns:a16="http://schemas.microsoft.com/office/drawing/2014/main" id="{900A5126-9BC4-7BE6-0297-17B2A5A3F5C9}"/>
              </a:ext>
            </a:extLst>
          </p:cNvPr>
          <p:cNvCxnSpPr>
            <a:cxnSpLocks/>
          </p:cNvCxnSpPr>
          <p:nvPr/>
        </p:nvCxnSpPr>
        <p:spPr>
          <a:xfrm>
            <a:off x="311604" y="965200"/>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713C6B3-CDF8-BD01-B64F-80715A5C47FD}"/>
              </a:ext>
            </a:extLst>
          </p:cNvPr>
          <p:cNvCxnSpPr>
            <a:cxnSpLocks/>
          </p:cNvCxnSpPr>
          <p:nvPr/>
        </p:nvCxnSpPr>
        <p:spPr>
          <a:xfrm flipV="1">
            <a:off x="311604" y="965200"/>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0604CD5-38FD-0C2E-C09D-CBBA4B8D97B3}"/>
              </a:ext>
            </a:extLst>
          </p:cNvPr>
          <p:cNvCxnSpPr>
            <a:cxnSpLocks/>
          </p:cNvCxnSpPr>
          <p:nvPr/>
        </p:nvCxnSpPr>
        <p:spPr>
          <a:xfrm flipV="1">
            <a:off x="1241220" y="5057125"/>
            <a:ext cx="354178" cy="35752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69069C3-9194-BDB2-1D2F-50D178D13898}"/>
              </a:ext>
            </a:extLst>
          </p:cNvPr>
          <p:cNvCxnSpPr>
            <a:cxnSpLocks/>
          </p:cNvCxnSpPr>
          <p:nvPr/>
        </p:nvCxnSpPr>
        <p:spPr>
          <a:xfrm>
            <a:off x="1173916" y="5068976"/>
            <a:ext cx="440713" cy="34567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ontent Placeholder 7">
            <a:extLst>
              <a:ext uri="{FF2B5EF4-FFF2-40B4-BE49-F238E27FC236}">
                <a16:creationId xmlns:a16="http://schemas.microsoft.com/office/drawing/2014/main" id="{623F91AD-E84C-BB85-343C-077E98F4231B}"/>
              </a:ext>
            </a:extLst>
          </p:cNvPr>
          <p:cNvSpPr>
            <a:spLocks noGrp="1"/>
          </p:cNvSpPr>
          <p:nvPr>
            <p:ph idx="1"/>
          </p:nvPr>
        </p:nvSpPr>
        <p:spPr>
          <a:xfrm>
            <a:off x="550173" y="703506"/>
            <a:ext cx="2438946" cy="694880"/>
          </a:xfrm>
        </p:spPr>
        <p:txBody>
          <a:bodyPr lIns="91440" tIns="45720" rIns="91440" bIns="45720" anchor="t"/>
          <a:lstStyle/>
          <a:p>
            <a:pPr marL="0" indent="0">
              <a:buNone/>
            </a:pPr>
            <a:r>
              <a:rPr lang="en-US" sz="1400" dirty="0">
                <a:solidFill>
                  <a:schemeClr val="tx2"/>
                </a:solidFill>
                <a:cs typeface="Arial"/>
              </a:rPr>
              <a:t>TPO – EB/OC - EOC</a:t>
            </a:r>
          </a:p>
        </p:txBody>
      </p:sp>
      <p:sp>
        <p:nvSpPr>
          <p:cNvPr id="19" name="Content Placeholder 7">
            <a:extLst>
              <a:ext uri="{FF2B5EF4-FFF2-40B4-BE49-F238E27FC236}">
                <a16:creationId xmlns:a16="http://schemas.microsoft.com/office/drawing/2014/main" id="{297F07A9-FEED-962E-AEF4-0A6A13AF3702}"/>
              </a:ext>
            </a:extLst>
          </p:cNvPr>
          <p:cNvSpPr txBox="1">
            <a:spLocks/>
          </p:cNvSpPr>
          <p:nvPr/>
        </p:nvSpPr>
        <p:spPr>
          <a:xfrm>
            <a:off x="482561" y="4345628"/>
            <a:ext cx="1554009" cy="1831757"/>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cs typeface="Arial"/>
              </a:rPr>
              <a:t>RTM EB</a:t>
            </a:r>
          </a:p>
        </p:txBody>
      </p:sp>
      <p:sp>
        <p:nvSpPr>
          <p:cNvPr id="22" name="Content Placeholder 7">
            <a:extLst>
              <a:ext uri="{FF2B5EF4-FFF2-40B4-BE49-F238E27FC236}">
                <a16:creationId xmlns:a16="http://schemas.microsoft.com/office/drawing/2014/main" id="{3A28A339-7275-E1CB-D690-DE02130C3FCA}"/>
              </a:ext>
            </a:extLst>
          </p:cNvPr>
          <p:cNvSpPr txBox="1">
            <a:spLocks/>
          </p:cNvSpPr>
          <p:nvPr/>
        </p:nvSpPr>
        <p:spPr>
          <a:xfrm>
            <a:off x="550173" y="2341084"/>
            <a:ext cx="1825559" cy="562366"/>
          </a:xfrm>
          <a:prstGeom prst="rect">
            <a:avLst/>
          </a:prstGeom>
        </p:spPr>
        <p:txBody>
          <a:bodyPr lIns="91440" tIns="45720" rIns="91440" bIns="45720" anchor="t"/>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1400" dirty="0">
                <a:solidFill>
                  <a:schemeClr val="tx2"/>
                </a:solidFill>
                <a:cs typeface="Arial"/>
              </a:rPr>
              <a:t>RTM EB</a:t>
            </a:r>
          </a:p>
        </p:txBody>
      </p:sp>
      <p:cxnSp>
        <p:nvCxnSpPr>
          <p:cNvPr id="24" name="Straight Connector 23">
            <a:extLst>
              <a:ext uri="{FF2B5EF4-FFF2-40B4-BE49-F238E27FC236}">
                <a16:creationId xmlns:a16="http://schemas.microsoft.com/office/drawing/2014/main" id="{C2AFF59E-E243-A955-603E-357C92343782}"/>
              </a:ext>
            </a:extLst>
          </p:cNvPr>
          <p:cNvCxnSpPr/>
          <p:nvPr/>
        </p:nvCxnSpPr>
        <p:spPr>
          <a:xfrm>
            <a:off x="40471" y="2341085"/>
            <a:ext cx="91035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F82AC27-7C1C-F1A8-BE40-A22ACDB01F93}"/>
              </a:ext>
            </a:extLst>
          </p:cNvPr>
          <p:cNvCxnSpPr/>
          <p:nvPr/>
        </p:nvCxnSpPr>
        <p:spPr>
          <a:xfrm>
            <a:off x="-31181" y="4345628"/>
            <a:ext cx="9103529" cy="0"/>
          </a:xfrm>
          <a:prstGeom prst="line">
            <a:avLst/>
          </a:prstGeom>
        </p:spPr>
        <p:style>
          <a:lnRef idx="1">
            <a:schemeClr val="accent1"/>
          </a:lnRef>
          <a:fillRef idx="0">
            <a:schemeClr val="accent1"/>
          </a:fillRef>
          <a:effectRef idx="0">
            <a:schemeClr val="accent1"/>
          </a:effectRef>
          <a:fontRef idx="minor">
            <a:schemeClr val="tx1"/>
          </a:fontRef>
        </p:style>
      </p:cxnSp>
      <p:pic>
        <p:nvPicPr>
          <p:cNvPr id="29" name="Picture 28">
            <a:extLst>
              <a:ext uri="{FF2B5EF4-FFF2-40B4-BE49-F238E27FC236}">
                <a16:creationId xmlns:a16="http://schemas.microsoft.com/office/drawing/2014/main" id="{052CF48D-5724-8D07-1722-724C6EEEE8BF}"/>
              </a:ext>
            </a:extLst>
          </p:cNvPr>
          <p:cNvPicPr>
            <a:picLocks noChangeAspect="1"/>
          </p:cNvPicPr>
          <p:nvPr/>
        </p:nvPicPr>
        <p:blipFill>
          <a:blip r:embed="rId6"/>
          <a:stretch>
            <a:fillRect/>
          </a:stretch>
        </p:blipFill>
        <p:spPr>
          <a:xfrm>
            <a:off x="311604" y="2583664"/>
            <a:ext cx="2989139" cy="1689992"/>
          </a:xfrm>
          <a:prstGeom prst="rect">
            <a:avLst/>
          </a:prstGeom>
        </p:spPr>
      </p:pic>
      <p:pic>
        <p:nvPicPr>
          <p:cNvPr id="32" name="Picture 31">
            <a:extLst>
              <a:ext uri="{FF2B5EF4-FFF2-40B4-BE49-F238E27FC236}">
                <a16:creationId xmlns:a16="http://schemas.microsoft.com/office/drawing/2014/main" id="{BD9B81AA-0233-1C36-4AF5-E9692DBDB69D}"/>
              </a:ext>
            </a:extLst>
          </p:cNvPr>
          <p:cNvPicPr>
            <a:picLocks noChangeAspect="1"/>
          </p:cNvPicPr>
          <p:nvPr/>
        </p:nvPicPr>
        <p:blipFill>
          <a:blip r:embed="rId7"/>
          <a:stretch>
            <a:fillRect/>
          </a:stretch>
        </p:blipFill>
        <p:spPr>
          <a:xfrm>
            <a:off x="5003510" y="2583664"/>
            <a:ext cx="3067857" cy="1701792"/>
          </a:xfrm>
          <a:prstGeom prst="rect">
            <a:avLst/>
          </a:prstGeom>
        </p:spPr>
      </p:pic>
      <p:sp>
        <p:nvSpPr>
          <p:cNvPr id="33" name="Equals 32">
            <a:extLst>
              <a:ext uri="{FF2B5EF4-FFF2-40B4-BE49-F238E27FC236}">
                <a16:creationId xmlns:a16="http://schemas.microsoft.com/office/drawing/2014/main" id="{83436DA4-176D-AC97-7C37-45489B32CD15}"/>
              </a:ext>
            </a:extLst>
          </p:cNvPr>
          <p:cNvSpPr/>
          <p:nvPr/>
        </p:nvSpPr>
        <p:spPr>
          <a:xfrm>
            <a:off x="3719676" y="3157619"/>
            <a:ext cx="546051" cy="371475"/>
          </a:xfrm>
          <a:prstGeom prst="mathEqual">
            <a:avLst/>
          </a:prstGeom>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5" name="Straight Connector 34">
            <a:extLst>
              <a:ext uri="{FF2B5EF4-FFF2-40B4-BE49-F238E27FC236}">
                <a16:creationId xmlns:a16="http://schemas.microsoft.com/office/drawing/2014/main" id="{D930C5D0-DF60-667A-A8D5-3B3625EA67E0}"/>
              </a:ext>
            </a:extLst>
          </p:cNvPr>
          <p:cNvCxnSpPr>
            <a:cxnSpLocks/>
          </p:cNvCxnSpPr>
          <p:nvPr/>
        </p:nvCxnSpPr>
        <p:spPr>
          <a:xfrm>
            <a:off x="426624" y="2756259"/>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1CB8247-B446-DB3D-D453-FBA9721BDD71}"/>
              </a:ext>
            </a:extLst>
          </p:cNvPr>
          <p:cNvCxnSpPr>
            <a:cxnSpLocks/>
          </p:cNvCxnSpPr>
          <p:nvPr/>
        </p:nvCxnSpPr>
        <p:spPr>
          <a:xfrm flipV="1">
            <a:off x="426624" y="2756259"/>
            <a:ext cx="2829949" cy="127501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ED8F3CAF-3E2A-C63B-239F-B862DF6CB710}"/>
              </a:ext>
            </a:extLst>
          </p:cNvPr>
          <p:cNvSpPr/>
          <p:nvPr/>
        </p:nvSpPr>
        <p:spPr>
          <a:xfrm>
            <a:off x="6473228" y="3012653"/>
            <a:ext cx="289711" cy="786455"/>
          </a:xfrm>
          <a:prstGeom prst="ellipse">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47ECDA86-58FC-6697-022E-1CD327B1A03C}"/>
              </a:ext>
            </a:extLst>
          </p:cNvPr>
          <p:cNvCxnSpPr>
            <a:cxnSpLocks/>
          </p:cNvCxnSpPr>
          <p:nvPr/>
        </p:nvCxnSpPr>
        <p:spPr>
          <a:xfrm>
            <a:off x="6844420" y="3304515"/>
            <a:ext cx="63374" cy="124485"/>
          </a:xfrm>
          <a:prstGeom prst="line">
            <a:avLst/>
          </a:prstGeom>
          <a:ln w="38100"/>
        </p:spPr>
        <p:style>
          <a:lnRef idx="1">
            <a:schemeClr val="accent3"/>
          </a:lnRef>
          <a:fillRef idx="0">
            <a:schemeClr val="accent3"/>
          </a:fillRef>
          <a:effectRef idx="0">
            <a:schemeClr val="accent3"/>
          </a:effectRef>
          <a:fontRef idx="minor">
            <a:schemeClr val="tx1"/>
          </a:fontRef>
        </p:style>
      </p:cxnSp>
      <p:cxnSp>
        <p:nvCxnSpPr>
          <p:cNvPr id="43" name="Straight Connector 42">
            <a:extLst>
              <a:ext uri="{FF2B5EF4-FFF2-40B4-BE49-F238E27FC236}">
                <a16:creationId xmlns:a16="http://schemas.microsoft.com/office/drawing/2014/main" id="{008E6BC1-2A9E-ABA5-FBB1-2286825F4475}"/>
              </a:ext>
            </a:extLst>
          </p:cNvPr>
          <p:cNvCxnSpPr>
            <a:cxnSpLocks/>
          </p:cNvCxnSpPr>
          <p:nvPr/>
        </p:nvCxnSpPr>
        <p:spPr>
          <a:xfrm flipV="1">
            <a:off x="6907794" y="3012653"/>
            <a:ext cx="289711" cy="416347"/>
          </a:xfrm>
          <a:prstGeom prst="line">
            <a:avLst/>
          </a:prstGeom>
          <a:ln w="38100"/>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732188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C666-F753-C7E5-AD94-9E592D0709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0B883F-FC95-D946-3723-8BFD684F4409}"/>
              </a:ext>
            </a:extLst>
          </p:cNvPr>
          <p:cNvSpPr>
            <a:spLocks noGrp="1"/>
          </p:cNvSpPr>
          <p:nvPr>
            <p:ph type="title"/>
          </p:nvPr>
        </p:nvSpPr>
        <p:spPr/>
        <p:txBody>
          <a:bodyPr/>
          <a:lstStyle/>
          <a:p>
            <a:r>
              <a:rPr lang="en-US" dirty="0"/>
              <a:t>Market Trials Framework: </a:t>
            </a:r>
            <a:endParaRPr lang="en-US" dirty="0">
              <a:solidFill>
                <a:srgbClr val="FF0000"/>
              </a:solidFill>
            </a:endParaRPr>
          </a:p>
        </p:txBody>
      </p:sp>
      <p:sp>
        <p:nvSpPr>
          <p:cNvPr id="8" name="Content Placeholder 7">
            <a:extLst>
              <a:ext uri="{FF2B5EF4-FFF2-40B4-BE49-F238E27FC236}">
                <a16:creationId xmlns:a16="http://schemas.microsoft.com/office/drawing/2014/main" id="{2B1A8F7C-24EE-05DC-4578-C18EB6403F3C}"/>
              </a:ext>
            </a:extLst>
          </p:cNvPr>
          <p:cNvSpPr>
            <a:spLocks noGrp="1"/>
          </p:cNvSpPr>
          <p:nvPr>
            <p:ph idx="1"/>
          </p:nvPr>
        </p:nvSpPr>
        <p:spPr>
          <a:xfrm>
            <a:off x="342900" y="814633"/>
            <a:ext cx="8534400" cy="3300167"/>
          </a:xfrm>
        </p:spPr>
        <p:txBody>
          <a:bodyPr/>
          <a:lstStyle/>
          <a:p>
            <a:pPr marL="0" indent="0">
              <a:buNone/>
            </a:pPr>
            <a:r>
              <a:rPr lang="en-US" sz="1600" dirty="0">
                <a:solidFill>
                  <a:schemeClr val="tx2"/>
                </a:solidFill>
              </a:rPr>
              <a:t>TAC Approved the </a:t>
            </a:r>
            <a:r>
              <a:rPr lang="en-US" sz="1600" u="sng" dirty="0">
                <a:solidFill>
                  <a:schemeClr val="tx2"/>
                </a:solidFill>
                <a:hlinkClick r:id="rId2"/>
              </a:rPr>
              <a:t>Market Trials Plan</a:t>
            </a:r>
            <a:r>
              <a:rPr lang="en-US" sz="1600" dirty="0">
                <a:solidFill>
                  <a:schemeClr val="tx2"/>
                </a:solidFill>
              </a:rPr>
              <a:t> in October 2024</a:t>
            </a:r>
          </a:p>
          <a:p>
            <a:pPr marL="0" indent="0">
              <a:buNone/>
            </a:pPr>
            <a:endParaRPr lang="en-US" sz="1600" u="sng" dirty="0">
              <a:solidFill>
                <a:schemeClr val="tx2"/>
              </a:solidFill>
            </a:endParaRPr>
          </a:p>
          <a:p>
            <a:pPr marL="0" indent="0">
              <a:buNone/>
            </a:pPr>
            <a:r>
              <a:rPr lang="en-US" sz="1600" u="sng" dirty="0">
                <a:solidFill>
                  <a:schemeClr val="tx2"/>
                </a:solidFill>
              </a:rPr>
              <a:t>Discussions with RTC+B Task Force have shaped the Handbooks</a:t>
            </a:r>
          </a:p>
          <a:p>
            <a:pPr marL="0" indent="0">
              <a:buNone/>
            </a:pPr>
            <a:r>
              <a:rPr lang="en-US" sz="1600" dirty="0">
                <a:solidFill>
                  <a:schemeClr val="tx2"/>
                </a:solidFill>
              </a:rPr>
              <a:t>	Handbook #1- QSE Submission Testing</a:t>
            </a:r>
          </a:p>
          <a:p>
            <a:pPr marL="0" indent="0">
              <a:buNone/>
            </a:pPr>
            <a:r>
              <a:rPr lang="en-US" sz="1600" dirty="0">
                <a:solidFill>
                  <a:schemeClr val="tx2"/>
                </a:solidFill>
              </a:rPr>
              <a:t>	Handbook #2- QSE Telemetry Tests </a:t>
            </a:r>
          </a:p>
          <a:p>
            <a:pPr marL="0" indent="0">
              <a:buNone/>
            </a:pPr>
            <a:r>
              <a:rPr lang="en-US" sz="1600" dirty="0">
                <a:solidFill>
                  <a:schemeClr val="tx2"/>
                </a:solidFill>
              </a:rPr>
              <a:t>	Handbook #3- Open Loop SCED</a:t>
            </a:r>
          </a:p>
          <a:p>
            <a:pPr marL="0" indent="0">
              <a:buNone/>
            </a:pPr>
            <a:r>
              <a:rPr lang="en-US" sz="1600" dirty="0">
                <a:solidFill>
                  <a:schemeClr val="tx2"/>
                </a:solidFill>
              </a:rPr>
              <a:t>	Handbook #4- QSE Telemetry Tests</a:t>
            </a:r>
          </a:p>
          <a:p>
            <a:pPr marL="0" indent="0">
              <a:buNone/>
            </a:pPr>
            <a:r>
              <a:rPr lang="en-US" sz="1600" dirty="0">
                <a:solidFill>
                  <a:schemeClr val="tx2"/>
                </a:solidFill>
              </a:rPr>
              <a:t>	Handbook #5- Close-Loop LFC Tests </a:t>
            </a:r>
          </a:p>
          <a:p>
            <a:pPr marL="0" indent="0">
              <a:buNone/>
            </a:pPr>
            <a:r>
              <a:rPr lang="en-US" sz="1600" dirty="0">
                <a:solidFill>
                  <a:schemeClr val="tx2"/>
                </a:solidFill>
              </a:rPr>
              <a:t>	Handbook #6- Day-Ahead Market Tests </a:t>
            </a:r>
          </a:p>
          <a:p>
            <a:pPr marL="0" indent="0">
              <a:buNone/>
            </a:pPr>
            <a:endParaRPr lang="en-US" sz="1600" dirty="0">
              <a:solidFill>
                <a:schemeClr val="tx2"/>
              </a:solidFill>
            </a:endParaRPr>
          </a:p>
          <a:p>
            <a:pPr marL="0" indent="0">
              <a:buNone/>
            </a:pPr>
            <a:r>
              <a:rPr lang="en-US" sz="1600" dirty="0">
                <a:solidFill>
                  <a:schemeClr val="tx2"/>
                </a:solidFill>
              </a:rPr>
              <a:t>All are posted on the</a:t>
            </a:r>
          </a:p>
          <a:p>
            <a:pPr marL="0" indent="0">
              <a:buNone/>
            </a:pPr>
            <a:r>
              <a:rPr lang="en-US" sz="1600" dirty="0">
                <a:solidFill>
                  <a:schemeClr val="tx2"/>
                </a:solidFill>
                <a:hlinkClick r:id="rId3"/>
              </a:rPr>
              <a:t>RTCBTF Homepage </a:t>
            </a:r>
            <a:endParaRPr lang="en-US" sz="1600" dirty="0">
              <a:solidFill>
                <a:schemeClr val="tx2"/>
              </a:solidFill>
            </a:endParaRPr>
          </a:p>
          <a:p>
            <a:pPr marL="0" indent="0">
              <a:buNone/>
            </a:pPr>
            <a:r>
              <a:rPr lang="en-US" sz="1600" dirty="0">
                <a:solidFill>
                  <a:schemeClr val="tx2"/>
                </a:solidFill>
              </a:rPr>
              <a:t>under Market Trials banner</a:t>
            </a:r>
          </a:p>
        </p:txBody>
      </p:sp>
      <p:pic>
        <p:nvPicPr>
          <p:cNvPr id="3" name="Picture 2">
            <a:extLst>
              <a:ext uri="{FF2B5EF4-FFF2-40B4-BE49-F238E27FC236}">
                <a16:creationId xmlns:a16="http://schemas.microsoft.com/office/drawing/2014/main" id="{33D98A1A-9210-2F40-B9E5-D6EF8FDDE5D5}"/>
              </a:ext>
            </a:extLst>
          </p:cNvPr>
          <p:cNvPicPr>
            <a:picLocks noChangeAspect="1"/>
          </p:cNvPicPr>
          <p:nvPr/>
        </p:nvPicPr>
        <p:blipFill>
          <a:blip r:embed="rId4"/>
          <a:stretch>
            <a:fillRect/>
          </a:stretch>
        </p:blipFill>
        <p:spPr>
          <a:xfrm>
            <a:off x="2895600" y="3657600"/>
            <a:ext cx="4247801" cy="2789078"/>
          </a:xfrm>
          <a:prstGeom prst="rect">
            <a:avLst/>
          </a:prstGeom>
        </p:spPr>
      </p:pic>
      <p:sp>
        <p:nvSpPr>
          <p:cNvPr id="4" name="Rectangle 3">
            <a:extLst>
              <a:ext uri="{FF2B5EF4-FFF2-40B4-BE49-F238E27FC236}">
                <a16:creationId xmlns:a16="http://schemas.microsoft.com/office/drawing/2014/main" id="{7505AB84-5AB2-19A8-3ED6-D4AC1DA01D01}"/>
              </a:ext>
            </a:extLst>
          </p:cNvPr>
          <p:cNvSpPr/>
          <p:nvPr/>
        </p:nvSpPr>
        <p:spPr>
          <a:xfrm>
            <a:off x="1012723" y="2281084"/>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190407B-3968-45B3-9152-870CFF08E0E7}"/>
              </a:ext>
            </a:extLst>
          </p:cNvPr>
          <p:cNvSpPr/>
          <p:nvPr/>
        </p:nvSpPr>
        <p:spPr>
          <a:xfrm>
            <a:off x="1012723" y="1695725"/>
            <a:ext cx="4419599"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170F520-BF82-8EBC-0F27-505F91A7A160}"/>
              </a:ext>
            </a:extLst>
          </p:cNvPr>
          <p:cNvSpPr/>
          <p:nvPr/>
        </p:nvSpPr>
        <p:spPr>
          <a:xfrm>
            <a:off x="1018819" y="2881540"/>
            <a:ext cx="4414683" cy="5997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8565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97587-7DDC-197A-148B-FBDE63299B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C69A28-D94A-F887-2928-D5D1F2158790}"/>
              </a:ext>
            </a:extLst>
          </p:cNvPr>
          <p:cNvSpPr>
            <a:spLocks noGrp="1"/>
          </p:cNvSpPr>
          <p:nvPr>
            <p:ph type="title"/>
          </p:nvPr>
        </p:nvSpPr>
        <p:spPr/>
        <p:txBody>
          <a:bodyPr/>
          <a:lstStyle/>
          <a:p>
            <a:r>
              <a:rPr lang="en-US" dirty="0"/>
              <a:t>Market Trials Technical Details </a:t>
            </a:r>
            <a:endParaRPr lang="en-US" dirty="0">
              <a:solidFill>
                <a:srgbClr val="FF0000"/>
              </a:solidFill>
            </a:endParaRPr>
          </a:p>
        </p:txBody>
      </p:sp>
      <p:sp>
        <p:nvSpPr>
          <p:cNvPr id="8" name="Content Placeholder 7">
            <a:extLst>
              <a:ext uri="{FF2B5EF4-FFF2-40B4-BE49-F238E27FC236}">
                <a16:creationId xmlns:a16="http://schemas.microsoft.com/office/drawing/2014/main" id="{DC192CBD-41C4-C54E-66EC-C449CEDE6339}"/>
              </a:ext>
            </a:extLst>
          </p:cNvPr>
          <p:cNvSpPr>
            <a:spLocks noGrp="1"/>
          </p:cNvSpPr>
          <p:nvPr>
            <p:ph idx="1"/>
          </p:nvPr>
        </p:nvSpPr>
        <p:spPr>
          <a:xfrm>
            <a:off x="381000" y="1119433"/>
            <a:ext cx="8534400" cy="5281367"/>
          </a:xfrm>
        </p:spPr>
        <p:txBody>
          <a:bodyPr/>
          <a:lstStyle/>
          <a:p>
            <a:pPr marL="0" indent="0">
              <a:buNone/>
            </a:pPr>
            <a:r>
              <a:rPr lang="en-US" sz="1800" u="sng">
                <a:solidFill>
                  <a:schemeClr val="tx2"/>
                </a:solidFill>
              </a:rPr>
              <a:t>Detailed discussions with TWG have provided technical content details</a:t>
            </a:r>
          </a:p>
          <a:p>
            <a:pPr marL="0" indent="0">
              <a:buNone/>
            </a:pPr>
            <a:r>
              <a:rPr lang="en-US" sz="1800">
                <a:solidFill>
                  <a:schemeClr val="tx2"/>
                </a:solidFill>
              </a:rPr>
              <a:t>	Digital Certificate details</a:t>
            </a:r>
          </a:p>
          <a:p>
            <a:pPr marL="0" indent="0">
              <a:buNone/>
            </a:pPr>
            <a:r>
              <a:rPr lang="en-US" sz="1800">
                <a:solidFill>
                  <a:schemeClr val="tx2"/>
                </a:solidFill>
              </a:rPr>
              <a:t>	Connectivity/URL details to User Interfaces and APIs</a:t>
            </a:r>
          </a:p>
          <a:p>
            <a:pPr marL="0" indent="0">
              <a:buNone/>
            </a:pPr>
            <a:r>
              <a:rPr lang="en-US" sz="1800">
                <a:solidFill>
                  <a:schemeClr val="tx2"/>
                </a:solidFill>
              </a:rPr>
              <a:t>	Reminder of how to submit new ICCP requests</a:t>
            </a:r>
          </a:p>
          <a:p>
            <a:pPr marL="0" indent="0">
              <a:buNone/>
            </a:pPr>
            <a:r>
              <a:rPr lang="en-US" sz="1800">
                <a:solidFill>
                  <a:schemeClr val="tx2"/>
                </a:solidFill>
              </a:rPr>
              <a:t>	RTC and Production Telemetry connectivity</a:t>
            </a:r>
          </a:p>
          <a:p>
            <a:pPr marL="0" indent="0">
              <a:buNone/>
            </a:pPr>
            <a:r>
              <a:rPr lang="en-US" sz="1800">
                <a:solidFill>
                  <a:schemeClr val="tx2"/>
                </a:solidFill>
              </a:rPr>
              <a:t>	Network Model Load Schedule</a:t>
            </a:r>
          </a:p>
          <a:p>
            <a:pPr marL="0" indent="0">
              <a:buNone/>
            </a:pPr>
            <a:endParaRPr lang="en-US" sz="1600">
              <a:solidFill>
                <a:schemeClr val="tx2"/>
              </a:solidFill>
            </a:endParaRPr>
          </a:p>
          <a:p>
            <a:pPr marL="0" indent="0">
              <a:buNone/>
            </a:pPr>
            <a:endParaRPr lang="en-US" sz="1600">
              <a:solidFill>
                <a:schemeClr val="tx2"/>
              </a:solidFill>
            </a:endParaRPr>
          </a:p>
          <a:p>
            <a:pPr marL="0" indent="0">
              <a:buNone/>
            </a:pPr>
            <a:r>
              <a:rPr lang="en-US" sz="1600">
                <a:solidFill>
                  <a:schemeClr val="tx2"/>
                </a:solidFill>
              </a:rPr>
              <a:t>All are posted on the</a:t>
            </a:r>
          </a:p>
          <a:p>
            <a:pPr marL="0" indent="0">
              <a:buNone/>
            </a:pPr>
            <a:r>
              <a:rPr lang="en-US" sz="1600">
                <a:solidFill>
                  <a:schemeClr val="tx2"/>
                </a:solidFill>
                <a:hlinkClick r:id="rId2"/>
              </a:rPr>
              <a:t>RTCBTF Homepage </a:t>
            </a:r>
            <a:endParaRPr lang="en-US" sz="1600">
              <a:solidFill>
                <a:schemeClr val="tx2"/>
              </a:solidFill>
            </a:endParaRPr>
          </a:p>
          <a:p>
            <a:pPr marL="0" indent="0">
              <a:buNone/>
            </a:pPr>
            <a:r>
              <a:rPr lang="en-US" sz="1600">
                <a:solidFill>
                  <a:schemeClr val="tx2"/>
                </a:solidFill>
              </a:rPr>
              <a:t>under Technical Details banner</a:t>
            </a:r>
          </a:p>
        </p:txBody>
      </p:sp>
      <p:pic>
        <p:nvPicPr>
          <p:cNvPr id="3" name="Picture 2">
            <a:extLst>
              <a:ext uri="{FF2B5EF4-FFF2-40B4-BE49-F238E27FC236}">
                <a16:creationId xmlns:a16="http://schemas.microsoft.com/office/drawing/2014/main" id="{4D76DFEF-B1DC-B994-835B-EAEF3643927D}"/>
              </a:ext>
            </a:extLst>
          </p:cNvPr>
          <p:cNvPicPr>
            <a:picLocks noChangeAspect="1"/>
          </p:cNvPicPr>
          <p:nvPr/>
        </p:nvPicPr>
        <p:blipFill>
          <a:blip r:embed="rId3"/>
          <a:stretch>
            <a:fillRect/>
          </a:stretch>
        </p:blipFill>
        <p:spPr>
          <a:xfrm>
            <a:off x="3300412" y="3529013"/>
            <a:ext cx="5482319" cy="2378530"/>
          </a:xfrm>
          <a:prstGeom prst="rect">
            <a:avLst/>
          </a:prstGeom>
        </p:spPr>
      </p:pic>
    </p:spTree>
    <p:extLst>
      <p:ext uri="{BB962C8B-B14F-4D97-AF65-F5344CB8AC3E}">
        <p14:creationId xmlns:p14="http://schemas.microsoft.com/office/powerpoint/2010/main" val="40891275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8A02B-5C7F-08EE-0F03-8050233C4314}"/>
              </a:ext>
            </a:extLst>
          </p:cNvPr>
          <p:cNvSpPr>
            <a:spLocks noGrp="1"/>
          </p:cNvSpPr>
          <p:nvPr>
            <p:ph type="title"/>
          </p:nvPr>
        </p:nvSpPr>
        <p:spPr/>
        <p:txBody>
          <a:bodyPr lIns="91440" tIns="45720" rIns="91440" bIns="45720" anchor="t"/>
          <a:lstStyle/>
          <a:p>
            <a:r>
              <a:rPr lang="en-US" dirty="0"/>
              <a:t>Reminder of RTC+B FAQ</a:t>
            </a:r>
            <a:endParaRPr lang="en-US" dirty="0">
              <a:solidFill>
                <a:srgbClr val="C00000"/>
              </a:solidFill>
            </a:endParaRPr>
          </a:p>
        </p:txBody>
      </p:sp>
      <p:sp>
        <p:nvSpPr>
          <p:cNvPr id="4" name="Slide Number Placeholder 3">
            <a:extLst>
              <a:ext uri="{FF2B5EF4-FFF2-40B4-BE49-F238E27FC236}">
                <a16:creationId xmlns:a16="http://schemas.microsoft.com/office/drawing/2014/main" id="{2FEEBA4D-D3A7-2E7B-EE72-FE194A129ED7}"/>
              </a:ext>
            </a:extLst>
          </p:cNvPr>
          <p:cNvSpPr>
            <a:spLocks noGrp="1"/>
          </p:cNvSpPr>
          <p:nvPr>
            <p:ph type="sldNum" sz="quarter" idx="4"/>
          </p:nvPr>
        </p:nvSpPr>
        <p:spPr/>
        <p:txBody>
          <a:bodyPr/>
          <a:lstStyle/>
          <a:p>
            <a:fld id="{1D93BD3E-1E9A-4970-A6F7-E7AC52762E0C}" type="slidenum">
              <a:rPr lang="en-US" smtClean="0"/>
              <a:pPr/>
              <a:t>34</a:t>
            </a:fld>
            <a:endParaRPr lang="en-US"/>
          </a:p>
        </p:txBody>
      </p:sp>
      <p:pic>
        <p:nvPicPr>
          <p:cNvPr id="11" name="Picture 10">
            <a:extLst>
              <a:ext uri="{FF2B5EF4-FFF2-40B4-BE49-F238E27FC236}">
                <a16:creationId xmlns:a16="http://schemas.microsoft.com/office/drawing/2014/main" id="{EED5CDA0-F36E-518B-7F3C-7A7DDD841EE8}"/>
              </a:ext>
            </a:extLst>
          </p:cNvPr>
          <p:cNvPicPr>
            <a:picLocks noChangeAspect="1"/>
          </p:cNvPicPr>
          <p:nvPr/>
        </p:nvPicPr>
        <p:blipFill>
          <a:blip r:embed="rId2"/>
          <a:stretch>
            <a:fillRect/>
          </a:stretch>
        </p:blipFill>
        <p:spPr>
          <a:xfrm>
            <a:off x="228600" y="1712925"/>
            <a:ext cx="7439025" cy="3128499"/>
          </a:xfrm>
          <a:prstGeom prst="rect">
            <a:avLst/>
          </a:prstGeom>
        </p:spPr>
      </p:pic>
      <p:cxnSp>
        <p:nvCxnSpPr>
          <p:cNvPr id="13" name="Straight Arrow Connector 12">
            <a:extLst>
              <a:ext uri="{FF2B5EF4-FFF2-40B4-BE49-F238E27FC236}">
                <a16:creationId xmlns:a16="http://schemas.microsoft.com/office/drawing/2014/main" id="{75C2D484-F222-334C-7725-B0B32225C964}"/>
              </a:ext>
            </a:extLst>
          </p:cNvPr>
          <p:cNvCxnSpPr>
            <a:cxnSpLocks/>
          </p:cNvCxnSpPr>
          <p:nvPr/>
        </p:nvCxnSpPr>
        <p:spPr>
          <a:xfrm flipH="1" flipV="1">
            <a:off x="1137557" y="4807406"/>
            <a:ext cx="228600" cy="458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484CBD4-C681-CDC8-AE82-F8453E9EA987}"/>
              </a:ext>
            </a:extLst>
          </p:cNvPr>
          <p:cNvSpPr txBox="1"/>
          <p:nvPr/>
        </p:nvSpPr>
        <p:spPr>
          <a:xfrm>
            <a:off x="382756" y="5276272"/>
            <a:ext cx="3200400" cy="369332"/>
          </a:xfrm>
          <a:prstGeom prst="rect">
            <a:avLst/>
          </a:prstGeom>
          <a:noFill/>
        </p:spPr>
        <p:txBody>
          <a:bodyPr wrap="square" rtlCol="0">
            <a:spAutoFit/>
          </a:bodyPr>
          <a:lstStyle/>
          <a:p>
            <a:r>
              <a:rPr lang="en-US">
                <a:solidFill>
                  <a:schemeClr val="tx2"/>
                </a:solidFill>
              </a:rPr>
              <a:t>Worksheets for categories</a:t>
            </a:r>
          </a:p>
        </p:txBody>
      </p:sp>
      <p:sp>
        <p:nvSpPr>
          <p:cNvPr id="15" name="Rectangle 14">
            <a:extLst>
              <a:ext uri="{FF2B5EF4-FFF2-40B4-BE49-F238E27FC236}">
                <a16:creationId xmlns:a16="http://schemas.microsoft.com/office/drawing/2014/main" id="{7E697E01-354D-C4ED-F21D-B160AF013CC8}"/>
              </a:ext>
            </a:extLst>
          </p:cNvPr>
          <p:cNvSpPr/>
          <p:nvPr/>
        </p:nvSpPr>
        <p:spPr>
          <a:xfrm>
            <a:off x="55789" y="3739028"/>
            <a:ext cx="7656740" cy="304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65C08B6-565E-FD74-550F-8639462800E9}"/>
              </a:ext>
            </a:extLst>
          </p:cNvPr>
          <p:cNvSpPr txBox="1"/>
          <p:nvPr/>
        </p:nvSpPr>
        <p:spPr>
          <a:xfrm>
            <a:off x="228600" y="838200"/>
            <a:ext cx="8153400" cy="9233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a:solidFill>
                  <a:schemeClr val="tx2"/>
                </a:solidFill>
              </a:rPr>
              <a:t>Posted on RTCBTF Home Page under Key Documents</a:t>
            </a:r>
          </a:p>
          <a:p>
            <a:pPr marL="285750" indent="-285750">
              <a:buFont typeface="Arial" panose="020B0604020202020204" pitchFamily="34" charset="0"/>
              <a:buChar char="•"/>
            </a:pPr>
            <a:r>
              <a:rPr lang="en-US">
                <a:solidFill>
                  <a:schemeClr val="tx2"/>
                </a:solidFill>
              </a:rPr>
              <a:t>Common questions/responses in Excel Workbook (target weekly updates)</a:t>
            </a:r>
          </a:p>
          <a:p>
            <a:pPr marL="285750" indent="-285750">
              <a:buFont typeface="Arial" panose="020B0604020202020204" pitchFamily="34" charset="0"/>
              <a:buChar char="•"/>
            </a:pPr>
            <a:r>
              <a:rPr lang="en-US">
                <a:solidFill>
                  <a:schemeClr val="tx2"/>
                </a:solidFill>
              </a:rPr>
              <a:t>Search workbook for Key Words </a:t>
            </a:r>
          </a:p>
        </p:txBody>
      </p:sp>
    </p:spTree>
    <p:extLst>
      <p:ext uri="{BB962C8B-B14F-4D97-AF65-F5344CB8AC3E}">
        <p14:creationId xmlns:p14="http://schemas.microsoft.com/office/powerpoint/2010/main" val="42788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F4DB268F-57EF-D5F3-4C06-FF1106E59A1E}"/>
              </a:ext>
            </a:extLst>
          </p:cNvPr>
          <p:cNvCxnSpPr>
            <a:cxnSpLocks/>
          </p:cNvCxnSpPr>
          <p:nvPr/>
        </p:nvCxnSpPr>
        <p:spPr>
          <a:xfrm>
            <a:off x="7828513" y="1130528"/>
            <a:ext cx="25868" cy="297409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712934A-26A9-BE81-294F-7959E8CC0F88}"/>
              </a:ext>
            </a:extLst>
          </p:cNvPr>
          <p:cNvCxnSpPr>
            <a:cxnSpLocks/>
          </p:cNvCxnSpPr>
          <p:nvPr/>
        </p:nvCxnSpPr>
        <p:spPr>
          <a:xfrm>
            <a:off x="5822442" y="1226820"/>
            <a:ext cx="4885" cy="174014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9" name="Callout: Up Arrow 48">
            <a:extLst>
              <a:ext uri="{FF2B5EF4-FFF2-40B4-BE49-F238E27FC236}">
                <a16:creationId xmlns:a16="http://schemas.microsoft.com/office/drawing/2014/main" id="{C4CFD68A-8338-20FF-1D15-DA6E7E0B42DC}"/>
              </a:ext>
            </a:extLst>
          </p:cNvPr>
          <p:cNvSpPr/>
          <p:nvPr/>
        </p:nvSpPr>
        <p:spPr>
          <a:xfrm>
            <a:off x="7860496" y="3098440"/>
            <a:ext cx="1118477" cy="992570"/>
          </a:xfrm>
          <a:prstGeom prst="upArrowCallout">
            <a:avLst/>
          </a:prstGeom>
          <a:solidFill>
            <a:schemeClr val="accent3">
              <a:lumMod val="40000"/>
              <a:lumOff val="6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Callout: Up Arrow 45">
            <a:extLst>
              <a:ext uri="{FF2B5EF4-FFF2-40B4-BE49-F238E27FC236}">
                <a16:creationId xmlns:a16="http://schemas.microsoft.com/office/drawing/2014/main" id="{258F6389-5056-30A5-20DD-6E03B20A6426}"/>
              </a:ext>
            </a:extLst>
          </p:cNvPr>
          <p:cNvSpPr/>
          <p:nvPr/>
        </p:nvSpPr>
        <p:spPr>
          <a:xfrm>
            <a:off x="4139825" y="3098440"/>
            <a:ext cx="3688688" cy="992570"/>
          </a:xfrm>
          <a:prstGeom prst="upArrowCallout">
            <a:avLst/>
          </a:prstGeom>
          <a:solidFill>
            <a:schemeClr val="accent5">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Callout: Up Arrow 44">
            <a:extLst>
              <a:ext uri="{FF2B5EF4-FFF2-40B4-BE49-F238E27FC236}">
                <a16:creationId xmlns:a16="http://schemas.microsoft.com/office/drawing/2014/main" id="{A8B296CF-89BF-A21C-30E4-3C25A415F79B}"/>
              </a:ext>
            </a:extLst>
          </p:cNvPr>
          <p:cNvSpPr/>
          <p:nvPr/>
        </p:nvSpPr>
        <p:spPr>
          <a:xfrm>
            <a:off x="1087260" y="3099348"/>
            <a:ext cx="3064045" cy="992570"/>
          </a:xfrm>
          <a:prstGeom prst="upArrowCallout">
            <a:avLst/>
          </a:prstGeom>
          <a:solidFill>
            <a:schemeClr val="accent6">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C99DA3-0E15-3E33-06DE-669A0E837A28}"/>
              </a:ext>
            </a:extLst>
          </p:cNvPr>
          <p:cNvCxnSpPr>
            <a:cxnSpLocks/>
          </p:cNvCxnSpPr>
          <p:nvPr/>
        </p:nvCxnSpPr>
        <p:spPr>
          <a:xfrm flipH="1">
            <a:off x="4157581" y="1226820"/>
            <a:ext cx="6729" cy="221924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CFAA3BE-1DF0-B1BA-D3A8-151B1601CC6A}"/>
              </a:ext>
            </a:extLst>
          </p:cNvPr>
          <p:cNvCxnSpPr>
            <a:cxnSpLocks/>
          </p:cNvCxnSpPr>
          <p:nvPr/>
        </p:nvCxnSpPr>
        <p:spPr>
          <a:xfrm flipH="1">
            <a:off x="2592155" y="1226820"/>
            <a:ext cx="28969" cy="1626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ABA8E16-40F8-6DE7-3654-1F5652E27357}"/>
              </a:ext>
            </a:extLst>
          </p:cNvPr>
          <p:cNvCxnSpPr>
            <a:cxnSpLocks/>
          </p:cNvCxnSpPr>
          <p:nvPr/>
        </p:nvCxnSpPr>
        <p:spPr>
          <a:xfrm flipH="1">
            <a:off x="1087261" y="1226820"/>
            <a:ext cx="34798" cy="284875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RTC+B Market Submissions -</a:t>
            </a:r>
            <a:r>
              <a:rPr lang="en-US" sz="1600" dirty="0"/>
              <a:t> </a:t>
            </a:r>
            <a:r>
              <a:rPr lang="en-US" dirty="0"/>
              <a:t>Systems configurations</a:t>
            </a:r>
          </a:p>
        </p:txBody>
      </p:sp>
      <p:sp>
        <p:nvSpPr>
          <p:cNvPr id="13" name="Rectangle 12">
            <a:extLst>
              <a:ext uri="{FF2B5EF4-FFF2-40B4-BE49-F238E27FC236}">
                <a16:creationId xmlns:a16="http://schemas.microsoft.com/office/drawing/2014/main" id="{692D907A-7C61-779A-5A91-6DB38D796CC0}"/>
              </a:ext>
            </a:extLst>
          </p:cNvPr>
          <p:cNvSpPr/>
          <p:nvPr/>
        </p:nvSpPr>
        <p:spPr>
          <a:xfrm>
            <a:off x="2618441" y="2125535"/>
            <a:ext cx="1561656" cy="91440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RTC QSE </a:t>
            </a:r>
          </a:p>
          <a:p>
            <a:pPr algn="ctr"/>
            <a:r>
              <a:rPr lang="en-US" sz="1100" b="1">
                <a:solidFill>
                  <a:schemeClr val="tx1"/>
                </a:solidFill>
              </a:rPr>
              <a:t>Submission Testing</a:t>
            </a:r>
          </a:p>
        </p:txBody>
      </p:sp>
      <p:sp>
        <p:nvSpPr>
          <p:cNvPr id="14" name="Rectangle 13">
            <a:extLst>
              <a:ext uri="{FF2B5EF4-FFF2-40B4-BE49-F238E27FC236}">
                <a16:creationId xmlns:a16="http://schemas.microsoft.com/office/drawing/2014/main" id="{2A7C9F43-D1CD-5F82-6143-0F5ED6118E96}"/>
              </a:ext>
            </a:extLst>
          </p:cNvPr>
          <p:cNvSpPr/>
          <p:nvPr/>
        </p:nvSpPr>
        <p:spPr>
          <a:xfrm>
            <a:off x="4164625" y="2125535"/>
            <a:ext cx="1657817"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Open-loop </a:t>
            </a:r>
          </a:p>
          <a:p>
            <a:pPr algn="ctr"/>
            <a:r>
              <a:rPr lang="en-US" sz="1050" b="1">
                <a:solidFill>
                  <a:schemeClr val="tx1"/>
                </a:solidFill>
              </a:rPr>
              <a:t>RTC SCED</a:t>
            </a:r>
          </a:p>
        </p:txBody>
      </p:sp>
      <p:sp>
        <p:nvSpPr>
          <p:cNvPr id="15" name="Rectangle 14">
            <a:extLst>
              <a:ext uri="{FF2B5EF4-FFF2-40B4-BE49-F238E27FC236}">
                <a16:creationId xmlns:a16="http://schemas.microsoft.com/office/drawing/2014/main" id="{44026E3E-4BBC-2CDE-660F-6E7C39CFCED7}"/>
              </a:ext>
            </a:extLst>
          </p:cNvPr>
          <p:cNvSpPr/>
          <p:nvPr/>
        </p:nvSpPr>
        <p:spPr>
          <a:xfrm>
            <a:off x="5822443" y="2126590"/>
            <a:ext cx="2006070" cy="910365"/>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Ongoing Open-Loop</a:t>
            </a:r>
          </a:p>
          <a:p>
            <a:pPr algn="ctr"/>
            <a:r>
              <a:rPr lang="en-US" sz="1050" b="1">
                <a:solidFill>
                  <a:schemeClr val="tx1"/>
                </a:solidFill>
              </a:rPr>
              <a:t>&amp; Periodic Closed-loop SCED/LFC</a:t>
            </a:r>
          </a:p>
        </p:txBody>
      </p:sp>
      <p:sp>
        <p:nvSpPr>
          <p:cNvPr id="23" name="Rectangle 22">
            <a:extLst>
              <a:ext uri="{FF2B5EF4-FFF2-40B4-BE49-F238E27FC236}">
                <a16:creationId xmlns:a16="http://schemas.microsoft.com/office/drawing/2014/main" id="{0B04C06B-C52B-F389-AC5E-A225AA27F943}"/>
              </a:ext>
            </a:extLst>
          </p:cNvPr>
          <p:cNvSpPr/>
          <p:nvPr/>
        </p:nvSpPr>
        <p:spPr>
          <a:xfrm>
            <a:off x="2619727" y="1556611"/>
            <a:ext cx="789194"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3362585" y="1556611"/>
            <a:ext cx="81751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4151305" y="1556611"/>
            <a:ext cx="84511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4971533" y="1565280"/>
            <a:ext cx="796539"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748506" y="1565280"/>
            <a:ext cx="7587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486711" y="1565280"/>
            <a:ext cx="603818"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068495" y="1565280"/>
            <a:ext cx="717282"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7785777" y="1565280"/>
            <a:ext cx="1091523"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10" name="TextBox 9">
            <a:extLst>
              <a:ext uri="{FF2B5EF4-FFF2-40B4-BE49-F238E27FC236}">
                <a16:creationId xmlns:a16="http://schemas.microsoft.com/office/drawing/2014/main" id="{830519A9-0C02-DC6F-1AA2-E48EFB265269}"/>
              </a:ext>
            </a:extLst>
          </p:cNvPr>
          <p:cNvSpPr txBox="1"/>
          <p:nvPr/>
        </p:nvSpPr>
        <p:spPr>
          <a:xfrm>
            <a:off x="1062586" y="1123202"/>
            <a:ext cx="952500" cy="461665"/>
          </a:xfrm>
          <a:prstGeom prst="rect">
            <a:avLst/>
          </a:prstGeom>
          <a:noFill/>
        </p:spPr>
        <p:txBody>
          <a:bodyPr wrap="square" rtlCol="0">
            <a:spAutoFit/>
          </a:bodyPr>
          <a:lstStyle/>
          <a:p>
            <a:r>
              <a:rPr lang="en-US" sz="1200"/>
              <a:t>Start </a:t>
            </a:r>
          </a:p>
          <a:p>
            <a:r>
              <a:rPr lang="en-US" sz="1200"/>
              <a:t>03/2025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550642" y="1130528"/>
            <a:ext cx="952500" cy="461665"/>
          </a:xfrm>
          <a:prstGeom prst="rect">
            <a:avLst/>
          </a:prstGeom>
          <a:noFill/>
        </p:spPr>
        <p:txBody>
          <a:bodyPr wrap="square" rtlCol="0">
            <a:spAutoFit/>
          </a:bodyPr>
          <a:lstStyle/>
          <a:p>
            <a:r>
              <a:rPr lang="en-US" sz="1200"/>
              <a:t>Start </a:t>
            </a:r>
          </a:p>
          <a:p>
            <a:r>
              <a:rPr lang="en-US" sz="1200"/>
              <a:t>05/2025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801810" y="1125970"/>
            <a:ext cx="952500" cy="461665"/>
          </a:xfrm>
          <a:prstGeom prst="rect">
            <a:avLst/>
          </a:prstGeom>
          <a:noFill/>
        </p:spPr>
        <p:txBody>
          <a:bodyPr wrap="square" rtlCol="0">
            <a:spAutoFit/>
          </a:bodyPr>
          <a:lstStyle/>
          <a:p>
            <a:r>
              <a:rPr lang="en-US" sz="1200"/>
              <a:t>Start </a:t>
            </a:r>
          </a:p>
          <a:p>
            <a:r>
              <a:rPr lang="en-US" sz="1200"/>
              <a:t>09/2025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7867389" y="1087620"/>
            <a:ext cx="952500" cy="461665"/>
          </a:xfrm>
          <a:prstGeom prst="rect">
            <a:avLst/>
          </a:prstGeom>
          <a:noFill/>
        </p:spPr>
        <p:txBody>
          <a:bodyPr wrap="square" rtlCol="0">
            <a:spAutoFit/>
          </a:bodyPr>
          <a:lstStyle/>
          <a:p>
            <a:r>
              <a:rPr lang="en-US" sz="1200"/>
              <a:t>Go-Live</a:t>
            </a:r>
          </a:p>
          <a:p>
            <a:r>
              <a:rPr lang="en-US" sz="1200"/>
              <a:t>12/5/25*</a:t>
            </a:r>
          </a:p>
        </p:txBody>
      </p:sp>
      <p:sp>
        <p:nvSpPr>
          <p:cNvPr id="2" name="Rectangle 1">
            <a:extLst>
              <a:ext uri="{FF2B5EF4-FFF2-40B4-BE49-F238E27FC236}">
                <a16:creationId xmlns:a16="http://schemas.microsoft.com/office/drawing/2014/main" id="{728063DA-CBE7-2F20-B567-C6BEDD268778}"/>
              </a:ext>
            </a:extLst>
          </p:cNvPr>
          <p:cNvSpPr/>
          <p:nvPr/>
        </p:nvSpPr>
        <p:spPr>
          <a:xfrm>
            <a:off x="1830924" y="1549285"/>
            <a:ext cx="78751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Apr 2025</a:t>
            </a:r>
          </a:p>
        </p:txBody>
      </p:sp>
      <p:sp>
        <p:nvSpPr>
          <p:cNvPr id="3" name="Rectangle 2">
            <a:extLst>
              <a:ext uri="{FF2B5EF4-FFF2-40B4-BE49-F238E27FC236}">
                <a16:creationId xmlns:a16="http://schemas.microsoft.com/office/drawing/2014/main" id="{66657172-2A8A-1133-136D-39B6F9AA4A3D}"/>
              </a:ext>
            </a:extLst>
          </p:cNvPr>
          <p:cNvSpPr/>
          <p:nvPr/>
        </p:nvSpPr>
        <p:spPr>
          <a:xfrm>
            <a:off x="1120708" y="1549285"/>
            <a:ext cx="779557"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 2025</a:t>
            </a:r>
          </a:p>
        </p:txBody>
      </p:sp>
      <p:sp>
        <p:nvSpPr>
          <p:cNvPr id="6" name="Rectangle 5">
            <a:extLst>
              <a:ext uri="{FF2B5EF4-FFF2-40B4-BE49-F238E27FC236}">
                <a16:creationId xmlns:a16="http://schemas.microsoft.com/office/drawing/2014/main" id="{C10A4BE0-7FC2-429B-C93E-DF976D694308}"/>
              </a:ext>
            </a:extLst>
          </p:cNvPr>
          <p:cNvSpPr/>
          <p:nvPr/>
        </p:nvSpPr>
        <p:spPr>
          <a:xfrm>
            <a:off x="219637" y="1549285"/>
            <a:ext cx="892831"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Feb 2025</a:t>
            </a:r>
          </a:p>
        </p:txBody>
      </p:sp>
      <p:sp>
        <p:nvSpPr>
          <p:cNvPr id="12" name="Rectangle 11">
            <a:extLst>
              <a:ext uri="{FF2B5EF4-FFF2-40B4-BE49-F238E27FC236}">
                <a16:creationId xmlns:a16="http://schemas.microsoft.com/office/drawing/2014/main" id="{E021F118-260E-F037-9CFA-D81A17929FA6}"/>
              </a:ext>
            </a:extLst>
          </p:cNvPr>
          <p:cNvSpPr/>
          <p:nvPr/>
        </p:nvSpPr>
        <p:spPr>
          <a:xfrm>
            <a:off x="1120708" y="2125535"/>
            <a:ext cx="1477658" cy="914400"/>
          </a:xfrm>
          <a:prstGeom prst="rect">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Optional: RTC QSE/Vendor Developer</a:t>
            </a:r>
          </a:p>
          <a:p>
            <a:pPr algn="ctr"/>
            <a:r>
              <a:rPr lang="en-US" sz="1100" b="1">
                <a:solidFill>
                  <a:schemeClr val="tx1"/>
                </a:solidFill>
              </a:rPr>
              <a:t>Submission Testing</a:t>
            </a:r>
          </a:p>
        </p:txBody>
      </p:sp>
      <p:sp>
        <p:nvSpPr>
          <p:cNvPr id="20" name="TextBox 19">
            <a:extLst>
              <a:ext uri="{FF2B5EF4-FFF2-40B4-BE49-F238E27FC236}">
                <a16:creationId xmlns:a16="http://schemas.microsoft.com/office/drawing/2014/main" id="{DE2B9A18-6378-834C-6B94-1AE875932493}"/>
              </a:ext>
            </a:extLst>
          </p:cNvPr>
          <p:cNvSpPr txBox="1"/>
          <p:nvPr/>
        </p:nvSpPr>
        <p:spPr>
          <a:xfrm>
            <a:off x="4146554" y="1089298"/>
            <a:ext cx="952500" cy="461665"/>
          </a:xfrm>
          <a:prstGeom prst="rect">
            <a:avLst/>
          </a:prstGeom>
          <a:noFill/>
        </p:spPr>
        <p:txBody>
          <a:bodyPr wrap="square" rtlCol="0">
            <a:spAutoFit/>
          </a:bodyPr>
          <a:lstStyle/>
          <a:p>
            <a:r>
              <a:rPr lang="en-US" sz="1200"/>
              <a:t>Start </a:t>
            </a:r>
          </a:p>
          <a:p>
            <a:r>
              <a:rPr lang="en-US" sz="1200"/>
              <a:t>07/2025</a:t>
            </a:r>
          </a:p>
        </p:txBody>
      </p:sp>
      <p:sp>
        <p:nvSpPr>
          <p:cNvPr id="21" name="Rectangle 20">
            <a:extLst>
              <a:ext uri="{FF2B5EF4-FFF2-40B4-BE49-F238E27FC236}">
                <a16:creationId xmlns:a16="http://schemas.microsoft.com/office/drawing/2014/main" id="{A5AA021C-15FE-AF84-3DE5-A4D44D5E07E3}"/>
              </a:ext>
            </a:extLst>
          </p:cNvPr>
          <p:cNvSpPr/>
          <p:nvPr/>
        </p:nvSpPr>
        <p:spPr>
          <a:xfrm>
            <a:off x="788864" y="3320558"/>
            <a:ext cx="3616796"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MOTE</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MOTE URL</a:t>
            </a:r>
          </a:p>
        </p:txBody>
      </p:sp>
      <p:sp>
        <p:nvSpPr>
          <p:cNvPr id="22" name="Rectangle 21">
            <a:extLst>
              <a:ext uri="{FF2B5EF4-FFF2-40B4-BE49-F238E27FC236}">
                <a16:creationId xmlns:a16="http://schemas.microsoft.com/office/drawing/2014/main" id="{D63E1150-A6CE-E8EF-27D9-A13A443730CF}"/>
              </a:ext>
            </a:extLst>
          </p:cNvPr>
          <p:cNvSpPr/>
          <p:nvPr/>
        </p:nvSpPr>
        <p:spPr>
          <a:xfrm>
            <a:off x="3571372" y="3320558"/>
            <a:ext cx="4396380"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100" b="1">
                <a:solidFill>
                  <a:schemeClr val="tx1"/>
                </a:solidFill>
              </a:rPr>
              <a:t>Certificate</a:t>
            </a:r>
            <a:r>
              <a:rPr lang="en-US" sz="1100">
                <a:solidFill>
                  <a:schemeClr val="tx1"/>
                </a:solidFill>
              </a:rPr>
              <a:t>: Current Production</a:t>
            </a:r>
          </a:p>
          <a:p>
            <a:pPr algn="ctr"/>
            <a:r>
              <a:rPr lang="en-US" sz="1100" b="1">
                <a:solidFill>
                  <a:schemeClr val="tx1"/>
                </a:solidFill>
              </a:rPr>
              <a:t>Env</a:t>
            </a:r>
            <a:r>
              <a:rPr lang="en-US" sz="1100">
                <a:solidFill>
                  <a:schemeClr val="tx1"/>
                </a:solidFill>
              </a:rPr>
              <a:t>: ERCOT RTC Market Trial</a:t>
            </a:r>
          </a:p>
          <a:p>
            <a:pPr algn="ctr"/>
            <a:r>
              <a:rPr lang="en-US" sz="1100" b="1">
                <a:solidFill>
                  <a:schemeClr val="tx1"/>
                </a:solidFill>
              </a:rPr>
              <a:t>URL</a:t>
            </a:r>
            <a:r>
              <a:rPr lang="en-US" sz="1100">
                <a:solidFill>
                  <a:schemeClr val="tx1"/>
                </a:solidFill>
              </a:rPr>
              <a:t>: RTC MIS Market Trial</a:t>
            </a:r>
          </a:p>
        </p:txBody>
      </p:sp>
      <p:sp>
        <p:nvSpPr>
          <p:cNvPr id="31" name="Rectangle 30">
            <a:extLst>
              <a:ext uri="{FF2B5EF4-FFF2-40B4-BE49-F238E27FC236}">
                <a16:creationId xmlns:a16="http://schemas.microsoft.com/office/drawing/2014/main" id="{A646BEF0-EAEE-C3E7-2D0D-8118E0E63277}"/>
              </a:ext>
            </a:extLst>
          </p:cNvPr>
          <p:cNvSpPr/>
          <p:nvPr/>
        </p:nvSpPr>
        <p:spPr>
          <a:xfrm>
            <a:off x="7805168" y="3320558"/>
            <a:ext cx="1167301" cy="914400"/>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a:solidFill>
                  <a:schemeClr val="tx1"/>
                </a:solidFill>
              </a:rPr>
              <a:t>Cert</a:t>
            </a:r>
            <a:r>
              <a:rPr lang="en-US" sz="1050">
                <a:solidFill>
                  <a:schemeClr val="tx1"/>
                </a:solidFill>
              </a:rPr>
              <a:t>: Production</a:t>
            </a:r>
          </a:p>
          <a:p>
            <a:pPr algn="ctr"/>
            <a:r>
              <a:rPr lang="en-US" sz="1050" b="1">
                <a:solidFill>
                  <a:schemeClr val="tx1"/>
                </a:solidFill>
              </a:rPr>
              <a:t>Env</a:t>
            </a:r>
            <a:r>
              <a:rPr lang="en-US" sz="1050">
                <a:solidFill>
                  <a:schemeClr val="tx1"/>
                </a:solidFill>
              </a:rPr>
              <a:t>: Prod</a:t>
            </a:r>
          </a:p>
          <a:p>
            <a:pPr algn="ctr"/>
            <a:r>
              <a:rPr lang="en-US" sz="1050" b="1">
                <a:solidFill>
                  <a:schemeClr val="tx1"/>
                </a:solidFill>
              </a:rPr>
              <a:t>URL</a:t>
            </a:r>
            <a:r>
              <a:rPr lang="en-US" sz="1050">
                <a:solidFill>
                  <a:schemeClr val="tx1"/>
                </a:solidFill>
              </a:rPr>
              <a:t>: MIS Prod</a:t>
            </a:r>
          </a:p>
        </p:txBody>
      </p:sp>
      <p:sp>
        <p:nvSpPr>
          <p:cNvPr id="59" name="TextBox 58">
            <a:extLst>
              <a:ext uri="{FF2B5EF4-FFF2-40B4-BE49-F238E27FC236}">
                <a16:creationId xmlns:a16="http://schemas.microsoft.com/office/drawing/2014/main" id="{3111D675-D684-D8CB-2FC9-424D6C033CC7}"/>
              </a:ext>
            </a:extLst>
          </p:cNvPr>
          <p:cNvSpPr txBox="1"/>
          <p:nvPr/>
        </p:nvSpPr>
        <p:spPr>
          <a:xfrm>
            <a:off x="395202" y="4350754"/>
            <a:ext cx="8241947" cy="1754326"/>
          </a:xfrm>
          <a:prstGeom prst="rect">
            <a:avLst/>
          </a:prstGeom>
          <a:noFill/>
        </p:spPr>
        <p:txBody>
          <a:bodyPr wrap="square" rtlCol="0">
            <a:spAutoFit/>
          </a:bodyPr>
          <a:lstStyle/>
          <a:p>
            <a:pPr marL="285750" indent="-285750">
              <a:buFont typeface="Arial" panose="020B0604020202020204" pitchFamily="34" charset="0"/>
              <a:buChar char="•"/>
            </a:pPr>
            <a:r>
              <a:rPr lang="en-US" sz="1200" dirty="0"/>
              <a:t>QSE/Vendor developer can use MOTE certificates &amp; RTC MIS MOTE API URL to test the submissions until end of submission testing phase (end of June) as needed. </a:t>
            </a:r>
            <a:r>
              <a:rPr lang="en-US" sz="1200" i="1" dirty="0"/>
              <a:t>At the start of the Open Loop testing, RTC MOTE MIS URLs will be disabled.</a:t>
            </a:r>
          </a:p>
          <a:p>
            <a:r>
              <a:rPr lang="en-US" sz="1200" b="1" u="sng" dirty="0"/>
              <a:t> </a:t>
            </a:r>
          </a:p>
          <a:p>
            <a:pPr marL="285750" indent="-285750">
              <a:buFont typeface="Arial" panose="020B0604020202020204" pitchFamily="34" charset="0"/>
              <a:buChar char="•"/>
            </a:pPr>
            <a:r>
              <a:rPr lang="en-US" sz="1200" b="1" u="sng" dirty="0"/>
              <a:t>URL links:</a:t>
            </a:r>
            <a:r>
              <a:rPr lang="en-US" sz="1200" b="1" dirty="0"/>
              <a:t> </a:t>
            </a:r>
            <a:r>
              <a:rPr lang="en-US" sz="1200" dirty="0"/>
              <a:t>RTC MOTE and Market Trial URL links to be used for MMSUI, OSUI and API submissions. Actual links are provided in next slide.</a:t>
            </a:r>
          </a:p>
          <a:p>
            <a:endParaRPr lang="en-US" sz="1200" dirty="0"/>
          </a:p>
          <a:p>
            <a:pPr marL="285750" indent="-285750">
              <a:buFont typeface="Arial" panose="020B0604020202020204" pitchFamily="34" charset="0"/>
              <a:buChar char="•"/>
            </a:pPr>
            <a:r>
              <a:rPr lang="en-US" sz="1200" dirty="0"/>
              <a:t>For notifications/responses to MPs from RTC Market Trials environment, MP will need to provide the listener URL to ERCOT</a:t>
            </a:r>
          </a:p>
        </p:txBody>
      </p:sp>
      <p:sp>
        <p:nvSpPr>
          <p:cNvPr id="5" name="Arrow: Down 4">
            <a:extLst>
              <a:ext uri="{FF2B5EF4-FFF2-40B4-BE49-F238E27FC236}">
                <a16:creationId xmlns:a16="http://schemas.microsoft.com/office/drawing/2014/main" id="{01DA1443-B804-8C42-A6C3-98FF64923F8E}"/>
              </a:ext>
            </a:extLst>
          </p:cNvPr>
          <p:cNvSpPr/>
          <p:nvPr/>
        </p:nvSpPr>
        <p:spPr>
          <a:xfrm rot="10800000">
            <a:off x="5708794" y="4075575"/>
            <a:ext cx="550749" cy="12614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ication Sign 15">
            <a:extLst>
              <a:ext uri="{FF2B5EF4-FFF2-40B4-BE49-F238E27FC236}">
                <a16:creationId xmlns:a16="http://schemas.microsoft.com/office/drawing/2014/main" id="{D63F9516-6395-5ABA-2C70-08AAE2A8F712}"/>
              </a:ext>
            </a:extLst>
          </p:cNvPr>
          <p:cNvSpPr/>
          <p:nvPr/>
        </p:nvSpPr>
        <p:spPr>
          <a:xfrm>
            <a:off x="1657810" y="3212638"/>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804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a:t>RTC+B Market Submissions -</a:t>
            </a:r>
            <a:r>
              <a:rPr lang="en-US" sz="2000"/>
              <a:t> </a:t>
            </a:r>
            <a:r>
              <a:rPr lang="en-US"/>
              <a:t>Systems configurations</a:t>
            </a:r>
            <a:br>
              <a:rPr lang="en-US"/>
            </a:br>
            <a:r>
              <a:rPr lang="en-US" sz="2000"/>
              <a:t>(Updated with URLs)</a:t>
            </a:r>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85060" y="764406"/>
            <a:ext cx="8534400" cy="85401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a:t>RTC+B Market Trials and Go-live</a:t>
            </a:r>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graphicFrame>
        <p:nvGraphicFramePr>
          <p:cNvPr id="7" name="Table 6">
            <a:extLst>
              <a:ext uri="{FF2B5EF4-FFF2-40B4-BE49-F238E27FC236}">
                <a16:creationId xmlns:a16="http://schemas.microsoft.com/office/drawing/2014/main" id="{3213A883-B02D-CB28-F0A7-64F42809F0BB}"/>
              </a:ext>
            </a:extLst>
          </p:cNvPr>
          <p:cNvGraphicFramePr>
            <a:graphicFrameLocks noGrp="1"/>
          </p:cNvGraphicFramePr>
          <p:nvPr/>
        </p:nvGraphicFramePr>
        <p:xfrm>
          <a:off x="182033" y="1477823"/>
          <a:ext cx="8657167" cy="3947160"/>
        </p:xfrm>
        <a:graphic>
          <a:graphicData uri="http://schemas.openxmlformats.org/drawingml/2006/table">
            <a:tbl>
              <a:tblPr firstRow="1" bandRow="1">
                <a:tableStyleId>{69012ECD-51FC-41F1-AA8D-1B2483CD663E}</a:tableStyleId>
              </a:tblPr>
              <a:tblGrid>
                <a:gridCol w="1341785">
                  <a:extLst>
                    <a:ext uri="{9D8B030D-6E8A-4147-A177-3AD203B41FA5}">
                      <a16:colId xmlns:a16="http://schemas.microsoft.com/office/drawing/2014/main" val="1201586897"/>
                    </a:ext>
                  </a:extLst>
                </a:gridCol>
                <a:gridCol w="1003927">
                  <a:extLst>
                    <a:ext uri="{9D8B030D-6E8A-4147-A177-3AD203B41FA5}">
                      <a16:colId xmlns:a16="http://schemas.microsoft.com/office/drawing/2014/main" val="4091205400"/>
                    </a:ext>
                  </a:extLst>
                </a:gridCol>
                <a:gridCol w="3224470">
                  <a:extLst>
                    <a:ext uri="{9D8B030D-6E8A-4147-A177-3AD203B41FA5}">
                      <a16:colId xmlns:a16="http://schemas.microsoft.com/office/drawing/2014/main" val="2932045821"/>
                    </a:ext>
                  </a:extLst>
                </a:gridCol>
                <a:gridCol w="3086985">
                  <a:extLst>
                    <a:ext uri="{9D8B030D-6E8A-4147-A177-3AD203B41FA5}">
                      <a16:colId xmlns:a16="http://schemas.microsoft.com/office/drawing/2014/main" val="2830311425"/>
                    </a:ext>
                  </a:extLst>
                </a:gridCol>
              </a:tblGrid>
              <a:tr h="318718">
                <a:tc>
                  <a:txBody>
                    <a:bodyPr/>
                    <a:lstStyle/>
                    <a:p>
                      <a:pPr algn="ctr" fontAlgn="b"/>
                      <a:r>
                        <a:rPr lang="en-US" sz="1100" u="none" strike="noStrike">
                          <a:effectLst/>
                        </a:rPr>
                        <a:t>RTC Phase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Digital Certificate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MMSUI / OSUI URL</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100" u="none" strike="noStrike">
                          <a:effectLst/>
                        </a:rPr>
                        <a:t>API / WAN URL</a:t>
                      </a: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7590528"/>
                  </a:ext>
                </a:extLst>
              </a:tr>
              <a:tr h="390345">
                <a:tc>
                  <a:txBody>
                    <a:bodyPr/>
                    <a:lstStyle/>
                    <a:p>
                      <a:pPr algn="ctr" fontAlgn="b"/>
                      <a:r>
                        <a:rPr lang="en-US" sz="1100" u="none" strike="noStrike">
                          <a:effectLst/>
                        </a:rPr>
                        <a:t>Vendor/QSE Submissions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MOTE</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MOTE MIS URLs</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https://testmarkettrials.ercot.com/mmsui/mmsui/displayTradesLanding.action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https://testmarkettrials.ercot.com/osrui/osrui/Summary.action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fr-FR" sz="1100" u="none" strike="noStrike" dirty="0">
                          <a:effectLst/>
                        </a:rPr>
                        <a:t>RTC MOTE API/WAN URL</a:t>
                      </a: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4">
                            <a:extLst>
                              <a:ext uri="{A12FA001-AC4F-418D-AE19-62706E023703}">
                                <ahyp:hlinkClr xmlns:ahyp="http://schemas.microsoft.com/office/drawing/2018/hyperlinkcolor" val="tx"/>
                              </a:ext>
                            </a:extLst>
                          </a:hlinkClick>
                        </a:rPr>
                        <a:t>https://testmarkettrialsapi.ercot.com/NodalAPI/EWS/</a:t>
                      </a:r>
                      <a:endParaRPr lang="en-US" sz="1100" u="none" strike="noStrike" kern="1200" dirty="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dirty="0">
                          <a:solidFill>
                            <a:schemeClr val="accent4">
                              <a:lumMod val="75000"/>
                              <a:lumOff val="25000"/>
                            </a:schemeClr>
                          </a:solidFill>
                          <a:effectLst/>
                          <a:latin typeface="+mn-lt"/>
                          <a:ea typeface="+mn-ea"/>
                          <a:cs typeface="+mn-cs"/>
                          <a:hlinkClick r:id="rId5">
                            <a:extLst>
                              <a:ext uri="{A12FA001-AC4F-418D-AE19-62706E023703}">
                                <ahyp:hlinkClr xmlns:ahyp="http://schemas.microsoft.com/office/drawing/2018/hyperlinkcolor" val="tx"/>
                              </a:ext>
                            </a:extLst>
                          </a:hlinkClick>
                        </a:rPr>
                        <a:t>https://testmarkettrialsapi.wan.ercot.com/NodalAPI/EWS/</a:t>
                      </a:r>
                      <a:endParaRPr lang="en-US" sz="1100" u="none" strike="noStrike" kern="1200" dirty="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46878641"/>
                  </a:ext>
                </a:extLst>
              </a:tr>
              <a:tr h="390345">
                <a:tc>
                  <a:txBody>
                    <a:bodyPr/>
                    <a:lstStyle/>
                    <a:p>
                      <a:pPr algn="ctr" fontAlgn="b"/>
                      <a:r>
                        <a:rPr lang="en-US" sz="1100" u="none" strike="noStrike">
                          <a:effectLst/>
                        </a:rPr>
                        <a:t>Open Loop and Closed Loop Testing</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2">
                            <a:extLst>
                              <a:ext uri="{A12FA001-AC4F-418D-AE19-62706E023703}">
                                <ahyp:hlinkClr xmlns:ahyp="http://schemas.microsoft.com/office/drawing/2018/hyperlinkcolor" val="tx"/>
                              </a:ext>
                            </a:extLst>
                          </a:hlinkClick>
                        </a:rPr>
                        <a:t>https://markettrials.ercot.com/mmsui/mmsui/displayTradesLanding.action</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endParaRPr lang="en-US" sz="1100" u="none" strike="noStrike" kern="1200">
                        <a:solidFill>
                          <a:schemeClr val="tx1"/>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3">
                            <a:extLst>
                              <a:ext uri="{A12FA001-AC4F-418D-AE19-62706E023703}">
                                <ahyp:hlinkClr xmlns:ahyp="http://schemas.microsoft.com/office/drawing/2018/hyperlinkcolor" val="tx"/>
                              </a:ext>
                            </a:extLst>
                          </a:hlinkClick>
                        </a:rPr>
                        <a:t>https://markettrials.ercot.com/osrui/osrui/Summary.action</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RTC Market Trial API/WAN URL</a:t>
                      </a: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6">
                            <a:extLst>
                              <a:ext uri="{A12FA001-AC4F-418D-AE19-62706E023703}">
                                <ahyp:hlinkClr xmlns:ahyp="http://schemas.microsoft.com/office/drawing/2018/hyperlinkcolor" val="tx"/>
                              </a:ext>
                            </a:extLst>
                          </a:hlinkClick>
                        </a:rPr>
                        <a:t>https://markettrialsapi.ercot.com/NodalAPI/EWS/</a:t>
                      </a:r>
                      <a:endParaRPr lang="en-US" sz="1100" u="none" strike="noStrike" kern="1200">
                        <a:solidFill>
                          <a:schemeClr val="accent4">
                            <a:lumMod val="75000"/>
                            <a:lumOff val="25000"/>
                          </a:schemeClr>
                        </a:solidFill>
                        <a:effectLst/>
                        <a:latin typeface="+mn-lt"/>
                        <a:ea typeface="+mn-ea"/>
                        <a:cs typeface="+mn-cs"/>
                      </a:endParaRPr>
                    </a:p>
                    <a:p>
                      <a:pPr marL="0" algn="l" defTabSz="914400" rtl="0" eaLnBrk="1" latinLnBrk="0" hangingPunct="1"/>
                      <a:r>
                        <a:rPr lang="en-US" sz="1100" u="none" strike="noStrike" kern="1200">
                          <a:solidFill>
                            <a:schemeClr val="accent4">
                              <a:lumMod val="75000"/>
                              <a:lumOff val="25000"/>
                            </a:schemeClr>
                          </a:solidFill>
                          <a:effectLst/>
                          <a:latin typeface="+mn-lt"/>
                          <a:ea typeface="+mn-ea"/>
                          <a:cs typeface="+mn-cs"/>
                          <a:hlinkClick r:id="rId7">
                            <a:extLst>
                              <a:ext uri="{A12FA001-AC4F-418D-AE19-62706E023703}">
                                <ahyp:hlinkClr xmlns:ahyp="http://schemas.microsoft.com/office/drawing/2018/hyperlinkcolor" val="tx"/>
                              </a:ext>
                            </a:extLst>
                          </a:hlinkClick>
                        </a:rPr>
                        <a:t>https://markettrialsapi.wan.ercot.com/NodalAPI/EWS/</a:t>
                      </a:r>
                      <a:endParaRPr lang="en-US" sz="1100" u="none"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0966834"/>
                  </a:ext>
                </a:extLst>
              </a:tr>
              <a:tr h="390345">
                <a:tc>
                  <a:txBody>
                    <a:bodyPr/>
                    <a:lstStyle/>
                    <a:p>
                      <a:pPr algn="ctr" fontAlgn="b"/>
                      <a:r>
                        <a:rPr lang="en-US" sz="1100" u="none" strike="noStrike">
                          <a:effectLst/>
                        </a:rPr>
                        <a:t>From RTC Go-live onwards</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1100" u="none" strike="noStrike">
                          <a:effectLst/>
                        </a:rPr>
                        <a:t>Current Production</a:t>
                      </a:r>
                      <a:endParaRPr lang="en-US" sz="1100" b="0" i="0" u="none" strike="noStrike">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sng" strike="noStrike">
                          <a:effectLst/>
                        </a:rPr>
                        <a:t>Current Prod MIS URL</a:t>
                      </a:r>
                    </a:p>
                    <a:p>
                      <a:pPr marL="0" algn="l" defTabSz="914400" rtl="0" eaLnBrk="1" fontAlgn="b" latinLnBrk="0" hangingPunct="1"/>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mmsui</a:t>
                      </a:r>
                      <a:br>
                        <a:rPr lang="en-US" sz="1100" u="sng" strike="noStrike" kern="1200">
                          <a:solidFill>
                            <a:schemeClr val="accent4">
                              <a:lumMod val="75000"/>
                              <a:lumOff val="25000"/>
                            </a:schemeClr>
                          </a:solidFill>
                          <a:effectLst/>
                          <a:latin typeface="+mn-lt"/>
                          <a:ea typeface="+mn-ea"/>
                          <a:cs typeface="+mn-cs"/>
                        </a:rPr>
                      </a:br>
                      <a:r>
                        <a:rPr lang="en-US" sz="1100" u="sng" strike="noStrike" kern="1200">
                          <a:solidFill>
                            <a:schemeClr val="accent4">
                              <a:lumMod val="75000"/>
                              <a:lumOff val="25000"/>
                            </a:schemeClr>
                          </a:solidFill>
                          <a:effectLst/>
                          <a:latin typeface="+mn-lt"/>
                          <a:ea typeface="+mn-ea"/>
                          <a:cs typeface="+mn-cs"/>
                        </a:rPr>
                        <a:t>mis.ercot.com/</a:t>
                      </a:r>
                      <a:r>
                        <a:rPr lang="en-US" sz="1100" u="sng" strike="noStrike" kern="1200" err="1">
                          <a:solidFill>
                            <a:schemeClr val="accent4">
                              <a:lumMod val="75000"/>
                              <a:lumOff val="25000"/>
                            </a:schemeClr>
                          </a:solidFill>
                          <a:effectLst/>
                          <a:latin typeface="+mn-lt"/>
                          <a:ea typeface="+mn-ea"/>
                          <a:cs typeface="+mn-cs"/>
                        </a:rPr>
                        <a:t>osui</a:t>
                      </a:r>
                      <a:endParaRPr lang="en-US" sz="1100" u="sng" strike="noStrike" kern="1200">
                        <a:solidFill>
                          <a:schemeClr val="accent4">
                            <a:lumMod val="75000"/>
                            <a:lumOff val="25000"/>
                          </a:schemeClr>
                        </a:solidFill>
                        <a:effectLst/>
                        <a:latin typeface="+mn-lt"/>
                        <a:ea typeface="+mn-ea"/>
                        <a:cs typeface="+mn-cs"/>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New Production API/WAN URL</a:t>
                      </a:r>
                      <a:endParaRPr lang="en-US" sz="1100" b="0" i="0" u="none" strike="noStrike" dirty="0">
                        <a:solidFill>
                          <a:srgbClr val="000000"/>
                        </a:solidFill>
                        <a:effectLst/>
                        <a:latin typeface="Calibri" panose="020F0502020204030204" pitchFamily="34" charset="0"/>
                      </a:endParaRPr>
                    </a:p>
                  </a:txBody>
                  <a:tcPr marL="137160" marR="137160" marT="137160" marB="1371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8221284"/>
                  </a:ext>
                </a:extLst>
              </a:tr>
            </a:tbl>
          </a:graphicData>
        </a:graphic>
      </p:graphicFrame>
      <p:sp>
        <p:nvSpPr>
          <p:cNvPr id="3" name="Multiplication Sign 2">
            <a:extLst>
              <a:ext uri="{FF2B5EF4-FFF2-40B4-BE49-F238E27FC236}">
                <a16:creationId xmlns:a16="http://schemas.microsoft.com/office/drawing/2014/main" id="{072CC035-AE87-3760-2F5E-5BCCFB35BD1D}"/>
              </a:ext>
            </a:extLst>
          </p:cNvPr>
          <p:cNvSpPr/>
          <p:nvPr/>
        </p:nvSpPr>
        <p:spPr>
          <a:xfrm>
            <a:off x="2936003"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D619DC5D-98E5-ECCD-2EE9-BD20C7EC463E}"/>
              </a:ext>
            </a:extLst>
          </p:cNvPr>
          <p:cNvSpPr/>
          <p:nvPr/>
        </p:nvSpPr>
        <p:spPr>
          <a:xfrm>
            <a:off x="6323215" y="2102573"/>
            <a:ext cx="2019748" cy="1125416"/>
          </a:xfrm>
          <a:prstGeom prst="mathMultiply">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BB39316-7FC1-7A0B-3A6D-A161EE6753EF}"/>
              </a:ext>
            </a:extLst>
          </p:cNvPr>
          <p:cNvSpPr/>
          <p:nvPr/>
        </p:nvSpPr>
        <p:spPr>
          <a:xfrm>
            <a:off x="1" y="3227989"/>
            <a:ext cx="8961966" cy="15603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9616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DD551-A04F-2165-E81D-E0D8C2678AE1}"/>
              </a:ext>
            </a:extLst>
          </p:cNvPr>
          <p:cNvSpPr>
            <a:spLocks noGrp="1"/>
          </p:cNvSpPr>
          <p:nvPr>
            <p:ph type="title"/>
          </p:nvPr>
        </p:nvSpPr>
        <p:spPr/>
        <p:txBody>
          <a:bodyPr/>
          <a:lstStyle/>
          <a:p>
            <a:pPr algn="ctr"/>
            <a:r>
              <a:rPr lang="en-US" dirty="0"/>
              <a:t>RTC+B Market Submissions -</a:t>
            </a:r>
            <a:r>
              <a:rPr lang="en-US" sz="2000" dirty="0"/>
              <a:t> </a:t>
            </a:r>
            <a:r>
              <a:rPr lang="en-US" dirty="0"/>
              <a:t>Systems configurations</a:t>
            </a:r>
            <a:br>
              <a:rPr lang="en-US" dirty="0"/>
            </a:br>
            <a:r>
              <a:rPr lang="en-US" u="sng" dirty="0"/>
              <a:t>Public Key Update for WAN/API submissions</a:t>
            </a:r>
          </a:p>
        </p:txBody>
      </p:sp>
      <p:sp>
        <p:nvSpPr>
          <p:cNvPr id="10" name="Content Placeholder 9">
            <a:extLst>
              <a:ext uri="{FF2B5EF4-FFF2-40B4-BE49-F238E27FC236}">
                <a16:creationId xmlns:a16="http://schemas.microsoft.com/office/drawing/2014/main" id="{E3208117-FCBF-86B6-E8F1-E9022CB759B2}"/>
              </a:ext>
            </a:extLst>
          </p:cNvPr>
          <p:cNvSpPr>
            <a:spLocks noGrp="1"/>
          </p:cNvSpPr>
          <p:nvPr>
            <p:ph idx="1"/>
          </p:nvPr>
        </p:nvSpPr>
        <p:spPr>
          <a:xfrm>
            <a:off x="304800" y="946298"/>
            <a:ext cx="8534400" cy="5096525"/>
          </a:xfrm>
        </p:spPr>
        <p:txBody>
          <a:bodyPr/>
          <a:lstStyle/>
          <a:p>
            <a:r>
              <a:rPr lang="en-US" sz="1400" dirty="0"/>
              <a:t>For API/WAN submissions into Market Trials environments, need to download public keys and place into the keystore location in system being used for RTC+B submissions.</a:t>
            </a:r>
          </a:p>
          <a:p>
            <a:endParaRPr lang="en-US" sz="1400" dirty="0"/>
          </a:p>
          <a:p>
            <a:r>
              <a:rPr lang="en-US" sz="1400" dirty="0"/>
              <a:t>No change to digital user certificates – continue to use existing MOTE and Production Certificates</a:t>
            </a:r>
          </a:p>
          <a:p>
            <a:endParaRPr lang="en-US" dirty="0"/>
          </a:p>
          <a:p>
            <a:pPr marL="0" marR="0">
              <a:spcBef>
                <a:spcPts val="0"/>
              </a:spcBef>
              <a:spcAft>
                <a:spcPts val="0"/>
              </a:spcAft>
            </a:pPr>
            <a:r>
              <a:rPr lang="en-US" sz="1600" dirty="0">
                <a:effectLst/>
                <a:latin typeface="Aptos" panose="020B0004020202020204" pitchFamily="34" charset="0"/>
                <a:ea typeface="Calibri" panose="020F0502020204030204" pitchFamily="34" charset="0"/>
                <a:cs typeface="Calibri" panose="020F0502020204030204" pitchFamily="34" charset="0"/>
              </a:rPr>
              <a:t>Market Trial API Public key location: </a:t>
            </a:r>
            <a:r>
              <a:rPr lang="en-US" sz="1600" u="sng" dirty="0">
                <a:solidFill>
                  <a:srgbClr val="467886"/>
                </a:solidFill>
                <a:effectLst/>
                <a:latin typeface="Aptos" panose="020B0004020202020204" pitchFamily="34" charset="0"/>
                <a:ea typeface="Calibri" panose="020F0502020204030204" pitchFamily="34" charset="0"/>
                <a:cs typeface="Calibri" panose="020F0502020204030204" pitchFamily="34" charset="0"/>
                <a:hlinkClick r:id="rId2"/>
              </a:rPr>
              <a:t>https://www.ercot.com/services/mdt/webservices</a:t>
            </a:r>
            <a:endParaRPr lang="en-US" sz="1600" dirty="0">
              <a:effectLst/>
              <a:latin typeface="Aptos" panose="020B000402020202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643A2A5-7F17-7263-7E2B-1CDEC707195E}"/>
              </a:ext>
            </a:extLst>
          </p:cNvPr>
          <p:cNvSpPr>
            <a:spLocks noGrp="1"/>
          </p:cNvSpPr>
          <p:nvPr>
            <p:ph type="sldNum" sz="quarter" idx="4"/>
          </p:nvPr>
        </p:nvSpPr>
        <p:spPr/>
        <p:txBody>
          <a:bodyPr/>
          <a:lstStyle/>
          <a:p>
            <a:fld id="{1D93BD3E-1E9A-4970-A6F7-E7AC52762E0C}" type="slidenum">
              <a:rPr lang="en-US" smtClean="0"/>
              <a:pPr/>
              <a:t>37</a:t>
            </a:fld>
            <a:endParaRPr lang="en-US"/>
          </a:p>
        </p:txBody>
      </p:sp>
      <p:sp>
        <p:nvSpPr>
          <p:cNvPr id="5" name="Content Placeholder 2">
            <a:extLst>
              <a:ext uri="{FF2B5EF4-FFF2-40B4-BE49-F238E27FC236}">
                <a16:creationId xmlns:a16="http://schemas.microsoft.com/office/drawing/2014/main" id="{B3B2D2FC-6B82-231F-FD22-37E96BBFA599}"/>
              </a:ext>
            </a:extLst>
          </p:cNvPr>
          <p:cNvSpPr txBox="1">
            <a:spLocks/>
          </p:cNvSpPr>
          <p:nvPr/>
        </p:nvSpPr>
        <p:spPr>
          <a:xfrm>
            <a:off x="380999" y="1254642"/>
            <a:ext cx="8358963" cy="4508205"/>
          </a:xfrm>
          <a:prstGeom prst="rect">
            <a:avLst/>
          </a:prstGeom>
        </p:spPr>
        <p:txBody>
          <a:bodyPr lIns="274320" tIns="274320" rIns="274320" bIns="274320"/>
          <a:lstStyle>
            <a:lvl1pPr marL="342900" indent="-342900" algn="l" defTabSz="914400" rtl="0" eaLnBrk="1" latinLnBrk="0" hangingPunct="1">
              <a:spcBef>
                <a:spcPct val="20000"/>
              </a:spcBef>
              <a:buFont typeface="Arial" panose="020B0604020202020204" pitchFamily="34" charset="0"/>
              <a:buChar char="•"/>
              <a:defRPr sz="2000" b="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a:p>
            <a:pPr marL="0" indent="0">
              <a:buFont typeface="Arial" panose="020B0604020202020204" pitchFamily="34" charset="0"/>
              <a:buNone/>
            </a:pPr>
            <a:endParaRPr lang="en-US"/>
          </a:p>
        </p:txBody>
      </p:sp>
      <p:pic>
        <p:nvPicPr>
          <p:cNvPr id="1030" name="Picture 6">
            <a:extLst>
              <a:ext uri="{FF2B5EF4-FFF2-40B4-BE49-F238E27FC236}">
                <a16:creationId xmlns:a16="http://schemas.microsoft.com/office/drawing/2014/main" id="{972B08E5-B28E-06FF-17E2-551CB88CAF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855" y="3300146"/>
            <a:ext cx="8358964" cy="24627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B42D53AA-8463-ABF8-FFC1-558B2E5931FA}"/>
              </a:ext>
            </a:extLst>
          </p:cNvPr>
          <p:cNvSpPr/>
          <p:nvPr/>
        </p:nvSpPr>
        <p:spPr>
          <a:xfrm>
            <a:off x="304800" y="4963886"/>
            <a:ext cx="8435162" cy="639472"/>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451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Straight Connector 36">
            <a:extLst>
              <a:ext uri="{FF2B5EF4-FFF2-40B4-BE49-F238E27FC236}">
                <a16:creationId xmlns:a16="http://schemas.microsoft.com/office/drawing/2014/main" id="{4E1E05E3-4B7B-AEE0-856E-A594EC516AA4}"/>
              </a:ext>
            </a:extLst>
          </p:cNvPr>
          <p:cNvCxnSpPr>
            <a:cxnSpLocks/>
          </p:cNvCxnSpPr>
          <p:nvPr/>
        </p:nvCxnSpPr>
        <p:spPr>
          <a:xfrm flipH="1">
            <a:off x="762000" y="1713556"/>
            <a:ext cx="31619" cy="279355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3CBEDC4-DD5C-FBF7-F95E-F01476871118}"/>
              </a:ext>
            </a:extLst>
          </p:cNvPr>
          <p:cNvCxnSpPr>
            <a:cxnSpLocks/>
          </p:cNvCxnSpPr>
          <p:nvPr/>
        </p:nvCxnSpPr>
        <p:spPr>
          <a:xfrm>
            <a:off x="8256447" y="1766211"/>
            <a:ext cx="2113" cy="171293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B040F72-109E-1A7E-29AB-ED2E8665DF38}"/>
              </a:ext>
            </a:extLst>
          </p:cNvPr>
          <p:cNvCxnSpPr>
            <a:cxnSpLocks/>
          </p:cNvCxnSpPr>
          <p:nvPr/>
        </p:nvCxnSpPr>
        <p:spPr>
          <a:xfrm>
            <a:off x="7190469" y="1602142"/>
            <a:ext cx="0" cy="198783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CF38D88-58F7-5323-6857-8F7052CD7E38}"/>
              </a:ext>
            </a:extLst>
          </p:cNvPr>
          <p:cNvCxnSpPr>
            <a:cxnSpLocks/>
          </p:cNvCxnSpPr>
          <p:nvPr/>
        </p:nvCxnSpPr>
        <p:spPr>
          <a:xfrm flipH="1">
            <a:off x="5045440" y="1782732"/>
            <a:ext cx="6405" cy="403677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3B74B7F0-8252-961E-075D-594F83CC1D32}"/>
              </a:ext>
            </a:extLst>
          </p:cNvPr>
          <p:cNvCxnSpPr>
            <a:cxnSpLocks/>
          </p:cNvCxnSpPr>
          <p:nvPr/>
        </p:nvCxnSpPr>
        <p:spPr>
          <a:xfrm flipH="1">
            <a:off x="2991995" y="1782732"/>
            <a:ext cx="2572" cy="279355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EA97032A-B3FD-6C23-37C5-0CBE23E63CB1}"/>
              </a:ext>
            </a:extLst>
          </p:cNvPr>
          <p:cNvSpPr txBox="1">
            <a:spLocks/>
          </p:cNvSpPr>
          <p:nvPr/>
        </p:nvSpPr>
        <p:spPr>
          <a:xfrm>
            <a:off x="395202" y="233765"/>
            <a:ext cx="8487633" cy="570951"/>
          </a:xfrm>
          <a:prstGeom prst="rect">
            <a:avLst/>
          </a:prstGeom>
        </p:spPr>
        <p:txBody>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a:t>Sequence and Dates for Market Trials to Go-Live </a:t>
            </a:r>
            <a:br>
              <a:rPr lang="en-US" sz="2000"/>
            </a:br>
            <a:endParaRPr lang="en-US" sz="2000">
              <a:solidFill>
                <a:srgbClr val="FF0000"/>
              </a:solidFill>
            </a:endParaRPr>
          </a:p>
        </p:txBody>
      </p:sp>
      <p:sp>
        <p:nvSpPr>
          <p:cNvPr id="13" name="Rectangle 12">
            <a:extLst>
              <a:ext uri="{FF2B5EF4-FFF2-40B4-BE49-F238E27FC236}">
                <a16:creationId xmlns:a16="http://schemas.microsoft.com/office/drawing/2014/main" id="{692D907A-7C61-779A-5A91-6DB38D796CC0}"/>
              </a:ext>
            </a:extLst>
          </p:cNvPr>
          <p:cNvSpPr/>
          <p:nvPr/>
        </p:nvSpPr>
        <p:spPr>
          <a:xfrm>
            <a:off x="762001" y="3440574"/>
            <a:ext cx="2229994"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#1 RTC QSE Submission Testing</a:t>
            </a:r>
          </a:p>
          <a:p>
            <a:pPr algn="ctr"/>
            <a:r>
              <a:rPr lang="en-US" sz="1000">
                <a:solidFill>
                  <a:schemeClr val="tx1"/>
                </a:solidFill>
              </a:rPr>
              <a:t>(Submit COP, RT AS Offers, </a:t>
            </a:r>
          </a:p>
          <a:p>
            <a:pPr algn="ctr"/>
            <a:r>
              <a:rPr lang="en-US" sz="1000">
                <a:solidFill>
                  <a:schemeClr val="tx1"/>
                </a:solidFill>
              </a:rPr>
              <a:t>DAM Virtual AS, Outages for ESRs)</a:t>
            </a:r>
          </a:p>
        </p:txBody>
      </p:sp>
      <p:sp>
        <p:nvSpPr>
          <p:cNvPr id="14" name="Rectangle 13">
            <a:extLst>
              <a:ext uri="{FF2B5EF4-FFF2-40B4-BE49-F238E27FC236}">
                <a16:creationId xmlns:a16="http://schemas.microsoft.com/office/drawing/2014/main" id="{2A7C9F43-D1CD-5F82-6143-0F5ED6118E96}"/>
              </a:ext>
            </a:extLst>
          </p:cNvPr>
          <p:cNvSpPr/>
          <p:nvPr/>
        </p:nvSpPr>
        <p:spPr>
          <a:xfrm>
            <a:off x="3000727" y="3440574"/>
            <a:ext cx="2042141" cy="914400"/>
          </a:xfrm>
          <a:prstGeom prst="rect">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#3 Open-loop RTC SCED</a:t>
            </a:r>
          </a:p>
          <a:p>
            <a:pPr algn="ctr"/>
            <a:r>
              <a:rPr lang="en-US" sz="1050">
                <a:solidFill>
                  <a:schemeClr val="tx1"/>
                </a:solidFill>
              </a:rPr>
              <a:t>(QSE offers, SCED non-binding award/dispatch)</a:t>
            </a:r>
          </a:p>
        </p:txBody>
      </p:sp>
      <p:sp>
        <p:nvSpPr>
          <p:cNvPr id="15" name="Rectangle 14">
            <a:extLst>
              <a:ext uri="{FF2B5EF4-FFF2-40B4-BE49-F238E27FC236}">
                <a16:creationId xmlns:a16="http://schemas.microsoft.com/office/drawing/2014/main" id="{44026E3E-4BBC-2CDE-660F-6E7C39CFCED7}"/>
              </a:ext>
            </a:extLst>
          </p:cNvPr>
          <p:cNvSpPr/>
          <p:nvPr/>
        </p:nvSpPr>
        <p:spPr>
          <a:xfrm>
            <a:off x="5057104" y="3440574"/>
            <a:ext cx="2139898" cy="1806724"/>
          </a:xfrm>
          <a:prstGeom prst="rect">
            <a:avLst/>
          </a:prstGeom>
          <a:solidFill>
            <a:srgbClr val="F8948A"/>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#5 Ongoing Open-Loop</a:t>
            </a:r>
          </a:p>
          <a:p>
            <a:pPr algn="ctr"/>
            <a:r>
              <a:rPr lang="en-US" sz="1050" b="1" u="sng">
                <a:solidFill>
                  <a:schemeClr val="tx1"/>
                </a:solidFill>
              </a:rPr>
              <a:t>&amp; Periodic Closed-loop SCED/LFC</a:t>
            </a:r>
          </a:p>
          <a:p>
            <a:pPr algn="ctr"/>
            <a:r>
              <a:rPr lang="en-US" sz="1100">
                <a:solidFill>
                  <a:schemeClr val="tx1"/>
                </a:solidFill>
              </a:rPr>
              <a:t>(QSE RTC offers and telemetry to support closed-loop frequency control test 2-3 tests of 2-4 hour durations)</a:t>
            </a:r>
          </a:p>
        </p:txBody>
      </p:sp>
      <p:sp>
        <p:nvSpPr>
          <p:cNvPr id="16" name="Rectangle 15">
            <a:extLst>
              <a:ext uri="{FF2B5EF4-FFF2-40B4-BE49-F238E27FC236}">
                <a16:creationId xmlns:a16="http://schemas.microsoft.com/office/drawing/2014/main" id="{60838D4D-9AF0-66C4-0D8E-0A4D26D70D3D}"/>
              </a:ext>
            </a:extLst>
          </p:cNvPr>
          <p:cNvSpPr/>
          <p:nvPr/>
        </p:nvSpPr>
        <p:spPr>
          <a:xfrm>
            <a:off x="756015" y="4508864"/>
            <a:ext cx="2238552"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#2 RTC QSE Telemetry Checkout </a:t>
            </a:r>
            <a:r>
              <a:rPr lang="en-US" sz="1100">
                <a:solidFill>
                  <a:schemeClr val="tx1"/>
                </a:solidFill>
              </a:rPr>
              <a:t>(QSEs add/verify new telemetry points for UDSP, New ramp rates, ESR telemetry)</a:t>
            </a:r>
          </a:p>
        </p:txBody>
      </p:sp>
      <p:sp>
        <p:nvSpPr>
          <p:cNvPr id="17" name="Rectangle 16">
            <a:extLst>
              <a:ext uri="{FF2B5EF4-FFF2-40B4-BE49-F238E27FC236}">
                <a16:creationId xmlns:a16="http://schemas.microsoft.com/office/drawing/2014/main" id="{59716E97-B79F-8D46-15FD-EF530D7CEE6F}"/>
              </a:ext>
            </a:extLst>
          </p:cNvPr>
          <p:cNvSpPr/>
          <p:nvPr/>
        </p:nvSpPr>
        <p:spPr>
          <a:xfrm>
            <a:off x="5043328" y="5433765"/>
            <a:ext cx="2139899" cy="738435"/>
          </a:xfrm>
          <a:prstGeom prst="rect">
            <a:avLst/>
          </a:prstGeom>
          <a:solidFill>
            <a:srgbClr val="92D05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#6 Day-Ahead Market </a:t>
            </a:r>
          </a:p>
          <a:p>
            <a:pPr algn="ctr"/>
            <a:r>
              <a:rPr lang="en-US" sz="1100">
                <a:solidFill>
                  <a:schemeClr val="tx1"/>
                </a:solidFill>
              </a:rPr>
              <a:t>(Non-binding DAM using QSE offers for at least 2 tests)</a:t>
            </a:r>
          </a:p>
        </p:txBody>
      </p:sp>
      <p:sp>
        <p:nvSpPr>
          <p:cNvPr id="18" name="Rectangle 17">
            <a:extLst>
              <a:ext uri="{FF2B5EF4-FFF2-40B4-BE49-F238E27FC236}">
                <a16:creationId xmlns:a16="http://schemas.microsoft.com/office/drawing/2014/main" id="{4BA243BC-6D29-109B-91A6-4029970CE6A7}"/>
              </a:ext>
            </a:extLst>
          </p:cNvPr>
          <p:cNvSpPr/>
          <p:nvPr/>
        </p:nvSpPr>
        <p:spPr>
          <a:xfrm>
            <a:off x="7188486" y="3437333"/>
            <a:ext cx="1086131" cy="2734867"/>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50" b="1" u="sng">
                <a:solidFill>
                  <a:schemeClr val="tx1"/>
                </a:solidFill>
              </a:rPr>
              <a:t>Transition to Go-Live</a:t>
            </a:r>
          </a:p>
          <a:p>
            <a:pPr algn="ctr"/>
            <a:r>
              <a:rPr lang="en-US" sz="1100">
                <a:solidFill>
                  <a:schemeClr val="tx1"/>
                </a:solidFill>
              </a:rPr>
              <a:t>Upon completion of testing, confirmation of ERCOT and market readiness for Go-Live.</a:t>
            </a:r>
          </a:p>
        </p:txBody>
      </p:sp>
      <p:sp>
        <p:nvSpPr>
          <p:cNvPr id="23" name="Rectangle 22">
            <a:extLst>
              <a:ext uri="{FF2B5EF4-FFF2-40B4-BE49-F238E27FC236}">
                <a16:creationId xmlns:a16="http://schemas.microsoft.com/office/drawing/2014/main" id="{0B04C06B-C52B-F389-AC5E-A225AA27F943}"/>
              </a:ext>
            </a:extLst>
          </p:cNvPr>
          <p:cNvSpPr/>
          <p:nvPr/>
        </p:nvSpPr>
        <p:spPr>
          <a:xfrm>
            <a:off x="709698"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May 2025</a:t>
            </a:r>
          </a:p>
        </p:txBody>
      </p:sp>
      <p:sp>
        <p:nvSpPr>
          <p:cNvPr id="24" name="Rectangle 23">
            <a:extLst>
              <a:ext uri="{FF2B5EF4-FFF2-40B4-BE49-F238E27FC236}">
                <a16:creationId xmlns:a16="http://schemas.microsoft.com/office/drawing/2014/main" id="{A1A5A9EE-CEF8-7774-1B9B-556FBB9408BF}"/>
              </a:ext>
            </a:extLst>
          </p:cNvPr>
          <p:cNvSpPr/>
          <p:nvPr/>
        </p:nvSpPr>
        <p:spPr>
          <a:xfrm>
            <a:off x="177769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June 2025</a:t>
            </a:r>
          </a:p>
        </p:txBody>
      </p:sp>
      <p:sp>
        <p:nvSpPr>
          <p:cNvPr id="25" name="Rectangle 24">
            <a:extLst>
              <a:ext uri="{FF2B5EF4-FFF2-40B4-BE49-F238E27FC236}">
                <a16:creationId xmlns:a16="http://schemas.microsoft.com/office/drawing/2014/main" id="{15462826-8396-1072-6270-9CEF9E396EC3}"/>
              </a:ext>
            </a:extLst>
          </p:cNvPr>
          <p:cNvSpPr/>
          <p:nvPr/>
        </p:nvSpPr>
        <p:spPr>
          <a:xfrm>
            <a:off x="285549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July 2025</a:t>
            </a:r>
          </a:p>
        </p:txBody>
      </p:sp>
      <p:sp>
        <p:nvSpPr>
          <p:cNvPr id="26" name="Rectangle 25">
            <a:extLst>
              <a:ext uri="{FF2B5EF4-FFF2-40B4-BE49-F238E27FC236}">
                <a16:creationId xmlns:a16="http://schemas.microsoft.com/office/drawing/2014/main" id="{922F09F3-7FED-D165-CAC6-5872696DC5B8}"/>
              </a:ext>
            </a:extLst>
          </p:cNvPr>
          <p:cNvSpPr/>
          <p:nvPr/>
        </p:nvSpPr>
        <p:spPr>
          <a:xfrm>
            <a:off x="393307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Aug 2025</a:t>
            </a:r>
          </a:p>
        </p:txBody>
      </p:sp>
      <p:sp>
        <p:nvSpPr>
          <p:cNvPr id="27" name="Rectangle 26">
            <a:extLst>
              <a:ext uri="{FF2B5EF4-FFF2-40B4-BE49-F238E27FC236}">
                <a16:creationId xmlns:a16="http://schemas.microsoft.com/office/drawing/2014/main" id="{145B9E6F-084C-A3B5-BD31-9FF09D8E34C1}"/>
              </a:ext>
            </a:extLst>
          </p:cNvPr>
          <p:cNvSpPr/>
          <p:nvPr/>
        </p:nvSpPr>
        <p:spPr>
          <a:xfrm>
            <a:off x="5002525"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Sep 2025</a:t>
            </a:r>
          </a:p>
        </p:txBody>
      </p:sp>
      <p:sp>
        <p:nvSpPr>
          <p:cNvPr id="28" name="Rectangle 27">
            <a:extLst>
              <a:ext uri="{FF2B5EF4-FFF2-40B4-BE49-F238E27FC236}">
                <a16:creationId xmlns:a16="http://schemas.microsoft.com/office/drawing/2014/main" id="{641105A9-C787-2703-CAF0-7909C9525862}"/>
              </a:ext>
            </a:extLst>
          </p:cNvPr>
          <p:cNvSpPr/>
          <p:nvPr/>
        </p:nvSpPr>
        <p:spPr>
          <a:xfrm>
            <a:off x="6057822"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Oct 2025</a:t>
            </a:r>
          </a:p>
        </p:txBody>
      </p:sp>
      <p:sp>
        <p:nvSpPr>
          <p:cNvPr id="29" name="Rectangle 28">
            <a:extLst>
              <a:ext uri="{FF2B5EF4-FFF2-40B4-BE49-F238E27FC236}">
                <a16:creationId xmlns:a16="http://schemas.microsoft.com/office/drawing/2014/main" id="{0869C7E7-6AD6-66EE-9476-0F679F08C46C}"/>
              </a:ext>
            </a:extLst>
          </p:cNvPr>
          <p:cNvSpPr/>
          <p:nvPr/>
        </p:nvSpPr>
        <p:spPr>
          <a:xfrm>
            <a:off x="7124700" y="2231056"/>
            <a:ext cx="1066800" cy="381000"/>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Nov 2025</a:t>
            </a:r>
          </a:p>
        </p:txBody>
      </p:sp>
      <p:sp>
        <p:nvSpPr>
          <p:cNvPr id="30" name="Rectangle 29">
            <a:extLst>
              <a:ext uri="{FF2B5EF4-FFF2-40B4-BE49-F238E27FC236}">
                <a16:creationId xmlns:a16="http://schemas.microsoft.com/office/drawing/2014/main" id="{D32395EE-33E2-A0BC-9F5A-829AF4E65FA6}"/>
              </a:ext>
            </a:extLst>
          </p:cNvPr>
          <p:cNvSpPr/>
          <p:nvPr/>
        </p:nvSpPr>
        <p:spPr>
          <a:xfrm>
            <a:off x="8191500" y="2231056"/>
            <a:ext cx="805633" cy="38099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Dec 2025</a:t>
            </a:r>
          </a:p>
        </p:txBody>
      </p:sp>
      <p:sp>
        <p:nvSpPr>
          <p:cNvPr id="32" name="Rectangle 31">
            <a:extLst>
              <a:ext uri="{FF2B5EF4-FFF2-40B4-BE49-F238E27FC236}">
                <a16:creationId xmlns:a16="http://schemas.microsoft.com/office/drawing/2014/main" id="{49465D1A-060B-F121-F06A-AF0A5EF59DD0}"/>
              </a:ext>
            </a:extLst>
          </p:cNvPr>
          <p:cNvSpPr/>
          <p:nvPr/>
        </p:nvSpPr>
        <p:spPr>
          <a:xfrm>
            <a:off x="2989882" y="4507110"/>
            <a:ext cx="2049398" cy="738434"/>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000" b="1" u="sng">
                <a:solidFill>
                  <a:schemeClr val="tx1"/>
                </a:solidFill>
              </a:rPr>
              <a:t>#4 QSE Telemetry Tests</a:t>
            </a:r>
          </a:p>
          <a:p>
            <a:pPr algn="ctr"/>
            <a:r>
              <a:rPr lang="en-US" sz="1050">
                <a:solidFill>
                  <a:schemeClr val="tx1"/>
                </a:solidFill>
              </a:rPr>
              <a:t>(Individual QSE to follow UDSP and support new ramp rate and ESR telemetry)</a:t>
            </a:r>
          </a:p>
        </p:txBody>
      </p:sp>
      <p:sp>
        <p:nvSpPr>
          <p:cNvPr id="4" name="Arrow: Pentagon 3">
            <a:extLst>
              <a:ext uri="{FF2B5EF4-FFF2-40B4-BE49-F238E27FC236}">
                <a16:creationId xmlns:a16="http://schemas.microsoft.com/office/drawing/2014/main" id="{F2F16B1F-63A9-8500-B166-F4A8E6E29F12}"/>
              </a:ext>
            </a:extLst>
          </p:cNvPr>
          <p:cNvSpPr/>
          <p:nvPr/>
        </p:nvSpPr>
        <p:spPr>
          <a:xfrm>
            <a:off x="776202" y="2612056"/>
            <a:ext cx="6394459" cy="570951"/>
          </a:xfrm>
          <a:prstGeom prst="homePlate">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tx1"/>
                </a:solidFill>
              </a:rPr>
              <a:t>QSE Scorecards &amp; Exit Criteria for each Trial Phase</a:t>
            </a:r>
          </a:p>
        </p:txBody>
      </p:sp>
      <p:sp>
        <p:nvSpPr>
          <p:cNvPr id="10" name="TextBox 9">
            <a:extLst>
              <a:ext uri="{FF2B5EF4-FFF2-40B4-BE49-F238E27FC236}">
                <a16:creationId xmlns:a16="http://schemas.microsoft.com/office/drawing/2014/main" id="{830519A9-0C02-DC6F-1AA2-E48EFB265269}"/>
              </a:ext>
            </a:extLst>
          </p:cNvPr>
          <p:cNvSpPr txBox="1"/>
          <p:nvPr/>
        </p:nvSpPr>
        <p:spPr>
          <a:xfrm>
            <a:off x="780551" y="1766211"/>
            <a:ext cx="952500" cy="461665"/>
          </a:xfrm>
          <a:prstGeom prst="rect">
            <a:avLst/>
          </a:prstGeom>
          <a:noFill/>
        </p:spPr>
        <p:txBody>
          <a:bodyPr wrap="square" rtlCol="0">
            <a:spAutoFit/>
          </a:bodyPr>
          <a:lstStyle/>
          <a:p>
            <a:r>
              <a:rPr lang="en-US" sz="1200"/>
              <a:t>Start </a:t>
            </a:r>
          </a:p>
          <a:p>
            <a:r>
              <a:rPr lang="en-US" sz="1200"/>
              <a:t>5/5/25</a:t>
            </a:r>
          </a:p>
        </p:txBody>
      </p:sp>
      <p:sp>
        <p:nvSpPr>
          <p:cNvPr id="38" name="TextBox 37">
            <a:extLst>
              <a:ext uri="{FF2B5EF4-FFF2-40B4-BE49-F238E27FC236}">
                <a16:creationId xmlns:a16="http://schemas.microsoft.com/office/drawing/2014/main" id="{F168978B-C93E-362D-C8FE-5A79048E3FD1}"/>
              </a:ext>
            </a:extLst>
          </p:cNvPr>
          <p:cNvSpPr txBox="1"/>
          <p:nvPr/>
        </p:nvSpPr>
        <p:spPr>
          <a:xfrm>
            <a:off x="2971800" y="1766211"/>
            <a:ext cx="952500" cy="461665"/>
          </a:xfrm>
          <a:prstGeom prst="rect">
            <a:avLst/>
          </a:prstGeom>
          <a:noFill/>
        </p:spPr>
        <p:txBody>
          <a:bodyPr wrap="square" rtlCol="0">
            <a:spAutoFit/>
          </a:bodyPr>
          <a:lstStyle/>
          <a:p>
            <a:r>
              <a:rPr lang="en-US" sz="1200"/>
              <a:t>Start </a:t>
            </a:r>
          </a:p>
          <a:p>
            <a:r>
              <a:rPr lang="en-US" sz="1200"/>
              <a:t>7/7/25</a:t>
            </a:r>
          </a:p>
        </p:txBody>
      </p:sp>
      <p:sp>
        <p:nvSpPr>
          <p:cNvPr id="39" name="TextBox 38">
            <a:extLst>
              <a:ext uri="{FF2B5EF4-FFF2-40B4-BE49-F238E27FC236}">
                <a16:creationId xmlns:a16="http://schemas.microsoft.com/office/drawing/2014/main" id="{5253E6AA-13E4-0F7F-7E32-D052173B0325}"/>
              </a:ext>
            </a:extLst>
          </p:cNvPr>
          <p:cNvSpPr txBox="1"/>
          <p:nvPr/>
        </p:nvSpPr>
        <p:spPr>
          <a:xfrm>
            <a:off x="7135664" y="1581545"/>
            <a:ext cx="1170136" cy="646331"/>
          </a:xfrm>
          <a:prstGeom prst="rect">
            <a:avLst/>
          </a:prstGeom>
          <a:noFill/>
        </p:spPr>
        <p:txBody>
          <a:bodyPr wrap="square" rtlCol="0">
            <a:spAutoFit/>
          </a:bodyPr>
          <a:lstStyle/>
          <a:p>
            <a:r>
              <a:rPr lang="en-US" sz="1200"/>
              <a:t>30-day Market Notice</a:t>
            </a:r>
          </a:p>
          <a:p>
            <a:r>
              <a:rPr lang="en-US" sz="1200"/>
              <a:t>11/5/25</a:t>
            </a:r>
          </a:p>
        </p:txBody>
      </p:sp>
      <p:sp>
        <p:nvSpPr>
          <p:cNvPr id="40" name="TextBox 39">
            <a:extLst>
              <a:ext uri="{FF2B5EF4-FFF2-40B4-BE49-F238E27FC236}">
                <a16:creationId xmlns:a16="http://schemas.microsoft.com/office/drawing/2014/main" id="{8F84B4E5-3DF5-E3A3-87C1-CC46E09B68AC}"/>
              </a:ext>
            </a:extLst>
          </p:cNvPr>
          <p:cNvSpPr txBox="1"/>
          <p:nvPr/>
        </p:nvSpPr>
        <p:spPr>
          <a:xfrm>
            <a:off x="5029200" y="1766211"/>
            <a:ext cx="952500" cy="461665"/>
          </a:xfrm>
          <a:prstGeom prst="rect">
            <a:avLst/>
          </a:prstGeom>
          <a:noFill/>
        </p:spPr>
        <p:txBody>
          <a:bodyPr wrap="square" rtlCol="0">
            <a:spAutoFit/>
          </a:bodyPr>
          <a:lstStyle/>
          <a:p>
            <a:r>
              <a:rPr lang="en-US" sz="1200"/>
              <a:t>Start </a:t>
            </a:r>
          </a:p>
          <a:p>
            <a:r>
              <a:rPr lang="en-US" sz="1200"/>
              <a:t>9/2/25</a:t>
            </a:r>
          </a:p>
        </p:txBody>
      </p:sp>
      <p:sp>
        <p:nvSpPr>
          <p:cNvPr id="41" name="TextBox 40">
            <a:extLst>
              <a:ext uri="{FF2B5EF4-FFF2-40B4-BE49-F238E27FC236}">
                <a16:creationId xmlns:a16="http://schemas.microsoft.com/office/drawing/2014/main" id="{7AAB836F-23AE-B9EC-777B-494ED303ACD7}"/>
              </a:ext>
            </a:extLst>
          </p:cNvPr>
          <p:cNvSpPr txBox="1"/>
          <p:nvPr/>
        </p:nvSpPr>
        <p:spPr>
          <a:xfrm>
            <a:off x="8191500" y="1766211"/>
            <a:ext cx="952500" cy="461665"/>
          </a:xfrm>
          <a:prstGeom prst="rect">
            <a:avLst/>
          </a:prstGeom>
          <a:noFill/>
        </p:spPr>
        <p:txBody>
          <a:bodyPr wrap="square" rtlCol="0">
            <a:spAutoFit/>
          </a:bodyPr>
          <a:lstStyle/>
          <a:p>
            <a:r>
              <a:rPr lang="en-US" sz="1200"/>
              <a:t>Go-Live</a:t>
            </a:r>
          </a:p>
          <a:p>
            <a:r>
              <a:rPr lang="en-US" sz="1200"/>
              <a:t>12/5/25*</a:t>
            </a:r>
          </a:p>
        </p:txBody>
      </p:sp>
      <p:sp>
        <p:nvSpPr>
          <p:cNvPr id="5" name="TextBox 4">
            <a:extLst>
              <a:ext uri="{FF2B5EF4-FFF2-40B4-BE49-F238E27FC236}">
                <a16:creationId xmlns:a16="http://schemas.microsoft.com/office/drawing/2014/main" id="{31F495A0-643F-DA75-9F60-DDC5FA1F2722}"/>
              </a:ext>
            </a:extLst>
          </p:cNvPr>
          <p:cNvSpPr txBox="1"/>
          <p:nvPr/>
        </p:nvSpPr>
        <p:spPr>
          <a:xfrm>
            <a:off x="756015" y="5642587"/>
            <a:ext cx="4202470" cy="461665"/>
          </a:xfrm>
          <a:prstGeom prst="rect">
            <a:avLst/>
          </a:prstGeom>
          <a:noFill/>
        </p:spPr>
        <p:txBody>
          <a:bodyPr wrap="square" rtlCol="0">
            <a:spAutoFit/>
          </a:bodyPr>
          <a:lstStyle/>
          <a:p>
            <a:r>
              <a:rPr lang="en-US" sz="1200" i="1"/>
              <a:t>* Go-Live date reflects 12/5/2025 as first Operating Day</a:t>
            </a:r>
          </a:p>
          <a:p>
            <a:r>
              <a:rPr lang="en-US" sz="1200" i="1"/>
              <a:t>  where 12/4/2025 is planned software migration.</a:t>
            </a:r>
          </a:p>
        </p:txBody>
      </p:sp>
      <p:sp>
        <p:nvSpPr>
          <p:cNvPr id="2" name="Rectangle 1">
            <a:extLst>
              <a:ext uri="{FF2B5EF4-FFF2-40B4-BE49-F238E27FC236}">
                <a16:creationId xmlns:a16="http://schemas.microsoft.com/office/drawing/2014/main" id="{B7C1EB6B-BBD9-A444-50F6-48256210236A}"/>
              </a:ext>
            </a:extLst>
          </p:cNvPr>
          <p:cNvSpPr/>
          <p:nvPr/>
        </p:nvSpPr>
        <p:spPr>
          <a:xfrm rot="16200000">
            <a:off x="-133552" y="1791752"/>
            <a:ext cx="1164255" cy="476349"/>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March/April</a:t>
            </a:r>
          </a:p>
          <a:p>
            <a:pPr algn="ctr"/>
            <a:r>
              <a:rPr lang="en-US" sz="1050">
                <a:solidFill>
                  <a:schemeClr val="tx1"/>
                </a:solidFill>
              </a:rPr>
              <a:t>2025</a:t>
            </a:r>
          </a:p>
        </p:txBody>
      </p:sp>
      <p:sp>
        <p:nvSpPr>
          <p:cNvPr id="3" name="Rectangle 2">
            <a:extLst>
              <a:ext uri="{FF2B5EF4-FFF2-40B4-BE49-F238E27FC236}">
                <a16:creationId xmlns:a16="http://schemas.microsoft.com/office/drawing/2014/main" id="{DDFCB413-2C20-351A-55A5-D0EA988CAA30}"/>
              </a:ext>
            </a:extLst>
          </p:cNvPr>
          <p:cNvSpPr/>
          <p:nvPr/>
        </p:nvSpPr>
        <p:spPr>
          <a:xfrm rot="16200000">
            <a:off x="-1072551" y="3895007"/>
            <a:ext cx="3030533" cy="464629"/>
          </a:xfrm>
          <a:prstGeom prst="rect">
            <a:avLst/>
          </a:prstGeom>
          <a:solidFill>
            <a:schemeClr val="accent5">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2"/>
                </a:solidFill>
              </a:rPr>
              <a:t>QSE/Vendor Submission Sandbox and Telemetry Points added Prod EMS model.</a:t>
            </a:r>
          </a:p>
        </p:txBody>
      </p:sp>
      <p:sp>
        <p:nvSpPr>
          <p:cNvPr id="6" name="TextBox 5">
            <a:extLst>
              <a:ext uri="{FF2B5EF4-FFF2-40B4-BE49-F238E27FC236}">
                <a16:creationId xmlns:a16="http://schemas.microsoft.com/office/drawing/2014/main" id="{F71EAFC5-4E29-3D2C-7301-4F57A049C413}"/>
              </a:ext>
            </a:extLst>
          </p:cNvPr>
          <p:cNvSpPr txBox="1"/>
          <p:nvPr/>
        </p:nvSpPr>
        <p:spPr>
          <a:xfrm>
            <a:off x="4083723" y="996750"/>
            <a:ext cx="5014998" cy="369332"/>
          </a:xfrm>
          <a:prstGeom prst="rect">
            <a:avLst/>
          </a:prstGeom>
          <a:noFill/>
        </p:spPr>
        <p:txBody>
          <a:bodyPr wrap="square" rtlCol="0">
            <a:spAutoFit/>
          </a:bodyPr>
          <a:lstStyle/>
          <a:p>
            <a:r>
              <a:rPr lang="en-US" b="1" i="1" dirty="0">
                <a:solidFill>
                  <a:srgbClr val="C00000"/>
                </a:solidFill>
              </a:rPr>
              <a:t>MISSION ACCOMPLISHED- THANK YOU!</a:t>
            </a:r>
          </a:p>
        </p:txBody>
      </p:sp>
      <p:cxnSp>
        <p:nvCxnSpPr>
          <p:cNvPr id="8" name="Straight Connector 7">
            <a:extLst>
              <a:ext uri="{FF2B5EF4-FFF2-40B4-BE49-F238E27FC236}">
                <a16:creationId xmlns:a16="http://schemas.microsoft.com/office/drawing/2014/main" id="{FE42416C-CB0E-7EBA-4154-40704DE77F30}"/>
              </a:ext>
            </a:extLst>
          </p:cNvPr>
          <p:cNvCxnSpPr/>
          <p:nvPr/>
        </p:nvCxnSpPr>
        <p:spPr>
          <a:xfrm flipV="1">
            <a:off x="8270796" y="1713556"/>
            <a:ext cx="0" cy="480611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Star: 5 Points 8">
            <a:extLst>
              <a:ext uri="{FF2B5EF4-FFF2-40B4-BE49-F238E27FC236}">
                <a16:creationId xmlns:a16="http://schemas.microsoft.com/office/drawing/2014/main" id="{0124B669-3855-1693-CE91-F4446C59C623}"/>
              </a:ext>
            </a:extLst>
          </p:cNvPr>
          <p:cNvSpPr/>
          <p:nvPr/>
        </p:nvSpPr>
        <p:spPr>
          <a:xfrm>
            <a:off x="8104047" y="1479931"/>
            <a:ext cx="318048" cy="360347"/>
          </a:xfrm>
          <a:prstGeom prst="star5">
            <a:avLst>
              <a:gd name="adj" fmla="val 13787"/>
              <a:gd name="hf" fmla="val 105146"/>
              <a:gd name="vf" fmla="val 11055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759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diagram&#10;&#10;AI-generated content may be incorrect.">
            <a:extLst>
              <a:ext uri="{FF2B5EF4-FFF2-40B4-BE49-F238E27FC236}">
                <a16:creationId xmlns:a16="http://schemas.microsoft.com/office/drawing/2014/main" id="{57F5F46D-3A3F-DAC3-C391-D778401E5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3840" y="901934"/>
            <a:ext cx="7070298" cy="5184384"/>
          </a:xfrm>
          <a:prstGeom prst="rect">
            <a:avLst/>
          </a:prstGeom>
        </p:spPr>
      </p:pic>
      <p:sp>
        <p:nvSpPr>
          <p:cNvPr id="2" name="Title 1">
            <a:extLst>
              <a:ext uri="{FF2B5EF4-FFF2-40B4-BE49-F238E27FC236}">
                <a16:creationId xmlns:a16="http://schemas.microsoft.com/office/drawing/2014/main" id="{9377D2C5-6A82-40E9-EA1A-7F657A028BDA}"/>
              </a:ext>
            </a:extLst>
          </p:cNvPr>
          <p:cNvSpPr>
            <a:spLocks noGrp="1"/>
          </p:cNvSpPr>
          <p:nvPr>
            <p:ph type="title"/>
          </p:nvPr>
        </p:nvSpPr>
        <p:spPr/>
        <p:txBody>
          <a:bodyPr/>
          <a:lstStyle/>
          <a:p>
            <a:r>
              <a:rPr lang="en-US" dirty="0"/>
              <a:t>Market Trials and Transition through Go-Live</a:t>
            </a:r>
          </a:p>
        </p:txBody>
      </p:sp>
      <p:sp>
        <p:nvSpPr>
          <p:cNvPr id="4" name="Slide Number Placeholder 3">
            <a:extLst>
              <a:ext uri="{FF2B5EF4-FFF2-40B4-BE49-F238E27FC236}">
                <a16:creationId xmlns:a16="http://schemas.microsoft.com/office/drawing/2014/main" id="{4005204A-4AC1-4782-5F76-809AC2D9CA46}"/>
              </a:ext>
            </a:extLst>
          </p:cNvPr>
          <p:cNvSpPr>
            <a:spLocks noGrp="1"/>
          </p:cNvSpPr>
          <p:nvPr>
            <p:ph type="sldNum" sz="quarter" idx="4"/>
          </p:nvPr>
        </p:nvSpPr>
        <p:spPr/>
        <p:txBody>
          <a:bodyPr/>
          <a:lstStyle/>
          <a:p>
            <a:fld id="{1D93BD3E-1E9A-4970-A6F7-E7AC52762E0C}" type="slidenum">
              <a:rPr lang="en-US" smtClean="0"/>
              <a:pPr/>
              <a:t>5</a:t>
            </a:fld>
            <a:endParaRPr lang="en-US"/>
          </a:p>
        </p:txBody>
      </p:sp>
      <p:sp>
        <p:nvSpPr>
          <p:cNvPr id="8" name="TextBox 7">
            <a:extLst>
              <a:ext uri="{FF2B5EF4-FFF2-40B4-BE49-F238E27FC236}">
                <a16:creationId xmlns:a16="http://schemas.microsoft.com/office/drawing/2014/main" id="{D230B3F0-89A7-7082-5A33-D5F7946C0EE0}"/>
              </a:ext>
            </a:extLst>
          </p:cNvPr>
          <p:cNvSpPr txBox="1"/>
          <p:nvPr/>
        </p:nvSpPr>
        <p:spPr>
          <a:xfrm>
            <a:off x="190860" y="3238080"/>
            <a:ext cx="1434588" cy="646331"/>
          </a:xfrm>
          <a:prstGeom prst="rect">
            <a:avLst/>
          </a:prstGeom>
          <a:noFill/>
        </p:spPr>
        <p:txBody>
          <a:bodyPr wrap="square" rtlCol="0">
            <a:spAutoFit/>
          </a:bodyPr>
          <a:lstStyle/>
          <a:p>
            <a:r>
              <a:rPr lang="en-US" dirty="0"/>
              <a:t>We are here….</a:t>
            </a:r>
          </a:p>
        </p:txBody>
      </p:sp>
      <p:sp>
        <p:nvSpPr>
          <p:cNvPr id="14" name="Star: 5 Points 13">
            <a:extLst>
              <a:ext uri="{FF2B5EF4-FFF2-40B4-BE49-F238E27FC236}">
                <a16:creationId xmlns:a16="http://schemas.microsoft.com/office/drawing/2014/main" id="{7A97ADC2-A8CE-2853-914A-D282569834CE}"/>
              </a:ext>
            </a:extLst>
          </p:cNvPr>
          <p:cNvSpPr/>
          <p:nvPr/>
        </p:nvSpPr>
        <p:spPr>
          <a:xfrm>
            <a:off x="4080972" y="4584937"/>
            <a:ext cx="177541" cy="178461"/>
          </a:xfrm>
          <a:prstGeom prst="star5">
            <a:avLst/>
          </a:prstGeom>
          <a:solidFill>
            <a:srgbClr val="26D07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BB5297A6-00DF-7C59-1D63-6C31C93154A3}"/>
              </a:ext>
            </a:extLst>
          </p:cNvPr>
          <p:cNvCxnSpPr>
            <a:cxnSpLocks/>
            <a:endCxn id="14" idx="1"/>
          </p:cNvCxnSpPr>
          <p:nvPr/>
        </p:nvCxnSpPr>
        <p:spPr>
          <a:xfrm>
            <a:off x="1007390" y="3694162"/>
            <a:ext cx="3073582" cy="958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30B73D8-99D8-7119-4FA4-5B2844BFC055}"/>
              </a:ext>
            </a:extLst>
          </p:cNvPr>
          <p:cNvSpPr txBox="1"/>
          <p:nvPr/>
        </p:nvSpPr>
        <p:spPr>
          <a:xfrm>
            <a:off x="1182067" y="3011325"/>
            <a:ext cx="7872072" cy="369332"/>
          </a:xfrm>
          <a:prstGeom prst="rect">
            <a:avLst/>
          </a:prstGeom>
          <a:solidFill>
            <a:schemeClr val="bg1">
              <a:lumMod val="95000"/>
            </a:schemeClr>
          </a:solidFill>
        </p:spPr>
        <p:txBody>
          <a:bodyPr wrap="square" rtlCol="0">
            <a:spAutoFit/>
          </a:bodyPr>
          <a:lstStyle/>
          <a:p>
            <a:r>
              <a:rPr lang="en-US" i="1" dirty="0">
                <a:solidFill>
                  <a:srgbClr val="C00000"/>
                </a:solidFill>
              </a:rPr>
              <a:t>RTC+B Systems are now Production for OD December 5 and onward….</a:t>
            </a:r>
          </a:p>
        </p:txBody>
      </p:sp>
      <p:sp>
        <p:nvSpPr>
          <p:cNvPr id="3" name="Rectangle 2">
            <a:extLst>
              <a:ext uri="{FF2B5EF4-FFF2-40B4-BE49-F238E27FC236}">
                <a16:creationId xmlns:a16="http://schemas.microsoft.com/office/drawing/2014/main" id="{5504EC43-A170-97D4-A108-3F619B67B820}"/>
              </a:ext>
            </a:extLst>
          </p:cNvPr>
          <p:cNvSpPr/>
          <p:nvPr/>
        </p:nvSpPr>
        <p:spPr>
          <a:xfrm>
            <a:off x="3963769" y="4654019"/>
            <a:ext cx="646331"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25400" dir="5400000" algn="ctr" rotWithShape="0">
                    <a:srgbClr val="6E747A">
                      <a:alpha val="43000"/>
                    </a:srgbClr>
                  </a:outerShdw>
                </a:effectLst>
              </a:rPr>
              <a:t>X</a:t>
            </a:r>
          </a:p>
        </p:txBody>
      </p:sp>
      <p:sp>
        <p:nvSpPr>
          <p:cNvPr id="6" name="TextBox 5">
            <a:extLst>
              <a:ext uri="{FF2B5EF4-FFF2-40B4-BE49-F238E27FC236}">
                <a16:creationId xmlns:a16="http://schemas.microsoft.com/office/drawing/2014/main" id="{0E469F3D-0046-F79E-5519-1417A7A6A555}"/>
              </a:ext>
            </a:extLst>
          </p:cNvPr>
          <p:cNvSpPr txBox="1"/>
          <p:nvPr/>
        </p:nvSpPr>
        <p:spPr>
          <a:xfrm>
            <a:off x="52897" y="4734936"/>
            <a:ext cx="1872342" cy="954107"/>
          </a:xfrm>
          <a:prstGeom prst="rect">
            <a:avLst/>
          </a:prstGeom>
          <a:noFill/>
        </p:spPr>
        <p:txBody>
          <a:bodyPr wrap="square" rtlCol="0">
            <a:spAutoFit/>
          </a:bodyPr>
          <a:lstStyle/>
          <a:p>
            <a:r>
              <a:rPr lang="en-US" sz="1400" dirty="0">
                <a:solidFill>
                  <a:srgbClr val="C00000"/>
                </a:solidFill>
              </a:rPr>
              <a:t>Cancelling Dec 15 Stabilization Call, but will have RTCBTF </a:t>
            </a:r>
            <a:r>
              <a:rPr lang="en-US" sz="1400" dirty="0" err="1">
                <a:solidFill>
                  <a:srgbClr val="C00000"/>
                </a:solidFill>
              </a:rPr>
              <a:t>WebEx</a:t>
            </a:r>
            <a:r>
              <a:rPr lang="en-US" sz="1400" dirty="0">
                <a:solidFill>
                  <a:srgbClr val="C00000"/>
                </a:solidFill>
              </a:rPr>
              <a:t> 2-5pm</a:t>
            </a:r>
          </a:p>
        </p:txBody>
      </p:sp>
      <p:cxnSp>
        <p:nvCxnSpPr>
          <p:cNvPr id="11" name="Straight Arrow Connector 10">
            <a:extLst>
              <a:ext uri="{FF2B5EF4-FFF2-40B4-BE49-F238E27FC236}">
                <a16:creationId xmlns:a16="http://schemas.microsoft.com/office/drawing/2014/main" id="{FB26F1EF-A396-E12F-D469-84699E4FDDF9}"/>
              </a:ext>
            </a:extLst>
          </p:cNvPr>
          <p:cNvCxnSpPr>
            <a:cxnSpLocks/>
          </p:cNvCxnSpPr>
          <p:nvPr/>
        </p:nvCxnSpPr>
        <p:spPr>
          <a:xfrm>
            <a:off x="1895938" y="5109185"/>
            <a:ext cx="2185034" cy="649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8C52DC-CFF6-110A-CABC-A33147E0CC9B}"/>
              </a:ext>
            </a:extLst>
          </p:cNvPr>
          <p:cNvSpPr txBox="1"/>
          <p:nvPr/>
        </p:nvSpPr>
        <p:spPr>
          <a:xfrm>
            <a:off x="7266214" y="4261771"/>
            <a:ext cx="1104900" cy="646331"/>
          </a:xfrm>
          <a:prstGeom prst="rect">
            <a:avLst/>
          </a:prstGeom>
          <a:noFill/>
        </p:spPr>
        <p:txBody>
          <a:bodyPr wrap="square" rtlCol="0">
            <a:spAutoFit/>
          </a:bodyPr>
          <a:lstStyle/>
          <a:p>
            <a:r>
              <a:rPr lang="en-US" sz="1200" dirty="0">
                <a:solidFill>
                  <a:srgbClr val="C00000"/>
                </a:solidFill>
              </a:rPr>
              <a:t>Retire RTCB@ercot.com</a:t>
            </a:r>
          </a:p>
        </p:txBody>
      </p:sp>
    </p:spTree>
    <p:extLst>
      <p:ext uri="{BB962C8B-B14F-4D97-AF65-F5344CB8AC3E}">
        <p14:creationId xmlns:p14="http://schemas.microsoft.com/office/powerpoint/2010/main" val="2072188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C6751-938C-0C9F-C3F9-ABE005422E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7D240A-544D-E917-4DF1-6DF2FDB788A1}"/>
              </a:ext>
            </a:extLst>
          </p:cNvPr>
          <p:cNvSpPr>
            <a:spLocks noGrp="1"/>
          </p:cNvSpPr>
          <p:nvPr>
            <p:ph type="title"/>
          </p:nvPr>
        </p:nvSpPr>
        <p:spPr/>
        <p:txBody>
          <a:bodyPr/>
          <a:lstStyle/>
          <a:p>
            <a:r>
              <a:rPr lang="en-US" dirty="0"/>
              <a:t>Updates and Issues Summary</a:t>
            </a:r>
            <a:endParaRPr lang="en-US" dirty="0">
              <a:solidFill>
                <a:srgbClr val="FF0000"/>
              </a:solidFill>
            </a:endParaRPr>
          </a:p>
        </p:txBody>
      </p:sp>
      <p:sp>
        <p:nvSpPr>
          <p:cNvPr id="8" name="Content Placeholder 7">
            <a:extLst>
              <a:ext uri="{FF2B5EF4-FFF2-40B4-BE49-F238E27FC236}">
                <a16:creationId xmlns:a16="http://schemas.microsoft.com/office/drawing/2014/main" id="{60AA4A61-120E-1F59-E543-81C5A463868D}"/>
              </a:ext>
            </a:extLst>
          </p:cNvPr>
          <p:cNvSpPr>
            <a:spLocks noGrp="1"/>
          </p:cNvSpPr>
          <p:nvPr>
            <p:ph idx="1"/>
          </p:nvPr>
        </p:nvSpPr>
        <p:spPr>
          <a:xfrm>
            <a:off x="342900" y="1069043"/>
            <a:ext cx="8458200" cy="5312092"/>
          </a:xfrm>
        </p:spPr>
        <p:txBody>
          <a:bodyPr lIns="91440" tIns="45720" rIns="91440" bIns="45720" anchor="t"/>
          <a:lstStyle/>
          <a:p>
            <a:r>
              <a:rPr lang="en-US" sz="1800" dirty="0">
                <a:solidFill>
                  <a:schemeClr val="tx2"/>
                </a:solidFill>
              </a:rPr>
              <a:t>First RTC-SCED was at 00:00, and Control Room posted after stabilization at 1:53am in the </a:t>
            </a:r>
            <a:r>
              <a:rPr lang="en-US" sz="1800" dirty="0">
                <a:solidFill>
                  <a:schemeClr val="tx2"/>
                </a:solidFill>
                <a:hlinkClick r:id="rId2"/>
              </a:rPr>
              <a:t>Operations Messages</a:t>
            </a:r>
            <a:endParaRPr lang="en-US" sz="1800" dirty="0">
              <a:solidFill>
                <a:schemeClr val="tx2"/>
              </a:solidFill>
            </a:endParaRPr>
          </a:p>
          <a:p>
            <a:endParaRPr lang="en-US" sz="1200" dirty="0">
              <a:solidFill>
                <a:schemeClr val="tx2"/>
              </a:solidFill>
            </a:endParaRPr>
          </a:p>
          <a:p>
            <a:endParaRPr lang="en-US" sz="1200" dirty="0">
              <a:solidFill>
                <a:schemeClr val="tx2"/>
              </a:solidFill>
            </a:endParaRPr>
          </a:p>
          <a:p>
            <a:endParaRPr lang="en-US" sz="12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endParaRPr lang="en-US" sz="1800" dirty="0">
              <a:solidFill>
                <a:schemeClr val="tx2"/>
              </a:solidFill>
            </a:endParaRPr>
          </a:p>
          <a:p>
            <a:r>
              <a:rPr lang="en-US" sz="1800" dirty="0">
                <a:solidFill>
                  <a:schemeClr val="tx2"/>
                </a:solidFill>
              </a:rPr>
              <a:t>Sidenote that ERCOT posted supporting Business Practice Manuals redlines for RTC+B changes on </a:t>
            </a:r>
            <a:r>
              <a:rPr lang="en-US" sz="1800" dirty="0">
                <a:solidFill>
                  <a:schemeClr val="tx2"/>
                </a:solidFill>
                <a:hlinkClick r:id="rId3"/>
              </a:rPr>
              <a:t>RTCBTF homepage</a:t>
            </a:r>
            <a:r>
              <a:rPr lang="en-US" sz="1800" dirty="0">
                <a:solidFill>
                  <a:schemeClr val="tx2"/>
                </a:solidFill>
              </a:rPr>
              <a:t> (Discuss RTCBTF Dec 15)</a:t>
            </a:r>
          </a:p>
          <a:p>
            <a:pPr marL="0" indent="0">
              <a:buNone/>
            </a:pPr>
            <a:endParaRPr lang="en-US" sz="2000" dirty="0">
              <a:solidFill>
                <a:schemeClr val="tx2"/>
              </a:solidFill>
            </a:endParaRPr>
          </a:p>
        </p:txBody>
      </p:sp>
      <p:pic>
        <p:nvPicPr>
          <p:cNvPr id="4" name="Picture 3">
            <a:extLst>
              <a:ext uri="{FF2B5EF4-FFF2-40B4-BE49-F238E27FC236}">
                <a16:creationId xmlns:a16="http://schemas.microsoft.com/office/drawing/2014/main" id="{1CCD2C4E-16B8-63D7-B7D9-32D20126D268}"/>
              </a:ext>
            </a:extLst>
          </p:cNvPr>
          <p:cNvPicPr>
            <a:picLocks noChangeAspect="1"/>
          </p:cNvPicPr>
          <p:nvPr/>
        </p:nvPicPr>
        <p:blipFill>
          <a:blip r:embed="rId4"/>
          <a:stretch>
            <a:fillRect/>
          </a:stretch>
        </p:blipFill>
        <p:spPr>
          <a:xfrm>
            <a:off x="167148" y="4312150"/>
            <a:ext cx="8672052" cy="1245671"/>
          </a:xfrm>
          <a:prstGeom prst="rect">
            <a:avLst/>
          </a:prstGeom>
        </p:spPr>
      </p:pic>
      <p:pic>
        <p:nvPicPr>
          <p:cNvPr id="6" name="Picture 5">
            <a:extLst>
              <a:ext uri="{FF2B5EF4-FFF2-40B4-BE49-F238E27FC236}">
                <a16:creationId xmlns:a16="http://schemas.microsoft.com/office/drawing/2014/main" id="{8D8EDA53-BC0F-E3C7-DF67-7DB04FF90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1789904"/>
            <a:ext cx="8458200" cy="755947"/>
          </a:xfrm>
          <a:prstGeom prst="rect">
            <a:avLst/>
          </a:prstGeom>
        </p:spPr>
      </p:pic>
    </p:spTree>
    <p:extLst>
      <p:ext uri="{BB962C8B-B14F-4D97-AF65-F5344CB8AC3E}">
        <p14:creationId xmlns:p14="http://schemas.microsoft.com/office/powerpoint/2010/main" val="38324779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5A4F3-FD52-D972-DF05-3AED121393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90B4A7-FFD0-C261-F989-204739FB7FC2}"/>
              </a:ext>
            </a:extLst>
          </p:cNvPr>
          <p:cNvSpPr>
            <a:spLocks noGrp="1"/>
          </p:cNvSpPr>
          <p:nvPr>
            <p:ph type="title"/>
          </p:nvPr>
        </p:nvSpPr>
        <p:spPr/>
        <p:txBody>
          <a:bodyPr/>
          <a:lstStyle/>
          <a:p>
            <a:r>
              <a:rPr lang="en-US" dirty="0"/>
              <a:t>Updates and Issues Summary</a:t>
            </a:r>
            <a:endParaRPr lang="en-US" dirty="0">
              <a:solidFill>
                <a:srgbClr val="FF0000"/>
              </a:solidFill>
            </a:endParaRPr>
          </a:p>
        </p:txBody>
      </p:sp>
      <p:sp>
        <p:nvSpPr>
          <p:cNvPr id="8" name="Content Placeholder 7">
            <a:extLst>
              <a:ext uri="{FF2B5EF4-FFF2-40B4-BE49-F238E27FC236}">
                <a16:creationId xmlns:a16="http://schemas.microsoft.com/office/drawing/2014/main" id="{A1ECEB81-EA4D-9D59-45E6-A6767AA95656}"/>
              </a:ext>
            </a:extLst>
          </p:cNvPr>
          <p:cNvSpPr>
            <a:spLocks noGrp="1"/>
          </p:cNvSpPr>
          <p:nvPr>
            <p:ph idx="1"/>
          </p:nvPr>
        </p:nvSpPr>
        <p:spPr>
          <a:xfrm>
            <a:off x="342900" y="883981"/>
            <a:ext cx="8458200" cy="5312092"/>
          </a:xfrm>
        </p:spPr>
        <p:txBody>
          <a:bodyPr lIns="91440" tIns="45720" rIns="91440" bIns="45720" anchor="t"/>
          <a:lstStyle/>
          <a:p>
            <a:r>
              <a:rPr lang="en-US" sz="1800" dirty="0">
                <a:solidFill>
                  <a:schemeClr val="tx2"/>
                </a:solidFill>
              </a:rPr>
              <a:t>Ran Day-Ahead Market and published on time, as well as Reliability Unit Commitment</a:t>
            </a:r>
          </a:p>
          <a:p>
            <a:pPr lvl="1"/>
            <a:r>
              <a:rPr lang="en-US" sz="1400" dirty="0">
                <a:solidFill>
                  <a:schemeClr val="tx2"/>
                </a:solidFill>
              </a:rPr>
              <a:t>Issue: Potential DAM price correction for OD Dec 6 identified by Price Validation Tools (&lt;$1.00/MWh) and defect fixed next day</a:t>
            </a:r>
          </a:p>
          <a:p>
            <a:endParaRPr lang="en-US" sz="1800" dirty="0">
              <a:solidFill>
                <a:schemeClr val="tx2"/>
              </a:solidFill>
            </a:endParaRPr>
          </a:p>
          <a:p>
            <a:r>
              <a:rPr lang="en-US" sz="1800" dirty="0">
                <a:solidFill>
                  <a:schemeClr val="tx2"/>
                </a:solidFill>
              </a:rPr>
              <a:t>RUC Capacity Short Calculation (issue resolved OD12/6)</a:t>
            </a:r>
            <a:endParaRPr lang="en-US" sz="1800" dirty="0">
              <a:solidFill>
                <a:srgbClr val="C00000"/>
              </a:solidFill>
            </a:endParaRPr>
          </a:p>
          <a:p>
            <a:pPr lvl="1"/>
            <a:r>
              <a:rPr lang="en-US" sz="1400" dirty="0">
                <a:solidFill>
                  <a:schemeClr val="tx2"/>
                </a:solidFill>
              </a:rPr>
              <a:t>No RUCs commitments during issue, so no financial impacts </a:t>
            </a:r>
          </a:p>
          <a:p>
            <a:pPr lvl="1"/>
            <a:r>
              <a:rPr lang="en-US" sz="1400" dirty="0">
                <a:solidFill>
                  <a:schemeClr val="tx2"/>
                </a:solidFill>
              </a:rPr>
              <a:t>Input data for the RUC Capacity Short calculation would reflect errors for OD12/5 – 12/6 HE10</a:t>
            </a:r>
          </a:p>
          <a:p>
            <a:pPr lvl="1"/>
            <a:r>
              <a:rPr lang="en-US" sz="1400" dirty="0">
                <a:solidFill>
                  <a:schemeClr val="tx2"/>
                </a:solidFill>
              </a:rPr>
              <a:t>“Settlements Inputs Data Extract”  &amp; “Real-Time Market Consolidated Operating Day Extract”</a:t>
            </a:r>
          </a:p>
          <a:p>
            <a:pPr lvl="1"/>
            <a:endParaRPr lang="en-US" sz="1400" dirty="0">
              <a:solidFill>
                <a:schemeClr val="tx2"/>
              </a:solidFill>
            </a:endParaRPr>
          </a:p>
          <a:p>
            <a:r>
              <a:rPr lang="en-US" sz="1800" dirty="0">
                <a:solidFill>
                  <a:schemeClr val="tx2"/>
                </a:solidFill>
              </a:rPr>
              <a:t>UDSP Observations and Regulation tuning as needed</a:t>
            </a:r>
            <a:endParaRPr lang="en-US" sz="1800" dirty="0">
              <a:solidFill>
                <a:srgbClr val="C00000"/>
              </a:solidFill>
            </a:endParaRPr>
          </a:p>
          <a:p>
            <a:pPr lvl="1"/>
            <a:r>
              <a:rPr lang="en-US" sz="1200" dirty="0">
                <a:solidFill>
                  <a:schemeClr val="tx2"/>
                </a:solidFill>
              </a:rPr>
              <a:t>ERCOT identified issue was resulting in few instances of unusual spike in the UDSP signal immediately after SCED run and Regulation reset.  This issue will be fixed before or during the 12/10/25 model load. </a:t>
            </a:r>
            <a:endParaRPr lang="en-US" sz="1600" dirty="0">
              <a:solidFill>
                <a:schemeClr val="tx2"/>
              </a:solidFill>
            </a:endParaRPr>
          </a:p>
          <a:p>
            <a:endParaRPr lang="en-US" sz="1600" dirty="0">
              <a:solidFill>
                <a:schemeClr val="tx2"/>
              </a:solidFill>
            </a:endParaRPr>
          </a:p>
          <a:p>
            <a:r>
              <a:rPr lang="en-US" sz="1800" dirty="0">
                <a:solidFill>
                  <a:schemeClr val="tx2"/>
                </a:solidFill>
              </a:rPr>
              <a:t>Dashboard/reporting refinements </a:t>
            </a:r>
          </a:p>
          <a:p>
            <a:pPr lvl="1"/>
            <a:r>
              <a:rPr lang="en-US" sz="1200" dirty="0">
                <a:solidFill>
                  <a:schemeClr val="tx2"/>
                </a:solidFill>
              </a:rPr>
              <a:t>Currently </a:t>
            </a:r>
            <a:r>
              <a:rPr lang="en-US" sz="1200" dirty="0" err="1">
                <a:solidFill>
                  <a:schemeClr val="tx2"/>
                </a:solidFill>
              </a:rPr>
              <a:t>watching:RTM</a:t>
            </a:r>
            <a:r>
              <a:rPr lang="en-US" sz="1200" dirty="0">
                <a:solidFill>
                  <a:schemeClr val="tx2"/>
                </a:solidFill>
              </a:rPr>
              <a:t> MCPC new dashboard - y-axis issue where MW is not reflected correctly</a:t>
            </a:r>
          </a:p>
          <a:p>
            <a:pPr lvl="1"/>
            <a:r>
              <a:rPr lang="en-US" sz="1200" strike="sngStrike" dirty="0">
                <a:solidFill>
                  <a:schemeClr val="tx2"/>
                </a:solidFill>
              </a:rPr>
              <a:t>System-Wide Prices - x-axis issue where time is off by 6 hours </a:t>
            </a:r>
            <a:r>
              <a:rPr lang="en-US" sz="1200" dirty="0">
                <a:solidFill>
                  <a:schemeClr val="tx2"/>
                </a:solidFill>
              </a:rPr>
              <a:t>– RESOLVED</a:t>
            </a:r>
          </a:p>
          <a:p>
            <a:pPr lvl="1"/>
            <a:r>
              <a:rPr lang="en-US" sz="1200" dirty="0">
                <a:solidFill>
                  <a:schemeClr val="tx2"/>
                </a:solidFill>
              </a:rPr>
              <a:t>DAM Shift Factors - running 2.5 hours too long and not posting timely - INC opened</a:t>
            </a:r>
          </a:p>
          <a:p>
            <a:pPr lvl="1"/>
            <a:r>
              <a:rPr lang="en-US" sz="1200" dirty="0">
                <a:solidFill>
                  <a:schemeClr val="tx2"/>
                </a:solidFill>
              </a:rPr>
              <a:t>Replication monitoring</a:t>
            </a:r>
            <a:endParaRPr lang="en-US" sz="1400" dirty="0">
              <a:solidFill>
                <a:schemeClr val="tx2"/>
              </a:solidFill>
            </a:endParaRPr>
          </a:p>
          <a:p>
            <a:pPr lvl="0"/>
            <a:endParaRPr lang="en-US" sz="1400" dirty="0"/>
          </a:p>
          <a:p>
            <a:pPr lvl="0"/>
            <a:endParaRPr lang="en-US" sz="1400" dirty="0"/>
          </a:p>
          <a:p>
            <a:pPr lvl="1"/>
            <a:endParaRPr lang="en-US" sz="1400" dirty="0">
              <a:solidFill>
                <a:schemeClr val="tx2"/>
              </a:solidFill>
            </a:endParaRPr>
          </a:p>
          <a:p>
            <a:pPr lvl="1"/>
            <a:endParaRPr lang="en-US" sz="1400" dirty="0">
              <a:solidFill>
                <a:schemeClr val="tx2"/>
              </a:solidFill>
            </a:endParaRPr>
          </a:p>
          <a:p>
            <a:pPr lvl="1"/>
            <a:endParaRPr lang="en-US" sz="1200" dirty="0">
              <a:solidFill>
                <a:schemeClr val="tx2"/>
              </a:solidFill>
            </a:endParaRPr>
          </a:p>
          <a:p>
            <a:pPr lvl="1"/>
            <a:endParaRPr lang="en-US" sz="1050" dirty="0">
              <a:solidFill>
                <a:schemeClr val="tx2"/>
              </a:solidFill>
            </a:endParaRPr>
          </a:p>
        </p:txBody>
      </p:sp>
    </p:spTree>
    <p:extLst>
      <p:ext uri="{BB962C8B-B14F-4D97-AF65-F5344CB8AC3E}">
        <p14:creationId xmlns:p14="http://schemas.microsoft.com/office/powerpoint/2010/main" val="3418579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D52454-7BEB-59B2-32F2-157F764F3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F03868-C022-5158-81FF-BFD30149DB9C}"/>
              </a:ext>
            </a:extLst>
          </p:cNvPr>
          <p:cNvSpPr>
            <a:spLocks noGrp="1"/>
          </p:cNvSpPr>
          <p:nvPr>
            <p:ph type="title"/>
          </p:nvPr>
        </p:nvSpPr>
        <p:spPr/>
        <p:txBody>
          <a:bodyPr/>
          <a:lstStyle/>
          <a:p>
            <a:r>
              <a:rPr lang="en-US" dirty="0"/>
              <a:t>Updates and Issues Summary</a:t>
            </a:r>
            <a:endParaRPr lang="en-US" dirty="0">
              <a:solidFill>
                <a:srgbClr val="FF0000"/>
              </a:solidFill>
            </a:endParaRPr>
          </a:p>
        </p:txBody>
      </p:sp>
      <p:sp>
        <p:nvSpPr>
          <p:cNvPr id="8" name="Content Placeholder 7">
            <a:extLst>
              <a:ext uri="{FF2B5EF4-FFF2-40B4-BE49-F238E27FC236}">
                <a16:creationId xmlns:a16="http://schemas.microsoft.com/office/drawing/2014/main" id="{D0EC6BEA-D965-4440-CCE6-22987EBC57DD}"/>
              </a:ext>
            </a:extLst>
          </p:cNvPr>
          <p:cNvSpPr>
            <a:spLocks noGrp="1"/>
          </p:cNvSpPr>
          <p:nvPr>
            <p:ph idx="1"/>
          </p:nvPr>
        </p:nvSpPr>
        <p:spPr>
          <a:xfrm>
            <a:off x="342900" y="1069043"/>
            <a:ext cx="8458200" cy="5312092"/>
          </a:xfrm>
        </p:spPr>
        <p:txBody>
          <a:bodyPr lIns="91440" tIns="45720" rIns="91440" bIns="45720" anchor="t"/>
          <a:lstStyle/>
          <a:p>
            <a:pPr marL="457200" lvl="1" indent="0">
              <a:buNone/>
            </a:pPr>
            <a:r>
              <a:rPr lang="en-US" sz="1800" b="1" u="sng" dirty="0">
                <a:solidFill>
                  <a:schemeClr val="tx2"/>
                </a:solidFill>
              </a:rPr>
              <a:t>Helpful Reminders:</a:t>
            </a:r>
          </a:p>
          <a:p>
            <a:pPr marL="457200" lvl="1" indent="0">
              <a:buNone/>
            </a:pPr>
            <a:endParaRPr lang="en-US" sz="1400" dirty="0">
              <a:solidFill>
                <a:schemeClr val="tx2"/>
              </a:solidFill>
            </a:endParaRPr>
          </a:p>
          <a:p>
            <a:pPr lvl="0">
              <a:spcAft>
                <a:spcPts val="600"/>
              </a:spcAft>
            </a:pPr>
            <a:r>
              <a:rPr lang="en-US" sz="1600" dirty="0">
                <a:solidFill>
                  <a:schemeClr val="tx2"/>
                </a:solidFill>
              </a:rPr>
              <a:t>A Resource Status of “ONTEST” should only be used if the QSE has contacted the ERCOT Control Room in advance ….. and the Control Room has approved the request.</a:t>
            </a:r>
          </a:p>
          <a:p>
            <a:pPr lvl="0">
              <a:spcAft>
                <a:spcPts val="600"/>
              </a:spcAft>
            </a:pPr>
            <a:r>
              <a:rPr lang="en-US" sz="1600" dirty="0">
                <a:solidFill>
                  <a:schemeClr val="tx2"/>
                </a:solidFill>
              </a:rPr>
              <a:t>A QSE for a Generation Resource, ESR, or Controllable Load Resource shall pay a Set Point Deviation Charge if the Resource did not follow UDSPs within defined tolerances, except when the UDSPs violate the Resource Parameters.  (See section 6.6.5.1)</a:t>
            </a:r>
          </a:p>
          <a:p>
            <a:pPr lvl="0">
              <a:spcAft>
                <a:spcPts val="600"/>
              </a:spcAft>
            </a:pPr>
            <a:r>
              <a:rPr lang="en-US" sz="1600" dirty="0">
                <a:solidFill>
                  <a:schemeClr val="tx2"/>
                </a:solidFill>
              </a:rPr>
              <a:t>For ESRs see section 6.6.5.5 Energy Storage Resource Set Point Deviation Charge for Over Performance and section 6.6.5.5.1 Energy Storage Resource Set Point Deviation Charge for Under Performance.  Note that the tolerance parameters are 3% of the AASP or 3 MW --- which is a tighter tolerance than what was in place prior to RTCB go-live.</a:t>
            </a:r>
          </a:p>
          <a:p>
            <a:pPr lvl="1"/>
            <a:endParaRPr lang="en-US" sz="1050" dirty="0">
              <a:solidFill>
                <a:schemeClr val="tx2"/>
              </a:solidFill>
            </a:endParaRPr>
          </a:p>
        </p:txBody>
      </p:sp>
    </p:spTree>
    <p:extLst>
      <p:ext uri="{BB962C8B-B14F-4D97-AF65-F5344CB8AC3E}">
        <p14:creationId xmlns:p14="http://schemas.microsoft.com/office/powerpoint/2010/main" val="34035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53794-C7AE-9DB6-AE76-50A6684DF7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069F99-8F54-0E5D-5D27-6737A12D55A8}"/>
              </a:ext>
            </a:extLst>
          </p:cNvPr>
          <p:cNvSpPr>
            <a:spLocks noGrp="1"/>
          </p:cNvSpPr>
          <p:nvPr>
            <p:ph type="title"/>
          </p:nvPr>
        </p:nvSpPr>
        <p:spPr/>
        <p:txBody>
          <a:bodyPr/>
          <a:lstStyle/>
          <a:p>
            <a:r>
              <a:rPr lang="en-US" dirty="0"/>
              <a:t>Communications Support this week </a:t>
            </a:r>
            <a:br>
              <a:rPr lang="en-US" dirty="0"/>
            </a:br>
            <a:endParaRPr lang="en-US" dirty="0">
              <a:solidFill>
                <a:srgbClr val="FF0000"/>
              </a:solidFill>
            </a:endParaRPr>
          </a:p>
        </p:txBody>
      </p:sp>
      <p:sp>
        <p:nvSpPr>
          <p:cNvPr id="3" name="Rectangle 2">
            <a:extLst>
              <a:ext uri="{FF2B5EF4-FFF2-40B4-BE49-F238E27FC236}">
                <a16:creationId xmlns:a16="http://schemas.microsoft.com/office/drawing/2014/main" id="{B52BFCD9-17F2-DADE-8888-FE2FC68A1A2E}"/>
              </a:ext>
            </a:extLst>
          </p:cNvPr>
          <p:cNvSpPr/>
          <p:nvPr/>
        </p:nvSpPr>
        <p:spPr>
          <a:xfrm>
            <a:off x="889655" y="1505102"/>
            <a:ext cx="1651815" cy="4621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Monday 12/5</a:t>
            </a:r>
          </a:p>
        </p:txBody>
      </p:sp>
      <p:sp>
        <p:nvSpPr>
          <p:cNvPr id="9" name="Rectangle 8">
            <a:extLst>
              <a:ext uri="{FF2B5EF4-FFF2-40B4-BE49-F238E27FC236}">
                <a16:creationId xmlns:a16="http://schemas.microsoft.com/office/drawing/2014/main" id="{0C787773-418C-D093-50E6-7C9D0FAC8659}"/>
              </a:ext>
            </a:extLst>
          </p:cNvPr>
          <p:cNvSpPr/>
          <p:nvPr/>
        </p:nvSpPr>
        <p:spPr>
          <a:xfrm>
            <a:off x="889655" y="3015694"/>
            <a:ext cx="6668346" cy="64633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hlinkClick r:id="rId2"/>
              </a:rPr>
              <a:t>RTCB@ERCOT.COM</a:t>
            </a:r>
            <a:r>
              <a:rPr lang="en-US" dirty="0"/>
              <a:t> </a:t>
            </a:r>
          </a:p>
          <a:p>
            <a:pPr algn="ctr"/>
            <a:r>
              <a:rPr lang="en-US" dirty="0">
                <a:solidFill>
                  <a:schemeClr val="tx2"/>
                </a:solidFill>
              </a:rPr>
              <a:t>(retiring late Friday afternoon)</a:t>
            </a:r>
          </a:p>
        </p:txBody>
      </p:sp>
      <p:sp>
        <p:nvSpPr>
          <p:cNvPr id="13" name="Rectangle 12">
            <a:extLst>
              <a:ext uri="{FF2B5EF4-FFF2-40B4-BE49-F238E27FC236}">
                <a16:creationId xmlns:a16="http://schemas.microsoft.com/office/drawing/2014/main" id="{9B1A8B1F-D365-DAEF-13D8-0F12B14C5247}"/>
              </a:ext>
            </a:extLst>
          </p:cNvPr>
          <p:cNvSpPr/>
          <p:nvPr/>
        </p:nvSpPr>
        <p:spPr>
          <a:xfrm>
            <a:off x="850312" y="3790791"/>
            <a:ext cx="6668346" cy="848228"/>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C00000"/>
                </a:solidFill>
                <a:highlight>
                  <a:srgbClr val="E6EBF0"/>
                </a:highlight>
              </a:rPr>
              <a:t>Normal other support channels </a:t>
            </a:r>
          </a:p>
          <a:p>
            <a:pPr algn="ctr"/>
            <a:r>
              <a:rPr lang="en-US" dirty="0">
                <a:solidFill>
                  <a:srgbClr val="C00000"/>
                </a:solidFill>
                <a:highlight>
                  <a:srgbClr val="E6EBF0"/>
                </a:highlight>
              </a:rPr>
              <a:t>Service Desk and Client Services</a:t>
            </a:r>
          </a:p>
        </p:txBody>
      </p:sp>
      <p:sp>
        <p:nvSpPr>
          <p:cNvPr id="15" name="Rectangle 14">
            <a:extLst>
              <a:ext uri="{FF2B5EF4-FFF2-40B4-BE49-F238E27FC236}">
                <a16:creationId xmlns:a16="http://schemas.microsoft.com/office/drawing/2014/main" id="{AA68C032-69AB-3299-8864-70E13A62C418}"/>
              </a:ext>
            </a:extLst>
          </p:cNvPr>
          <p:cNvSpPr/>
          <p:nvPr/>
        </p:nvSpPr>
        <p:spPr>
          <a:xfrm>
            <a:off x="1088131" y="2086044"/>
            <a:ext cx="1202785" cy="806364"/>
          </a:xfrm>
          <a:prstGeom prst="rect">
            <a:avLst/>
          </a:prstGeom>
          <a:solidFill>
            <a:srgbClr val="E6EBF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rgbClr val="C00000"/>
                </a:solidFill>
              </a:rPr>
              <a:t>Weekly </a:t>
            </a:r>
          </a:p>
          <a:p>
            <a:pPr algn="ctr"/>
            <a:r>
              <a:rPr lang="en-US" sz="1200" b="1" dirty="0">
                <a:solidFill>
                  <a:srgbClr val="C00000"/>
                </a:solidFill>
              </a:rPr>
              <a:t>Call (Monday only)</a:t>
            </a:r>
          </a:p>
          <a:p>
            <a:pPr algn="ctr"/>
            <a:r>
              <a:rPr lang="en-US" sz="1200" b="1" dirty="0">
                <a:solidFill>
                  <a:srgbClr val="C00000"/>
                </a:solidFill>
              </a:rPr>
              <a:t>10-11am</a:t>
            </a:r>
          </a:p>
        </p:txBody>
      </p:sp>
      <p:sp>
        <p:nvSpPr>
          <p:cNvPr id="16" name="Rectangle 15">
            <a:extLst>
              <a:ext uri="{FF2B5EF4-FFF2-40B4-BE49-F238E27FC236}">
                <a16:creationId xmlns:a16="http://schemas.microsoft.com/office/drawing/2014/main" id="{DAFC5E92-BB86-D381-0AAA-3D291DAF4271}"/>
              </a:ext>
            </a:extLst>
          </p:cNvPr>
          <p:cNvSpPr/>
          <p:nvPr/>
        </p:nvSpPr>
        <p:spPr>
          <a:xfrm>
            <a:off x="6019421" y="1513225"/>
            <a:ext cx="1651815" cy="46211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2"/>
                </a:solidFill>
              </a:rPr>
              <a:t>Friday 12/12</a:t>
            </a:r>
          </a:p>
        </p:txBody>
      </p:sp>
      <p:sp>
        <p:nvSpPr>
          <p:cNvPr id="21" name="TextBox 20">
            <a:extLst>
              <a:ext uri="{FF2B5EF4-FFF2-40B4-BE49-F238E27FC236}">
                <a16:creationId xmlns:a16="http://schemas.microsoft.com/office/drawing/2014/main" id="{A04E3D39-283D-99FA-249E-430A205E45FB}"/>
              </a:ext>
            </a:extLst>
          </p:cNvPr>
          <p:cNvSpPr txBox="1"/>
          <p:nvPr/>
        </p:nvSpPr>
        <p:spPr>
          <a:xfrm>
            <a:off x="1088131" y="4778726"/>
            <a:ext cx="6820924" cy="646331"/>
          </a:xfrm>
          <a:prstGeom prst="rect">
            <a:avLst/>
          </a:prstGeom>
          <a:noFill/>
        </p:spPr>
        <p:txBody>
          <a:bodyPr wrap="square">
            <a:spAutoFit/>
          </a:bodyPr>
          <a:lstStyle/>
          <a:p>
            <a:r>
              <a:rPr lang="en-US" dirty="0"/>
              <a:t>Email the Service Desk:  </a:t>
            </a:r>
            <a:r>
              <a:rPr lang="en-US" dirty="0">
                <a:hlinkClick r:id="rId3"/>
              </a:rPr>
              <a:t>ServiceDesk@ercot.com</a:t>
            </a:r>
            <a:endParaRPr lang="en-US" dirty="0"/>
          </a:p>
          <a:p>
            <a:r>
              <a:rPr lang="en-US" dirty="0"/>
              <a:t>Call the Service Desk: 512-248-4101, Option 2 or 866-870-8124 </a:t>
            </a:r>
          </a:p>
        </p:txBody>
      </p:sp>
      <p:cxnSp>
        <p:nvCxnSpPr>
          <p:cNvPr id="7" name="Straight Connector 6">
            <a:extLst>
              <a:ext uri="{FF2B5EF4-FFF2-40B4-BE49-F238E27FC236}">
                <a16:creationId xmlns:a16="http://schemas.microsoft.com/office/drawing/2014/main" id="{1FFB6B8D-3BFA-0FF5-63F9-6C060E9E23DD}"/>
              </a:ext>
            </a:extLst>
          </p:cNvPr>
          <p:cNvCxnSpPr>
            <a:stCxn id="3" idx="3"/>
            <a:endCxn id="16" idx="1"/>
          </p:cNvCxnSpPr>
          <p:nvPr/>
        </p:nvCxnSpPr>
        <p:spPr>
          <a:xfrm>
            <a:off x="2541470" y="1736160"/>
            <a:ext cx="3477951" cy="812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301155"/>
      </p:ext>
    </p:extLst>
  </p:cSld>
  <p:clrMapOvr>
    <a:masterClrMapping/>
  </p:clrMapOvr>
</p:sld>
</file>

<file path=ppt/theme/theme1.xml><?xml version="1.0" encoding="utf-8"?>
<a:theme xmlns:a="http://schemas.openxmlformats.org/drawingml/2006/main" name="Cover Slide">
  <a:themeElements>
    <a:clrScheme name="Custom 1">
      <a:dk1>
        <a:srgbClr val="2D3338"/>
      </a:dk1>
      <a:lt1>
        <a:srgbClr val="FFFFFF"/>
      </a:lt1>
      <a:dk2>
        <a:srgbClr val="2D3338"/>
      </a:dk2>
      <a:lt2>
        <a:srgbClr val="E6EBF0"/>
      </a:lt2>
      <a:accent1>
        <a:srgbClr val="00AEC7"/>
      </a:accent1>
      <a:accent2>
        <a:srgbClr val="7C858C"/>
      </a:accent2>
      <a:accent3>
        <a:srgbClr val="2BA565"/>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e17db7c92bbe4a954239b0aad63199c1">
  <xsd:schema xmlns:xsd="http://www.w3.org/2001/XMLSchema" xmlns:xs="http://www.w3.org/2001/XMLSchema" xmlns:p="http://schemas.microsoft.com/office/2006/metadata/properties" xmlns:ns2="8d5ee879-813f-4fb9-b7c2-a59846c21aeb" targetNamespace="http://schemas.microsoft.com/office/2006/metadata/properties" ma:root="true" ma:fieldsID="dbeeea33673683b355d19f3b50507d1a"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Internal "/>
          <xsd:enumeration value="Confidential"/>
          <xsd:enumeration value="Public"/>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1BCE88CD-E9E0-4BB6-AD83-C594282F53DE}">
  <ds:schemaRefs>
    <ds:schemaRef ds:uri="8d5ee879-813f-4fb9-b7c2-a59846c21a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A526C54-2038-4DDB-9077-84C80FF069E0}">
  <ds:schemaRefs>
    <ds:schemaRef ds:uri="8d5ee879-813f-4fb9-b7c2-a59846c21ae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3604</TotalTime>
  <Words>3011</Words>
  <Application>Microsoft Office PowerPoint</Application>
  <PresentationFormat>On-screen Show (4:3)</PresentationFormat>
  <Paragraphs>520</Paragraphs>
  <Slides>37</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37</vt:i4>
      </vt:variant>
    </vt:vector>
  </HeadingPairs>
  <TitlesOfParts>
    <vt:vector size="44" baseType="lpstr">
      <vt:lpstr>Aptos</vt:lpstr>
      <vt:lpstr>Aptos Narrow</vt:lpstr>
      <vt:lpstr>Arial</vt:lpstr>
      <vt:lpstr>Calibri</vt:lpstr>
      <vt:lpstr>Courier New</vt:lpstr>
      <vt:lpstr>Cover Slide</vt:lpstr>
      <vt:lpstr>Horizontal Theme</vt:lpstr>
      <vt:lpstr>PowerPoint Presentation</vt:lpstr>
      <vt:lpstr>Outline</vt:lpstr>
      <vt:lpstr>PowerPoint Presentation</vt:lpstr>
      <vt:lpstr>PowerPoint Presentation</vt:lpstr>
      <vt:lpstr>Market Trials and Transition through Go-Live</vt:lpstr>
      <vt:lpstr>Updates and Issues Summary</vt:lpstr>
      <vt:lpstr>Updates and Issues Summary</vt:lpstr>
      <vt:lpstr>Updates and Issues Summary</vt:lpstr>
      <vt:lpstr>Communications Support this week  </vt:lpstr>
      <vt:lpstr>Pre-RTC Telemetry retirement/deletions</vt:lpstr>
      <vt:lpstr>Wrap-Up &amp; Questions</vt:lpstr>
      <vt:lpstr>PowerPoint Presentation</vt:lpstr>
      <vt:lpstr>APPENDIX- Supporting Materials from Market Trials</vt:lpstr>
      <vt:lpstr>Summary of SCED functionality</vt:lpstr>
      <vt:lpstr>Day-Ahead Market </vt:lpstr>
      <vt:lpstr>DAM Operating Day (OD) Test</vt:lpstr>
      <vt:lpstr>DAM Operating Day (OD) Test – Pre DAM</vt:lpstr>
      <vt:lpstr>DAM Operating Day (OD) Test – Post DAM</vt:lpstr>
      <vt:lpstr>DAM ASDC Price Setting Example</vt:lpstr>
      <vt:lpstr>DAM ASDC Price Setting Example</vt:lpstr>
      <vt:lpstr>NCLR Self-Provision   Reminder:  AS Self-Provision is a special design to allow Non-Controllable Load Resources to self-provide their AS Responsibilities into/through  SCED/Real-Time Market </vt:lpstr>
      <vt:lpstr>NCLR Resource Status Codes</vt:lpstr>
      <vt:lpstr>Ramp Rates and Capabilities</vt:lpstr>
      <vt:lpstr>Self-Provision Achieved via Telemetry Points for NCLRs</vt:lpstr>
      <vt:lpstr>The Self-Provision Checklist</vt:lpstr>
      <vt:lpstr>Scenario 1</vt:lpstr>
      <vt:lpstr>Telemetry Screening for Scorecard 3B for Handbook 3 Acceptable Telemetry Point values received by ERCOT for active resources.</vt:lpstr>
      <vt:lpstr>RTC+B Telemetry points screening/validation</vt:lpstr>
      <vt:lpstr>RTC+B New Reports Posted to the ERCOT Website</vt:lpstr>
      <vt:lpstr>Submission validation update - PROD vs RTC+B</vt:lpstr>
      <vt:lpstr>Submission validation update - PROD vs RTC+B</vt:lpstr>
      <vt:lpstr>Market Trials Framework: </vt:lpstr>
      <vt:lpstr>Market Trials Technical Details </vt:lpstr>
      <vt:lpstr>Reminder of RTC+B FAQ</vt:lpstr>
      <vt:lpstr>PowerPoint Presentation</vt:lpstr>
      <vt:lpstr>RTC+B Market Submissions - Systems configurations (Updated with URLs)</vt:lpstr>
      <vt:lpstr>RTC+B Market Submissions - Systems configurations Public Key Update for WAN/API submissions</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Mereness, Matt</cp:lastModifiedBy>
  <cp:revision>184</cp:revision>
  <cp:lastPrinted>2017-10-10T21:31:05Z</cp:lastPrinted>
  <dcterms:created xsi:type="dcterms:W3CDTF">2016-01-21T15:20:31Z</dcterms:created>
  <dcterms:modified xsi:type="dcterms:W3CDTF">2025-12-08T16:38:52Z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2025-06-20T16:25:14Z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c62e7908-7660-43a6-b1c8-5c5c95dc1f11</vt:lpwstr>
  </property>
  <property fmtid="{D5CDD505-2E9C-101B-9397-08002B2CF9AE}" pid="9" name="MSIP_Label_7084cbda-52b8-46fb-a7b7-cb5bd465ed85_ContentBits">
    <vt:lpwstr>0</vt:lpwstr>
  </property>
  <property fmtid="{D5CDD505-2E9C-101B-9397-08002B2CF9AE}" pid="10" name="MSIP_Label_7084cbda-52b8-46fb-a7b7-cb5bd465ed85_Tag">
    <vt:lpwstr>10, 3, 0, 2</vt:lpwstr>
  </property>
</Properties>
</file>