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1"/>
  </p:notesMasterIdLst>
  <p:handoutMasterIdLst>
    <p:handoutMasterId r:id="rId12"/>
  </p:handoutMasterIdLst>
  <p:sldIdLst>
    <p:sldId id="260" r:id="rId7"/>
    <p:sldId id="341" r:id="rId8"/>
    <p:sldId id="342" r:id="rId9"/>
    <p:sldId id="343"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ndaw, Brian" initials="BB" lastIdx="5" clrIdx="0">
    <p:extLst>
      <p:ext uri="{19B8F6BF-5375-455C-9EA6-DF929625EA0E}">
        <p15:presenceInfo xmlns:p15="http://schemas.microsoft.com/office/powerpoint/2012/main" userId="S::Brian.Brandaw@ercot.com::04aee657-8aa0-46ae-8d87-76153d8b46f3" providerId="AD"/>
      </p:ext>
    </p:extLst>
  </p:cmAuthor>
  <p:cmAuthor id="2" name="Jinright, Susan" initials="JS" lastIdx="5" clrIdx="1">
    <p:extLst>
      <p:ext uri="{19B8F6BF-5375-455C-9EA6-DF929625EA0E}">
        <p15:presenceInfo xmlns:p15="http://schemas.microsoft.com/office/powerpoint/2012/main" userId="S::Susan.Jinright@ercot.com::2984c2d6-c956-49a0-9b02-bca874b9fce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90" autoAdjust="0"/>
    <p:restoredTop sz="96721" autoAdjust="0"/>
  </p:normalViewPr>
  <p:slideViewPr>
    <p:cSldViewPr showGuides="1">
      <p:cViewPr varScale="1">
        <p:scale>
          <a:sx n="102" d="100"/>
          <a:sy n="102" d="100"/>
        </p:scale>
        <p:origin x="2460" y="31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12/8/2025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12/8/2025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8" name="TextBox 7">
            <a:extLst>
              <a:ext uri="{FF2B5EF4-FFF2-40B4-BE49-F238E27FC236}">
                <a16:creationId xmlns:a16="http://schemas.microsoft.com/office/drawing/2014/main" id="{3BA578D0-81CF-2C08-1DC9-1F170E4CCA10}"/>
              </a:ext>
            </a:extLst>
          </p:cNvPr>
          <p:cNvSpPr txBox="1"/>
          <p:nvPr userDrawn="1"/>
        </p:nvSpPr>
        <p:spPr>
          <a:xfrm>
            <a:off x="2743200" y="6454162"/>
            <a:ext cx="4572000" cy="369332"/>
          </a:xfrm>
          <a:prstGeom prst="rect">
            <a:avLst/>
          </a:prstGeom>
          <a:noFill/>
        </p:spPr>
        <p:txBody>
          <a:bodyPr wrap="square">
            <a:spAutoFit/>
          </a:bodyPr>
          <a:lstStyle/>
          <a:p>
            <a:r>
              <a:rPr lang="en-US" sz="1800" b="0" i="1" baseline="0" dirty="0">
                <a:solidFill>
                  <a:schemeClr val="tx1">
                    <a:alpha val="25000"/>
                  </a:schemeClr>
                </a:solidFill>
              </a:rPr>
              <a:t>ERCOT RTC DRAFT INFORMATION</a:t>
            </a:r>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138495" y="6558264"/>
            <a:ext cx="615885" cy="246221"/>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05200" y="2013228"/>
            <a:ext cx="4917102" cy="2215991"/>
          </a:xfrm>
          <a:prstGeom prst="rect">
            <a:avLst/>
          </a:prstGeom>
          <a:noFill/>
        </p:spPr>
        <p:txBody>
          <a:bodyPr wrap="square" rtlCol="0">
            <a:spAutoFit/>
          </a:bodyPr>
          <a:lstStyle/>
          <a:p>
            <a:r>
              <a:rPr lang="en-US" sz="2000" b="1" dirty="0">
                <a:solidFill>
                  <a:schemeClr val="tx2"/>
                </a:solidFill>
              </a:rPr>
              <a:t>RTC Product Information: Cutover</a:t>
            </a:r>
          </a:p>
          <a:p>
            <a:endParaRPr lang="en-US" sz="2000" b="1" dirty="0">
              <a:solidFill>
                <a:schemeClr val="tx2"/>
              </a:solidFill>
            </a:endParaRPr>
          </a:p>
          <a:p>
            <a:r>
              <a:rPr lang="en-US" sz="2000" dirty="0">
                <a:solidFill>
                  <a:schemeClr val="tx2"/>
                </a:solidFill>
              </a:rPr>
              <a:t>Jamie Lavas</a:t>
            </a:r>
          </a:p>
          <a:p>
            <a:endParaRPr lang="en-US" sz="2000" dirty="0">
              <a:solidFill>
                <a:schemeClr val="tx2"/>
              </a:solidFill>
            </a:endParaRPr>
          </a:p>
          <a:p>
            <a:r>
              <a:rPr lang="en-US" sz="2000" dirty="0">
                <a:solidFill>
                  <a:schemeClr val="tx2"/>
                </a:solidFill>
              </a:rPr>
              <a:t>12/2025</a:t>
            </a:r>
          </a:p>
          <a:p>
            <a:endParaRPr lang="en-US" sz="2000" b="1" dirty="0">
              <a:solidFill>
                <a:schemeClr val="tx2"/>
              </a:solidFill>
            </a:endParaRPr>
          </a:p>
          <a:p>
            <a:endParaRPr lang="en-US" dirty="0"/>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63182-15E5-2A49-3104-EEA9936F6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D1FC83-176F-7B93-281E-8004D3DFABAC}"/>
              </a:ext>
            </a:extLst>
          </p:cNvPr>
          <p:cNvSpPr>
            <a:spLocks noGrp="1"/>
          </p:cNvSpPr>
          <p:nvPr>
            <p:ph type="title"/>
          </p:nvPr>
        </p:nvSpPr>
        <p:spPr>
          <a:xfrm>
            <a:off x="381000" y="243682"/>
            <a:ext cx="8686800" cy="694285"/>
          </a:xfrm>
        </p:spPr>
        <p:txBody>
          <a:bodyPr/>
          <a:lstStyle/>
          <a:p>
            <a:r>
              <a:rPr lang="en-US" sz="2400" dirty="0"/>
              <a:t>RTC Cutover Information: CDR/Dashboard Reports</a:t>
            </a:r>
          </a:p>
        </p:txBody>
      </p:sp>
      <p:sp>
        <p:nvSpPr>
          <p:cNvPr id="3" name="Content Placeholder 2">
            <a:extLst>
              <a:ext uri="{FF2B5EF4-FFF2-40B4-BE49-F238E27FC236}">
                <a16:creationId xmlns:a16="http://schemas.microsoft.com/office/drawing/2014/main" id="{411E4504-C754-E084-019B-7164959FC783}"/>
              </a:ext>
            </a:extLst>
          </p:cNvPr>
          <p:cNvSpPr>
            <a:spLocks noGrp="1"/>
          </p:cNvSpPr>
          <p:nvPr>
            <p:ph idx="1"/>
          </p:nvPr>
        </p:nvSpPr>
        <p:spPr>
          <a:xfrm>
            <a:off x="228600" y="798214"/>
            <a:ext cx="8763000" cy="5450185"/>
          </a:xfrm>
        </p:spPr>
        <p:txBody>
          <a:bodyPr/>
          <a:lstStyle/>
          <a:p>
            <a:pPr marL="285750" indent="-285750"/>
            <a:r>
              <a:rPr lang="en-US" sz="1400" dirty="0"/>
              <a:t>DAM/DRUC Postings - data posted on 12/4 for 12/5 day ahead will be from non RTC system</a:t>
            </a:r>
          </a:p>
          <a:p>
            <a:pPr marL="285750" indent="-285750"/>
            <a:endParaRPr lang="en-US" sz="1400" dirty="0"/>
          </a:p>
          <a:p>
            <a:pPr marL="285750" indent="-285750"/>
            <a:r>
              <a:rPr lang="en-US" sz="1400" dirty="0"/>
              <a:t>Forecasted data sets (reports like STAR and 7d Load) look multiple days ahead and will cross the RTC go-live threshold before RTC changes are implemented. Be aware of this condition as you may want to re-download files created on or after 12/5 to have the RTC data loaded.</a:t>
            </a:r>
          </a:p>
          <a:p>
            <a:pPr marL="285750" indent="-285750"/>
            <a:endParaRPr lang="en-US" sz="1400" dirty="0"/>
          </a:p>
          <a:p>
            <a:pPr marL="285750" indent="-285750"/>
            <a:r>
              <a:rPr lang="en-US" sz="1400" dirty="0"/>
              <a:t>Reports using a combination of forecasted and </a:t>
            </a:r>
            <a:r>
              <a:rPr lang="en-US" sz="1400" dirty="0" err="1"/>
              <a:t>backcasted</a:t>
            </a:r>
            <a:r>
              <a:rPr lang="en-US" sz="1400" dirty="0"/>
              <a:t> data (Hourly Real-Time Load vs Actual) will be impacted on both sides of cutover for data looking at pre/non-RTC vs RTC. You may want to re-download the files after go-live to receive the most accurate forecasted data from the RTC system.  </a:t>
            </a:r>
          </a:p>
          <a:p>
            <a:pPr marL="285750" indent="-285750"/>
            <a:endParaRPr lang="en-US" sz="1400" dirty="0"/>
          </a:p>
          <a:p>
            <a:pPr marL="285750" indent="-285750"/>
            <a:r>
              <a:rPr lang="en-US" sz="1400" dirty="0"/>
              <a:t>Dashboards with links to data for a PREVIOUS Day or for FUTURE Days data may not be available directly after cutover and take an additional 24+ hours to full build out.</a:t>
            </a:r>
          </a:p>
          <a:p>
            <a:pPr marL="285750" indent="-285750"/>
            <a:endParaRPr lang="en-US" sz="1400" dirty="0"/>
          </a:p>
          <a:p>
            <a:pPr marL="285750" indent="-285750"/>
            <a:r>
              <a:rPr lang="en-US" sz="1400" dirty="0"/>
              <a:t>Postings near the midnight interval between 12/4 23:55:00 and 12/5 00:00 to 00:05 are in the cutover activity period for the CDR application and have potential to be missed due to timing of activities**</a:t>
            </a:r>
          </a:p>
          <a:p>
            <a:pPr marL="285750" indent="-285750"/>
            <a:endParaRPr lang="en-US" sz="1400" dirty="0"/>
          </a:p>
          <a:p>
            <a:pPr marL="285750" indent="-285750"/>
            <a:r>
              <a:rPr lang="en-US" sz="1400" dirty="0"/>
              <a:t>Many reports post data for the interval PRIOR to their posted time (5-Min prior, 15-Min prior, Hour prior, </a:t>
            </a:r>
            <a:r>
              <a:rPr lang="en-US" sz="1400" dirty="0" err="1"/>
              <a:t>etc</a:t>
            </a:r>
            <a:r>
              <a:rPr lang="en-US" sz="1400" dirty="0"/>
              <a:t>). These 12/5 generated reports will be running in the RTC system but the report is expecting 12/4 data for the prior interval from the NON RTC system which it can no longer access. This scenario would result in INACCURATE data posted or null reports when they run. To prevent confusion around these data sets, ERCOT will EXPIRE any reports that fall into this scenario**</a:t>
            </a:r>
          </a:p>
          <a:p>
            <a:endParaRPr lang="en-US" sz="1400" dirty="0">
              <a:latin typeface="Segoe UI" panose="020B0502040204020203" pitchFamily="34" charset="0"/>
              <a:ea typeface="Calibri" panose="020F0502020204030204" pitchFamily="34" charset="0"/>
            </a:endParaRPr>
          </a:p>
        </p:txBody>
      </p:sp>
      <p:sp>
        <p:nvSpPr>
          <p:cNvPr id="4" name="Slide Number Placeholder 3">
            <a:extLst>
              <a:ext uri="{FF2B5EF4-FFF2-40B4-BE49-F238E27FC236}">
                <a16:creationId xmlns:a16="http://schemas.microsoft.com/office/drawing/2014/main" id="{ABE0214B-F46B-D54F-B630-4BF81777C80E}"/>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969957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ED968-42B9-36F7-2FB2-A45A346F734B}"/>
              </a:ext>
            </a:extLst>
          </p:cNvPr>
          <p:cNvSpPr>
            <a:spLocks noGrp="1"/>
          </p:cNvSpPr>
          <p:nvPr>
            <p:ph type="title"/>
          </p:nvPr>
        </p:nvSpPr>
        <p:spPr>
          <a:xfrm>
            <a:off x="381000" y="243682"/>
            <a:ext cx="8458200" cy="715414"/>
          </a:xfrm>
        </p:spPr>
        <p:txBody>
          <a:bodyPr/>
          <a:lstStyle/>
          <a:p>
            <a:r>
              <a:rPr lang="en-US" sz="2400" dirty="0"/>
              <a:t>RTC Cutover Information: Missed Reports</a:t>
            </a:r>
          </a:p>
        </p:txBody>
      </p:sp>
      <p:sp>
        <p:nvSpPr>
          <p:cNvPr id="4" name="Slide Number Placeholder 3">
            <a:extLst>
              <a:ext uri="{FF2B5EF4-FFF2-40B4-BE49-F238E27FC236}">
                <a16:creationId xmlns:a16="http://schemas.microsoft.com/office/drawing/2014/main" id="{A3B792A0-962D-6664-0641-19F0CD943172}"/>
              </a:ext>
            </a:extLst>
          </p:cNvPr>
          <p:cNvSpPr>
            <a:spLocks noGrp="1"/>
          </p:cNvSpPr>
          <p:nvPr>
            <p:ph type="sldNum" sz="quarter" idx="4"/>
          </p:nvPr>
        </p:nvSpPr>
        <p:spPr/>
        <p:txBody>
          <a:bodyPr/>
          <a:lstStyle/>
          <a:p>
            <a:fld id="{1D93BD3E-1E9A-4970-A6F7-E7AC52762E0C}" type="slidenum">
              <a:rPr lang="en-US" smtClean="0"/>
              <a:pPr/>
              <a:t>3</a:t>
            </a:fld>
            <a:endParaRPr lang="en-US"/>
          </a:p>
        </p:txBody>
      </p:sp>
      <p:graphicFrame>
        <p:nvGraphicFramePr>
          <p:cNvPr id="5" name="Table 4">
            <a:extLst>
              <a:ext uri="{FF2B5EF4-FFF2-40B4-BE49-F238E27FC236}">
                <a16:creationId xmlns:a16="http://schemas.microsoft.com/office/drawing/2014/main" id="{C52309A6-1FE6-4A97-6E17-F4C00C52C184}"/>
              </a:ext>
            </a:extLst>
          </p:cNvPr>
          <p:cNvGraphicFramePr>
            <a:graphicFrameLocks noGrp="1"/>
          </p:cNvGraphicFramePr>
          <p:nvPr>
            <p:extLst>
              <p:ext uri="{D42A27DB-BD31-4B8C-83A1-F6EECF244321}">
                <p14:modId xmlns:p14="http://schemas.microsoft.com/office/powerpoint/2010/main" val="4054647850"/>
              </p:ext>
            </p:extLst>
          </p:nvPr>
        </p:nvGraphicFramePr>
        <p:xfrm>
          <a:off x="1102895" y="2237002"/>
          <a:ext cx="6781800" cy="2792198"/>
        </p:xfrm>
        <a:graphic>
          <a:graphicData uri="http://schemas.openxmlformats.org/drawingml/2006/table">
            <a:tbl>
              <a:tblPr>
                <a:tableStyleId>{5C22544A-7EE6-4342-B048-85BDC9FD1C3A}</a:tableStyleId>
              </a:tblPr>
              <a:tblGrid>
                <a:gridCol w="1048241">
                  <a:extLst>
                    <a:ext uri="{9D8B030D-6E8A-4147-A177-3AD203B41FA5}">
                      <a16:colId xmlns:a16="http://schemas.microsoft.com/office/drawing/2014/main" val="899663417"/>
                    </a:ext>
                  </a:extLst>
                </a:gridCol>
                <a:gridCol w="762357">
                  <a:extLst>
                    <a:ext uri="{9D8B030D-6E8A-4147-A177-3AD203B41FA5}">
                      <a16:colId xmlns:a16="http://schemas.microsoft.com/office/drawing/2014/main" val="2630506431"/>
                    </a:ext>
                  </a:extLst>
                </a:gridCol>
                <a:gridCol w="4971202">
                  <a:extLst>
                    <a:ext uri="{9D8B030D-6E8A-4147-A177-3AD203B41FA5}">
                      <a16:colId xmlns:a16="http://schemas.microsoft.com/office/drawing/2014/main" val="1256585619"/>
                    </a:ext>
                  </a:extLst>
                </a:gridCol>
              </a:tblGrid>
              <a:tr h="269876">
                <a:tc>
                  <a:txBody>
                    <a:bodyPr/>
                    <a:lstStyle/>
                    <a:p>
                      <a:pPr algn="l" fontAlgn="ctr">
                        <a:buNone/>
                      </a:pPr>
                      <a:r>
                        <a:rPr lang="en-US" sz="1000" b="1" u="sng" strike="noStrike">
                          <a:effectLst/>
                        </a:rPr>
                        <a:t>EMIL_ID</a:t>
                      </a:r>
                      <a:endParaRPr lang="en-US" sz="1000" b="1" i="0" u="sng"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b="1" u="sng" strike="noStrike">
                          <a:effectLst/>
                        </a:rPr>
                        <a:t>RPT_ID</a:t>
                      </a:r>
                      <a:endParaRPr lang="en-US" sz="1000" b="1" i="0" u="sng"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b="1" u="sng" strike="noStrike" dirty="0">
                          <a:effectLst/>
                        </a:rPr>
                        <a:t>Product Name</a:t>
                      </a:r>
                      <a:endParaRPr lang="en-US" sz="1000" b="1" i="0" u="sng" strike="noStrike" dirty="0">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2540581377"/>
                  </a:ext>
                </a:extLst>
              </a:tr>
              <a:tr h="186862">
                <a:tc>
                  <a:txBody>
                    <a:bodyPr/>
                    <a:lstStyle/>
                    <a:p>
                      <a:pPr algn="l" fontAlgn="ctr">
                        <a:buNone/>
                      </a:pPr>
                      <a:r>
                        <a:rPr lang="en-US" sz="1000" u="none" strike="noStrike">
                          <a:effectLst/>
                        </a:rPr>
                        <a:t>np3-157-cd</a:t>
                      </a:r>
                      <a:endParaRPr lang="en-US" sz="1000" b="0" i="0" u="none" strike="noStrike">
                        <a:solidFill>
                          <a:srgbClr val="000000"/>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13446</a:t>
                      </a:r>
                      <a:endParaRPr lang="en-US" sz="1000" b="0" i="0" u="none" strike="noStrike" dirty="0">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Consolidated Transmission Outage Report</a:t>
                      </a:r>
                      <a:endParaRPr lang="en-US" sz="1000" b="0" i="0" u="none" strike="noStrike" dirty="0">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291718375"/>
                  </a:ext>
                </a:extLst>
              </a:tr>
              <a:tr h="235384">
                <a:tc>
                  <a:txBody>
                    <a:bodyPr/>
                    <a:lstStyle/>
                    <a:p>
                      <a:pPr algn="l" fontAlgn="ctr">
                        <a:buNone/>
                      </a:pPr>
                      <a:r>
                        <a:rPr lang="en-US" sz="1000" u="none" strike="noStrike">
                          <a:effectLst/>
                        </a:rPr>
                        <a:t>NP3-233-CD</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13103</a:t>
                      </a:r>
                      <a:endParaRPr lang="en-US" sz="1000" b="0" i="0" u="none" strike="noStrike" dirty="0">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a:effectLst/>
                        </a:rPr>
                        <a:t>Hourly Resource Outage Capacity</a:t>
                      </a:r>
                      <a:endParaRPr lang="en-US" sz="1000" b="0" i="0" u="none" strike="noStrike">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1268959198"/>
                  </a:ext>
                </a:extLst>
              </a:tr>
              <a:tr h="235384">
                <a:tc>
                  <a:txBody>
                    <a:bodyPr/>
                    <a:lstStyle/>
                    <a:p>
                      <a:pPr algn="l" fontAlgn="ctr">
                        <a:buNone/>
                      </a:pPr>
                      <a:r>
                        <a:rPr lang="en-US" sz="1000" u="none" strike="noStrike">
                          <a:effectLst/>
                        </a:rPr>
                        <a:t>np4-738-cd</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13484</a:t>
                      </a:r>
                      <a:endParaRPr lang="en-US" sz="1000" b="0" i="0" u="none" strike="noStrike" dirty="0">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a:effectLst/>
                        </a:rPr>
                        <a:t>Solar Power Production - Actual 5-Minute Averaged Values</a:t>
                      </a:r>
                      <a:endParaRPr lang="en-US" sz="1000" b="0" i="0" u="none" strike="noStrike">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985783013"/>
                  </a:ext>
                </a:extLst>
              </a:tr>
              <a:tr h="235384">
                <a:tc>
                  <a:txBody>
                    <a:bodyPr/>
                    <a:lstStyle/>
                    <a:p>
                      <a:pPr algn="l" fontAlgn="ctr">
                        <a:buNone/>
                      </a:pPr>
                      <a:r>
                        <a:rPr lang="en-US" sz="1000" u="none" strike="noStrike">
                          <a:effectLst/>
                        </a:rPr>
                        <a:t>np4-746-cd</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21810</a:t>
                      </a:r>
                      <a:endParaRPr lang="en-US" sz="1000" b="0" i="0" u="none" strike="noStrike" dirty="0">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a:effectLst/>
                        </a:rPr>
                        <a:t>Solar Power Production - Actual 5-Minute Averaged Values by Geographical Region</a:t>
                      </a:r>
                      <a:endParaRPr lang="en-US" sz="1000" b="0" i="0" u="none" strike="noStrike">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2360647838"/>
                  </a:ext>
                </a:extLst>
              </a:tr>
              <a:tr h="235384">
                <a:tc>
                  <a:txBody>
                    <a:bodyPr/>
                    <a:lstStyle/>
                    <a:p>
                      <a:pPr algn="l" fontAlgn="ctr">
                        <a:buNone/>
                      </a:pPr>
                      <a:r>
                        <a:rPr lang="en-US" sz="1000" u="none" strike="noStrike">
                          <a:effectLst/>
                        </a:rPr>
                        <a:t>np5-649-cd</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12352</a:t>
                      </a:r>
                      <a:endParaRPr lang="en-US" sz="1000" b="0" i="0" u="none" strike="noStrike" dirty="0">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a:effectLst/>
                        </a:rPr>
                        <a:t>Temporarily Removed Contingencies</a:t>
                      </a:r>
                      <a:endParaRPr lang="en-US" sz="1000" b="0" i="0" u="none" strike="noStrike">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4174599615"/>
                  </a:ext>
                </a:extLst>
              </a:tr>
              <a:tr h="241489">
                <a:tc>
                  <a:txBody>
                    <a:bodyPr/>
                    <a:lstStyle/>
                    <a:p>
                      <a:pPr algn="l" fontAlgn="ctr">
                        <a:buNone/>
                      </a:pPr>
                      <a:r>
                        <a:rPr lang="en-US" sz="1000" u="none" strike="noStrike">
                          <a:effectLst/>
                        </a:rPr>
                        <a:t>np4-733-cd</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a:effectLst/>
                        </a:rPr>
                        <a:t>13071</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a:effectLst/>
                        </a:rPr>
                        <a:t>Wind Power Production - Actual 5-Minute Averaged Values</a:t>
                      </a:r>
                      <a:endParaRPr lang="en-US" sz="1000" b="0" i="0" u="none" strike="noStrike">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50413910"/>
                  </a:ext>
                </a:extLst>
              </a:tr>
              <a:tr h="229279">
                <a:tc>
                  <a:txBody>
                    <a:bodyPr/>
                    <a:lstStyle/>
                    <a:p>
                      <a:pPr algn="l" fontAlgn="ctr">
                        <a:buNone/>
                      </a:pPr>
                      <a:r>
                        <a:rPr lang="en-US" sz="1000" u="none" strike="noStrike">
                          <a:effectLst/>
                        </a:rPr>
                        <a:t>np4-743-cd</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14788</a:t>
                      </a:r>
                      <a:endParaRPr lang="en-US" sz="1000" b="0" i="0" u="none" strike="noStrike" dirty="0">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a:effectLst/>
                        </a:rPr>
                        <a:t>Wind Power Production - Actual 5-Minute Averaged Values by Geographical Region</a:t>
                      </a:r>
                      <a:endParaRPr lang="en-US" sz="1000" b="0" i="0" u="none" strike="noStrike">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123068599"/>
                  </a:ext>
                </a:extLst>
              </a:tr>
              <a:tr h="235384">
                <a:tc>
                  <a:txBody>
                    <a:bodyPr/>
                    <a:lstStyle/>
                    <a:p>
                      <a:pPr algn="l" fontAlgn="ctr">
                        <a:buNone/>
                      </a:pPr>
                      <a:r>
                        <a:rPr lang="en-US" sz="1000" u="none" strike="noStrike">
                          <a:effectLst/>
                        </a:rPr>
                        <a:t>NP6-329-CD</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24889</a:t>
                      </a:r>
                      <a:endParaRPr lang="en-US" sz="1000" b="0" i="0" u="none" strike="noStrike" dirty="0">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RTD Indicative Real-Time MCPC</a:t>
                      </a:r>
                      <a:endParaRPr lang="en-US" sz="1000" b="0" i="0" u="none" strike="noStrike" dirty="0">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1744738315"/>
                  </a:ext>
                </a:extLst>
              </a:tr>
              <a:tr h="235384">
                <a:tc>
                  <a:txBody>
                    <a:bodyPr/>
                    <a:lstStyle/>
                    <a:p>
                      <a:pPr algn="l" fontAlgn="ctr">
                        <a:buNone/>
                      </a:pPr>
                      <a:r>
                        <a:rPr lang="en-US" sz="1000" u="none" strike="noStrike">
                          <a:effectLst/>
                        </a:rPr>
                        <a:t>NP6-330-CD</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24890</a:t>
                      </a:r>
                      <a:endParaRPr lang="en-US" sz="1000" b="0" i="0" u="none" strike="noStrike" dirty="0">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a:effectLst/>
                        </a:rPr>
                        <a:t>RTD Indicative Ancillary Service Awards by Resource</a:t>
                      </a:r>
                      <a:endParaRPr lang="en-US" sz="1000" b="0" i="0" u="none" strike="noStrike">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3137912023"/>
                  </a:ext>
                </a:extLst>
              </a:tr>
              <a:tr h="235384">
                <a:tc>
                  <a:txBody>
                    <a:bodyPr/>
                    <a:lstStyle/>
                    <a:p>
                      <a:pPr algn="l" fontAlgn="ctr">
                        <a:buNone/>
                      </a:pPr>
                      <a:r>
                        <a:rPr lang="en-US" sz="1000" u="none" strike="noStrike">
                          <a:effectLst/>
                        </a:rPr>
                        <a:t>NP6-328-CD</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a:effectLst/>
                        </a:rPr>
                        <a:t>24887</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a:effectLst/>
                        </a:rPr>
                        <a:t>Total Capability of Resources Available to Provide Ancillary Service</a:t>
                      </a:r>
                      <a:endParaRPr lang="en-US" sz="1000" b="0" i="0" u="none" strike="noStrike">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2973163595"/>
                  </a:ext>
                </a:extLst>
              </a:tr>
              <a:tr h="217004">
                <a:tc>
                  <a:txBody>
                    <a:bodyPr/>
                    <a:lstStyle/>
                    <a:p>
                      <a:pPr algn="l" fontAlgn="ctr">
                        <a:buNone/>
                      </a:pPr>
                      <a:r>
                        <a:rPr lang="en-US" sz="1000" u="none" strike="noStrike">
                          <a:effectLst/>
                        </a:rPr>
                        <a:t>NP6-332-CD</a:t>
                      </a:r>
                      <a:endParaRPr lang="en-US" sz="1000" b="0" i="0" u="none"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24891</a:t>
                      </a:r>
                      <a:endParaRPr lang="en-US" sz="1000" b="0" i="0" u="none" strike="noStrike" dirty="0">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u="none" strike="noStrike" dirty="0">
                          <a:effectLst/>
                        </a:rPr>
                        <a:t>Real-Time Clearing Prices for Capacity by SCED Interval</a:t>
                      </a:r>
                      <a:endParaRPr lang="en-US" sz="1000" b="0" i="0" u="none" strike="noStrike" dirty="0">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1106623245"/>
                  </a:ext>
                </a:extLst>
              </a:tr>
            </a:tbl>
          </a:graphicData>
        </a:graphic>
      </p:graphicFrame>
      <p:sp>
        <p:nvSpPr>
          <p:cNvPr id="6" name="TextBox 5">
            <a:extLst>
              <a:ext uri="{FF2B5EF4-FFF2-40B4-BE49-F238E27FC236}">
                <a16:creationId xmlns:a16="http://schemas.microsoft.com/office/drawing/2014/main" id="{167FC150-FAEC-C13E-321B-535E28059817}"/>
              </a:ext>
            </a:extLst>
          </p:cNvPr>
          <p:cNvSpPr txBox="1"/>
          <p:nvPr/>
        </p:nvSpPr>
        <p:spPr>
          <a:xfrm>
            <a:off x="838200" y="959096"/>
            <a:ext cx="7239000" cy="923330"/>
          </a:xfrm>
          <a:prstGeom prst="rect">
            <a:avLst/>
          </a:prstGeom>
          <a:noFill/>
        </p:spPr>
        <p:txBody>
          <a:bodyPr wrap="square" rtlCol="0">
            <a:spAutoFit/>
          </a:bodyPr>
          <a:lstStyle/>
          <a:p>
            <a:r>
              <a:rPr lang="en-US" dirty="0"/>
              <a:t>The following reports have the highest probability of being missed during cutover activities. ERCOT will not be able to repost these reports. </a:t>
            </a:r>
          </a:p>
        </p:txBody>
      </p:sp>
    </p:spTree>
    <p:extLst>
      <p:ext uri="{BB962C8B-B14F-4D97-AF65-F5344CB8AC3E}">
        <p14:creationId xmlns:p14="http://schemas.microsoft.com/office/powerpoint/2010/main" val="943074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F773B-1A9B-AB62-DF0D-296B9BA3A8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128859-B117-09BF-7386-32E396978DD7}"/>
              </a:ext>
            </a:extLst>
          </p:cNvPr>
          <p:cNvSpPr>
            <a:spLocks noGrp="1"/>
          </p:cNvSpPr>
          <p:nvPr>
            <p:ph type="title"/>
          </p:nvPr>
        </p:nvSpPr>
        <p:spPr>
          <a:xfrm>
            <a:off x="381000" y="243682"/>
            <a:ext cx="8458200" cy="715414"/>
          </a:xfrm>
        </p:spPr>
        <p:txBody>
          <a:bodyPr/>
          <a:lstStyle/>
          <a:p>
            <a:r>
              <a:rPr lang="en-US" sz="2400" dirty="0"/>
              <a:t>RTC Cutover Information: Expired Reports</a:t>
            </a:r>
          </a:p>
        </p:txBody>
      </p:sp>
      <p:sp>
        <p:nvSpPr>
          <p:cNvPr id="4" name="Slide Number Placeholder 3">
            <a:extLst>
              <a:ext uri="{FF2B5EF4-FFF2-40B4-BE49-F238E27FC236}">
                <a16:creationId xmlns:a16="http://schemas.microsoft.com/office/drawing/2014/main" id="{6A901DE2-4E57-1436-7617-E25A2BBE567A}"/>
              </a:ext>
            </a:extLst>
          </p:cNvPr>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5" name="Table 4">
            <a:extLst>
              <a:ext uri="{FF2B5EF4-FFF2-40B4-BE49-F238E27FC236}">
                <a16:creationId xmlns:a16="http://schemas.microsoft.com/office/drawing/2014/main" id="{707A9727-7067-4347-6E53-D3C8C8B0DF20}"/>
              </a:ext>
            </a:extLst>
          </p:cNvPr>
          <p:cNvGraphicFramePr>
            <a:graphicFrameLocks noGrp="1"/>
          </p:cNvGraphicFramePr>
          <p:nvPr>
            <p:extLst>
              <p:ext uri="{D42A27DB-BD31-4B8C-83A1-F6EECF244321}">
                <p14:modId xmlns:p14="http://schemas.microsoft.com/office/powerpoint/2010/main" val="365803806"/>
              </p:ext>
            </p:extLst>
          </p:nvPr>
        </p:nvGraphicFramePr>
        <p:xfrm>
          <a:off x="2133600" y="694521"/>
          <a:ext cx="6781800" cy="6047258"/>
        </p:xfrm>
        <a:graphic>
          <a:graphicData uri="http://schemas.openxmlformats.org/drawingml/2006/table">
            <a:tbl>
              <a:tblPr>
                <a:tableStyleId>{5C22544A-7EE6-4342-B048-85BDC9FD1C3A}</a:tableStyleId>
              </a:tblPr>
              <a:tblGrid>
                <a:gridCol w="1048241">
                  <a:extLst>
                    <a:ext uri="{9D8B030D-6E8A-4147-A177-3AD203B41FA5}">
                      <a16:colId xmlns:a16="http://schemas.microsoft.com/office/drawing/2014/main" val="899663417"/>
                    </a:ext>
                  </a:extLst>
                </a:gridCol>
                <a:gridCol w="762357">
                  <a:extLst>
                    <a:ext uri="{9D8B030D-6E8A-4147-A177-3AD203B41FA5}">
                      <a16:colId xmlns:a16="http://schemas.microsoft.com/office/drawing/2014/main" val="2630506431"/>
                    </a:ext>
                  </a:extLst>
                </a:gridCol>
                <a:gridCol w="4971202">
                  <a:extLst>
                    <a:ext uri="{9D8B030D-6E8A-4147-A177-3AD203B41FA5}">
                      <a16:colId xmlns:a16="http://schemas.microsoft.com/office/drawing/2014/main" val="1256585619"/>
                    </a:ext>
                  </a:extLst>
                </a:gridCol>
              </a:tblGrid>
              <a:tr h="269876">
                <a:tc>
                  <a:txBody>
                    <a:bodyPr/>
                    <a:lstStyle/>
                    <a:p>
                      <a:pPr algn="l" fontAlgn="ctr">
                        <a:buNone/>
                      </a:pPr>
                      <a:r>
                        <a:rPr lang="en-US" sz="1000" b="1" u="sng" strike="noStrike">
                          <a:effectLst/>
                        </a:rPr>
                        <a:t>EMIL_ID</a:t>
                      </a:r>
                      <a:endParaRPr lang="en-US" sz="1000" b="1" i="0" u="sng"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b="1" u="sng" strike="noStrike">
                          <a:effectLst/>
                        </a:rPr>
                        <a:t>RPT_ID</a:t>
                      </a:r>
                      <a:endParaRPr lang="en-US" sz="1000" b="1" i="0" u="sng" strike="noStrike">
                        <a:solidFill>
                          <a:srgbClr val="172B4D"/>
                        </a:solidFill>
                        <a:effectLst/>
                        <a:latin typeface="Segoe UI" panose="020B0502040204020203" pitchFamily="34" charset="0"/>
                      </a:endParaRPr>
                    </a:p>
                  </a:txBody>
                  <a:tcPr marL="6270" marR="6270" marT="6270" marB="0" anchor="ctr"/>
                </a:tc>
                <a:tc>
                  <a:txBody>
                    <a:bodyPr/>
                    <a:lstStyle/>
                    <a:p>
                      <a:pPr algn="l" fontAlgn="ctr">
                        <a:buNone/>
                      </a:pPr>
                      <a:r>
                        <a:rPr lang="en-US" sz="1000" b="1" u="sng" strike="noStrike" dirty="0">
                          <a:effectLst/>
                        </a:rPr>
                        <a:t>Product Name</a:t>
                      </a:r>
                      <a:endParaRPr lang="en-US" sz="1000" b="1" i="0" u="sng" strike="noStrike" dirty="0">
                        <a:solidFill>
                          <a:srgbClr val="172B4D"/>
                        </a:solidFill>
                        <a:effectLst/>
                        <a:latin typeface="Segoe UI" panose="020B0502040204020203" pitchFamily="34" charset="0"/>
                      </a:endParaRPr>
                    </a:p>
                  </a:txBody>
                  <a:tcPr marL="6270" marR="6270" marT="6270" marB="0" anchor="ctr"/>
                </a:tc>
                <a:extLst>
                  <a:ext uri="{0D108BD9-81ED-4DB2-BD59-A6C34878D82A}">
                    <a16:rowId xmlns:a16="http://schemas.microsoft.com/office/drawing/2014/main" val="2540581377"/>
                  </a:ext>
                </a:extLst>
              </a:tr>
              <a:tr h="186862">
                <a:tc>
                  <a:txBody>
                    <a:bodyPr/>
                    <a:lstStyle/>
                    <a:p>
                      <a:pPr algn="l" fontAlgn="ctr">
                        <a:buNone/>
                      </a:pPr>
                      <a:r>
                        <a:rPr lang="en-US" sz="1100" b="0" i="0" u="none" strike="noStrike" dirty="0">
                          <a:solidFill>
                            <a:srgbClr val="000000"/>
                          </a:solidFill>
                          <a:effectLst/>
                          <a:latin typeface="Segoe UI" panose="020B0502040204020203" pitchFamily="34" charset="0"/>
                        </a:rPr>
                        <a:t>np5-758-cd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13079</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Deselected Hourly RUC Recommendations</a:t>
                      </a:r>
                    </a:p>
                  </a:txBody>
                  <a:tcPr marL="9525" marR="9525" marT="9525" marB="0" anchor="ctr"/>
                </a:tc>
                <a:extLst>
                  <a:ext uri="{0D108BD9-81ED-4DB2-BD59-A6C34878D82A}">
                    <a16:rowId xmlns:a16="http://schemas.microsoft.com/office/drawing/2014/main" val="291718375"/>
                  </a:ext>
                </a:extLst>
              </a:tr>
              <a:tr h="235384">
                <a:tc>
                  <a:txBody>
                    <a:bodyPr/>
                    <a:lstStyle/>
                    <a:p>
                      <a:pPr algn="l" fontAlgn="ctr">
                        <a:buNone/>
                      </a:pPr>
                      <a:r>
                        <a:rPr lang="en-US" sz="1100" b="0" i="0" u="none" strike="noStrike">
                          <a:solidFill>
                            <a:srgbClr val="172B4D"/>
                          </a:solidFill>
                          <a:effectLst/>
                          <a:latin typeface="Segoe UI" panose="020B0502040204020203" pitchFamily="34" charset="0"/>
                        </a:rPr>
                        <a:t>NP8-143-CD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11025</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QSE Ancillary Services Capacity Monitor</a:t>
                      </a:r>
                    </a:p>
                  </a:txBody>
                  <a:tcPr marL="9525" marR="9525" marT="9525" marB="0" anchor="ctr"/>
                </a:tc>
                <a:extLst>
                  <a:ext uri="{0D108BD9-81ED-4DB2-BD59-A6C34878D82A}">
                    <a16:rowId xmlns:a16="http://schemas.microsoft.com/office/drawing/2014/main" val="1268959198"/>
                  </a:ext>
                </a:extLst>
              </a:tr>
              <a:tr h="235384">
                <a:tc>
                  <a:txBody>
                    <a:bodyPr/>
                    <a:lstStyle/>
                    <a:p>
                      <a:pPr algn="l" fontAlgn="ctr">
                        <a:buNone/>
                      </a:pPr>
                      <a:r>
                        <a:rPr lang="en-US" sz="1100" b="0" i="0" u="none" strike="noStrike">
                          <a:solidFill>
                            <a:srgbClr val="172B4D"/>
                          </a:solidFill>
                          <a:effectLst/>
                          <a:latin typeface="Segoe UI" panose="020B0502040204020203" pitchFamily="34" charset="0"/>
                        </a:rPr>
                        <a:t>np6-291-cd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12309</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Topology Consistency</a:t>
                      </a:r>
                    </a:p>
                  </a:txBody>
                  <a:tcPr marL="9525" marR="9525" marT="9525" marB="0" anchor="ctr"/>
                </a:tc>
                <a:extLst>
                  <a:ext uri="{0D108BD9-81ED-4DB2-BD59-A6C34878D82A}">
                    <a16:rowId xmlns:a16="http://schemas.microsoft.com/office/drawing/2014/main" val="985783013"/>
                  </a:ext>
                </a:extLst>
              </a:tr>
              <a:tr h="235384">
                <a:tc>
                  <a:txBody>
                    <a:bodyPr/>
                    <a:lstStyle/>
                    <a:p>
                      <a:pPr algn="l" fontAlgn="ctr">
                        <a:buNone/>
                      </a:pPr>
                      <a:r>
                        <a:rPr lang="en-US" sz="1100" b="0" i="0" u="none" strike="noStrike">
                          <a:solidFill>
                            <a:srgbClr val="172B4D"/>
                          </a:solidFill>
                          <a:effectLst/>
                          <a:latin typeface="Segoe UI" panose="020B0502040204020203" pitchFamily="34" charset="0"/>
                        </a:rPr>
                        <a:t>np6-619-cd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12308</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State Estimator Real-Time Transmission Line Flows</a:t>
                      </a:r>
                    </a:p>
                  </a:txBody>
                  <a:tcPr marL="9525" marR="9525" marT="9525" marB="0" anchor="ctr"/>
                </a:tc>
                <a:extLst>
                  <a:ext uri="{0D108BD9-81ED-4DB2-BD59-A6C34878D82A}">
                    <a16:rowId xmlns:a16="http://schemas.microsoft.com/office/drawing/2014/main" val="2360647838"/>
                  </a:ext>
                </a:extLst>
              </a:tr>
              <a:tr h="235384">
                <a:tc>
                  <a:txBody>
                    <a:bodyPr/>
                    <a:lstStyle/>
                    <a:p>
                      <a:pPr algn="l" fontAlgn="ctr">
                        <a:buNone/>
                      </a:pPr>
                      <a:r>
                        <a:rPr lang="en-US" sz="1100" b="0" i="0" u="none" strike="noStrike">
                          <a:solidFill>
                            <a:srgbClr val="172B4D"/>
                          </a:solidFill>
                          <a:effectLst/>
                          <a:latin typeface="Segoe UI" panose="020B0502040204020203" pitchFamily="34" charset="0"/>
                        </a:rPr>
                        <a:t>NP6-327-CD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21114</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LMP By SOG Including Price Adders</a:t>
                      </a:r>
                    </a:p>
                  </a:txBody>
                  <a:tcPr marL="9525" marR="9525" marT="9525" marB="0" anchor="ctr"/>
                </a:tc>
                <a:extLst>
                  <a:ext uri="{0D108BD9-81ED-4DB2-BD59-A6C34878D82A}">
                    <a16:rowId xmlns:a16="http://schemas.microsoft.com/office/drawing/2014/main" val="4174599615"/>
                  </a:ext>
                </a:extLst>
              </a:tr>
              <a:tr h="241489">
                <a:tc>
                  <a:txBody>
                    <a:bodyPr/>
                    <a:lstStyle/>
                    <a:p>
                      <a:pPr algn="l" fontAlgn="ctr">
                        <a:buNone/>
                      </a:pPr>
                      <a:r>
                        <a:rPr lang="en-US" sz="1100" b="0" i="0" u="none" strike="noStrike">
                          <a:solidFill>
                            <a:srgbClr val="000000"/>
                          </a:solidFill>
                          <a:effectLst/>
                          <a:latin typeface="Segoe UI" panose="020B0502040204020203" pitchFamily="34" charset="0"/>
                        </a:rPr>
                        <a:t>np6-787-cd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11485</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LMPs by Electrical Bus</a:t>
                      </a:r>
                    </a:p>
                  </a:txBody>
                  <a:tcPr marL="9525" marR="9525" marT="9525" marB="0" anchor="ctr"/>
                </a:tc>
                <a:extLst>
                  <a:ext uri="{0D108BD9-81ED-4DB2-BD59-A6C34878D82A}">
                    <a16:rowId xmlns:a16="http://schemas.microsoft.com/office/drawing/2014/main" val="50413910"/>
                  </a:ext>
                </a:extLst>
              </a:tr>
              <a:tr h="229279">
                <a:tc>
                  <a:txBody>
                    <a:bodyPr/>
                    <a:lstStyle/>
                    <a:p>
                      <a:pPr algn="l" fontAlgn="ctr">
                        <a:buNone/>
                      </a:pPr>
                      <a:r>
                        <a:rPr lang="en-US" sz="1100" b="0" i="0" u="none" strike="noStrike">
                          <a:solidFill>
                            <a:srgbClr val="172B4D"/>
                          </a:solidFill>
                          <a:effectLst/>
                          <a:latin typeface="Segoe UI" panose="020B0502040204020203" pitchFamily="34" charset="0"/>
                        </a:rPr>
                        <a:t>np6-788-cd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12300</a:t>
                      </a:r>
                    </a:p>
                  </a:txBody>
                  <a:tcPr marL="9525" marR="9525" marT="9525" marB="0" anchor="ctr"/>
                </a:tc>
                <a:tc>
                  <a:txBody>
                    <a:bodyPr/>
                    <a:lstStyle/>
                    <a:p>
                      <a:pPr algn="l" fontAlgn="ctr">
                        <a:buNone/>
                      </a:pPr>
                      <a:r>
                        <a:rPr lang="en-US" sz="1100" b="0" i="0" u="none" strike="noStrike" dirty="0">
                          <a:solidFill>
                            <a:srgbClr val="172B4D"/>
                          </a:solidFill>
                          <a:effectLst/>
                          <a:latin typeface="Segoe UI" panose="020B0502040204020203" pitchFamily="34" charset="0"/>
                        </a:rPr>
                        <a:t>LMPs by Resource Nodes, Load Zones and Trading Hubs</a:t>
                      </a:r>
                    </a:p>
                  </a:txBody>
                  <a:tcPr marL="9525" marR="9525" marT="9525" marB="0" anchor="ctr"/>
                </a:tc>
                <a:extLst>
                  <a:ext uri="{0D108BD9-81ED-4DB2-BD59-A6C34878D82A}">
                    <a16:rowId xmlns:a16="http://schemas.microsoft.com/office/drawing/2014/main" val="123068599"/>
                  </a:ext>
                </a:extLst>
              </a:tr>
              <a:tr h="235384">
                <a:tc>
                  <a:txBody>
                    <a:bodyPr/>
                    <a:lstStyle/>
                    <a:p>
                      <a:pPr algn="l" fontAlgn="ctr">
                        <a:buNone/>
                      </a:pPr>
                      <a:r>
                        <a:rPr lang="en-US" sz="1100" b="0" i="0" u="none" strike="noStrike">
                          <a:solidFill>
                            <a:srgbClr val="172B4D"/>
                          </a:solidFill>
                          <a:effectLst/>
                          <a:latin typeface="Segoe UI" panose="020B0502040204020203" pitchFamily="34" charset="0"/>
                        </a:rPr>
                        <a:t>np6-914-cd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12351</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Manual Overriding of HDLs and LDLs</a:t>
                      </a:r>
                    </a:p>
                  </a:txBody>
                  <a:tcPr marL="9525" marR="9525" marT="9525" marB="0" anchor="ctr"/>
                </a:tc>
                <a:extLst>
                  <a:ext uri="{0D108BD9-81ED-4DB2-BD59-A6C34878D82A}">
                    <a16:rowId xmlns:a16="http://schemas.microsoft.com/office/drawing/2014/main" val="1744738315"/>
                  </a:ext>
                </a:extLst>
              </a:tr>
              <a:tr h="235384">
                <a:tc>
                  <a:txBody>
                    <a:bodyPr/>
                    <a:lstStyle/>
                    <a:p>
                      <a:pPr algn="l" fontAlgn="ctr">
                        <a:buNone/>
                      </a:pPr>
                      <a:r>
                        <a:rPr lang="en-US" sz="1100" b="0" i="0" u="none" strike="noStrike">
                          <a:solidFill>
                            <a:srgbClr val="172B4D"/>
                          </a:solidFill>
                          <a:effectLst/>
                          <a:latin typeface="Segoe UI" panose="020B0502040204020203" pitchFamily="34" charset="0"/>
                        </a:rPr>
                        <a:t>NP6-323-CD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13221</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Real-Time Price Adders by SCED Interval</a:t>
                      </a:r>
                    </a:p>
                  </a:txBody>
                  <a:tcPr marL="9525" marR="9525" marT="9525" marB="0" anchor="ctr"/>
                </a:tc>
                <a:extLst>
                  <a:ext uri="{0D108BD9-81ED-4DB2-BD59-A6C34878D82A}">
                    <a16:rowId xmlns:a16="http://schemas.microsoft.com/office/drawing/2014/main" val="3137912023"/>
                  </a:ext>
                </a:extLst>
              </a:tr>
              <a:tr h="235384">
                <a:tc>
                  <a:txBody>
                    <a:bodyPr/>
                    <a:lstStyle/>
                    <a:p>
                      <a:pPr algn="l" fontAlgn="ctr">
                        <a:buNone/>
                      </a:pPr>
                      <a:r>
                        <a:rPr lang="en-US" sz="1100" b="0" i="0" u="none" strike="noStrike">
                          <a:solidFill>
                            <a:srgbClr val="172B4D"/>
                          </a:solidFill>
                          <a:effectLst/>
                          <a:latin typeface="Segoe UI" panose="020B0502040204020203" pitchFamily="34" charset="0"/>
                        </a:rPr>
                        <a:t>np6-322-cd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13114</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SCED System Lambda</a:t>
                      </a:r>
                    </a:p>
                  </a:txBody>
                  <a:tcPr marL="9525" marR="9525" marT="9525" marB="0" anchor="ctr"/>
                </a:tc>
                <a:extLst>
                  <a:ext uri="{0D108BD9-81ED-4DB2-BD59-A6C34878D82A}">
                    <a16:rowId xmlns:a16="http://schemas.microsoft.com/office/drawing/2014/main" val="2973163595"/>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np6-915-cd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13081</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Summary Report of HDL and LDL</a:t>
                      </a:r>
                    </a:p>
                  </a:txBody>
                  <a:tcPr marL="9525" marR="9525" marT="9525" marB="0" anchor="ctr"/>
                </a:tc>
                <a:extLst>
                  <a:ext uri="{0D108BD9-81ED-4DB2-BD59-A6C34878D82A}">
                    <a16:rowId xmlns:a16="http://schemas.microsoft.com/office/drawing/2014/main" val="1106623245"/>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np12-218-cd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23995</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ERCOT System Limit Exceedances</a:t>
                      </a:r>
                    </a:p>
                  </a:txBody>
                  <a:tcPr marL="9525" marR="9525" marT="9525" marB="0" anchor="ctr"/>
                </a:tc>
                <a:extLst>
                  <a:ext uri="{0D108BD9-81ED-4DB2-BD59-A6C34878D82A}">
                    <a16:rowId xmlns:a16="http://schemas.microsoft.com/office/drawing/2014/main" val="3022802364"/>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np6-6-cd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12305</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NSA Active Constraints</a:t>
                      </a:r>
                    </a:p>
                  </a:txBody>
                  <a:tcPr marL="9525" marR="9525" marT="9525" marB="0" anchor="ctr"/>
                </a:tc>
                <a:extLst>
                  <a:ext uri="{0D108BD9-81ED-4DB2-BD59-A6C34878D82A}">
                    <a16:rowId xmlns:a16="http://schemas.microsoft.com/office/drawing/2014/main" val="2674588059"/>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np5-911-cd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12345</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NSA Inactive Constraints</a:t>
                      </a:r>
                    </a:p>
                  </a:txBody>
                  <a:tcPr marL="9525" marR="9525" marT="9525" marB="0" anchor="ctr"/>
                </a:tc>
                <a:extLst>
                  <a:ext uri="{0D108BD9-81ED-4DB2-BD59-A6C34878D82A}">
                    <a16:rowId xmlns:a16="http://schemas.microsoft.com/office/drawing/2014/main" val="4116959369"/>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NP6-324-CD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13220</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Real-Time Price Adders for 15-Minute Settlement Interval</a:t>
                      </a:r>
                    </a:p>
                  </a:txBody>
                  <a:tcPr marL="9525" marR="9525" marT="9525" marB="0" anchor="ctr"/>
                </a:tc>
                <a:extLst>
                  <a:ext uri="{0D108BD9-81ED-4DB2-BD59-A6C34878D82A}">
                    <a16:rowId xmlns:a16="http://schemas.microsoft.com/office/drawing/2014/main" val="698068508"/>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np6-326-cd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21115</a:t>
                      </a:r>
                    </a:p>
                  </a:txBody>
                  <a:tcPr marL="9525" marR="9525" marT="9525" marB="0" anchor="ctr"/>
                </a:tc>
                <a:tc>
                  <a:txBody>
                    <a:bodyPr/>
                    <a:lstStyle/>
                    <a:p>
                      <a:pPr algn="l" fontAlgn="ctr">
                        <a:buNone/>
                      </a:pPr>
                      <a:r>
                        <a:rPr lang="en-US" sz="1100" b="0" i="0" u="none" strike="noStrike">
                          <a:solidFill>
                            <a:srgbClr val="000000"/>
                          </a:solidFill>
                          <a:effectLst/>
                          <a:latin typeface="Segoe UI" panose="020B0502040204020203" pitchFamily="34" charset="0"/>
                        </a:rPr>
                        <a:t>Real-Time Price for SOG</a:t>
                      </a:r>
                    </a:p>
                  </a:txBody>
                  <a:tcPr marL="9525" marR="9525" marT="9525" marB="0" anchor="ctr"/>
                </a:tc>
                <a:extLst>
                  <a:ext uri="{0D108BD9-81ED-4DB2-BD59-A6C34878D82A}">
                    <a16:rowId xmlns:a16="http://schemas.microsoft.com/office/drawing/2014/main" val="617542631"/>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np6-905-cd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12301</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Settlement Point Prices at Resource Nodes, Hubs and Load Zones</a:t>
                      </a:r>
                    </a:p>
                  </a:txBody>
                  <a:tcPr marL="9525" marR="9525" marT="9525" marB="0" anchor="ctr"/>
                </a:tc>
                <a:extLst>
                  <a:ext uri="{0D108BD9-81ED-4DB2-BD59-A6C34878D82A}">
                    <a16:rowId xmlns:a16="http://schemas.microsoft.com/office/drawing/2014/main" val="2889837546"/>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eia-930-cd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13457</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Hourly Balancing Authority Operations Report</a:t>
                      </a:r>
                    </a:p>
                  </a:txBody>
                  <a:tcPr marL="9525" marR="9525" marT="9525" marB="0" anchor="ctr"/>
                </a:tc>
                <a:extLst>
                  <a:ext uri="{0D108BD9-81ED-4DB2-BD59-A6C34878D82A}">
                    <a16:rowId xmlns:a16="http://schemas.microsoft.com/office/drawing/2014/main" val="3957494916"/>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sys-608-cd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12354</a:t>
                      </a:r>
                    </a:p>
                  </a:txBody>
                  <a:tcPr marL="9525" marR="9525" marT="9525" marB="0" anchor="ctr"/>
                </a:tc>
                <a:tc>
                  <a:txBody>
                    <a:bodyPr/>
                    <a:lstStyle/>
                    <a:p>
                      <a:pPr algn="l" fontAlgn="ctr">
                        <a:buNone/>
                      </a:pPr>
                      <a:r>
                        <a:rPr lang="en-US" sz="1100" b="0" i="0" u="none" strike="noStrike">
                          <a:solidFill>
                            <a:srgbClr val="000000"/>
                          </a:solidFill>
                          <a:effectLst/>
                          <a:latin typeface="Segoe UI" panose="020B0502040204020203" pitchFamily="34" charset="0"/>
                        </a:rPr>
                        <a:t>SCED Resource Shift Factors</a:t>
                      </a:r>
                    </a:p>
                  </a:txBody>
                  <a:tcPr marL="9525" marR="9525" marT="9525" marB="0" anchor="ctr"/>
                </a:tc>
                <a:extLst>
                  <a:ext uri="{0D108BD9-81ED-4DB2-BD59-A6C34878D82A}">
                    <a16:rowId xmlns:a16="http://schemas.microsoft.com/office/drawing/2014/main" val="194768100"/>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np6-607-cd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16013</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SCED Settlement Point Shift Factors</a:t>
                      </a:r>
                    </a:p>
                  </a:txBody>
                  <a:tcPr marL="9525" marR="9525" marT="9525" marB="0" anchor="ctr"/>
                </a:tc>
                <a:extLst>
                  <a:ext uri="{0D108BD9-81ED-4DB2-BD59-A6C34878D82A}">
                    <a16:rowId xmlns:a16="http://schemas.microsoft.com/office/drawing/2014/main" val="514625173"/>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np6-86-cd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12302</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SCED Shadow Prices and Binding Transmission Constraints</a:t>
                      </a:r>
                    </a:p>
                  </a:txBody>
                  <a:tcPr marL="9525" marR="9525" marT="9525" marB="0" anchor="ctr"/>
                </a:tc>
                <a:extLst>
                  <a:ext uri="{0D108BD9-81ED-4DB2-BD59-A6C34878D82A}">
                    <a16:rowId xmlns:a16="http://schemas.microsoft.com/office/drawing/2014/main" val="736856738"/>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np6-235-cd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12340</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System-Wide Demand</a:t>
                      </a:r>
                    </a:p>
                  </a:txBody>
                  <a:tcPr marL="9525" marR="9525" marT="9525" marB="0" anchor="ctr"/>
                </a:tc>
                <a:extLst>
                  <a:ext uri="{0D108BD9-81ED-4DB2-BD59-A6C34878D82A}">
                    <a16:rowId xmlns:a16="http://schemas.microsoft.com/office/drawing/2014/main" val="1354250304"/>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np6-346-cd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14836</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Actual System Load by Forecast Zone</a:t>
                      </a:r>
                    </a:p>
                  </a:txBody>
                  <a:tcPr marL="9525" marR="9525" marT="9525" marB="0" anchor="ctr"/>
                </a:tc>
                <a:extLst>
                  <a:ext uri="{0D108BD9-81ED-4DB2-BD59-A6C34878D82A}">
                    <a16:rowId xmlns:a16="http://schemas.microsoft.com/office/drawing/2014/main" val="1699849712"/>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np6-344-cd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15954</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Actual System Load by Study Area</a:t>
                      </a:r>
                    </a:p>
                  </a:txBody>
                  <a:tcPr marL="9525" marR="9525" marT="9525" marB="0" anchor="ctr"/>
                </a:tc>
                <a:extLst>
                  <a:ext uri="{0D108BD9-81ED-4DB2-BD59-A6C34878D82A}">
                    <a16:rowId xmlns:a16="http://schemas.microsoft.com/office/drawing/2014/main" val="1397200971"/>
                  </a:ext>
                </a:extLst>
              </a:tr>
              <a:tr h="217004">
                <a:tc>
                  <a:txBody>
                    <a:bodyPr/>
                    <a:lstStyle/>
                    <a:p>
                      <a:pPr algn="l" fontAlgn="ctr">
                        <a:buNone/>
                      </a:pPr>
                      <a:r>
                        <a:rPr lang="en-US" sz="1100" b="0" i="0" u="none" strike="noStrike">
                          <a:solidFill>
                            <a:srgbClr val="172B4D"/>
                          </a:solidFill>
                          <a:effectLst/>
                          <a:latin typeface="Segoe UI" panose="020B0502040204020203" pitchFamily="34" charset="0"/>
                        </a:rPr>
                        <a:t>np6-345-cd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13101</a:t>
                      </a:r>
                    </a:p>
                  </a:txBody>
                  <a:tcPr marL="9525" marR="9525" marT="9525" marB="0" anchor="ctr"/>
                </a:tc>
                <a:tc>
                  <a:txBody>
                    <a:bodyPr/>
                    <a:lstStyle/>
                    <a:p>
                      <a:pPr algn="l" fontAlgn="ctr">
                        <a:buNone/>
                      </a:pPr>
                      <a:r>
                        <a:rPr lang="en-US" sz="1100" b="0" i="0" u="none" strike="noStrike">
                          <a:solidFill>
                            <a:srgbClr val="172B4D"/>
                          </a:solidFill>
                          <a:effectLst/>
                          <a:latin typeface="Segoe UI" panose="020B0502040204020203" pitchFamily="34" charset="0"/>
                        </a:rPr>
                        <a:t>Actual System Load by Weather Zone</a:t>
                      </a:r>
                    </a:p>
                  </a:txBody>
                  <a:tcPr marL="9525" marR="9525" marT="9525" marB="0" anchor="ctr"/>
                </a:tc>
                <a:extLst>
                  <a:ext uri="{0D108BD9-81ED-4DB2-BD59-A6C34878D82A}">
                    <a16:rowId xmlns:a16="http://schemas.microsoft.com/office/drawing/2014/main" val="3161731517"/>
                  </a:ext>
                </a:extLst>
              </a:tr>
              <a:tr h="217004">
                <a:tc>
                  <a:txBody>
                    <a:bodyPr/>
                    <a:lstStyle/>
                    <a:p>
                      <a:pPr algn="l" fontAlgn="ctr">
                        <a:buNone/>
                      </a:pPr>
                      <a:r>
                        <a:rPr lang="en-US" sz="1100" b="0" i="0" u="none" strike="noStrike" dirty="0">
                          <a:solidFill>
                            <a:srgbClr val="000000"/>
                          </a:solidFill>
                          <a:effectLst/>
                          <a:latin typeface="Segoe UI" panose="020B0502040204020203" pitchFamily="34" charset="0"/>
                        </a:rPr>
                        <a:t>np5-757-cd</a:t>
                      </a:r>
                    </a:p>
                  </a:txBody>
                  <a:tcPr marL="9525" marR="9525" marT="9525" marB="0" anchor="ctr"/>
                </a:tc>
                <a:tc>
                  <a:txBody>
                    <a:bodyPr/>
                    <a:lstStyle/>
                    <a:p>
                      <a:pPr algn="r" fontAlgn="ctr">
                        <a:buNone/>
                      </a:pPr>
                      <a:r>
                        <a:rPr lang="en-US" sz="1100" b="0" i="0" u="none" strike="noStrike">
                          <a:solidFill>
                            <a:srgbClr val="172B4D"/>
                          </a:solidFill>
                          <a:effectLst/>
                          <a:latin typeface="Segoe UI" panose="020B0502040204020203" pitchFamily="34" charset="0"/>
                        </a:rPr>
                        <a:t>13080</a:t>
                      </a:r>
                    </a:p>
                  </a:txBody>
                  <a:tcPr marL="9525" marR="9525" marT="9525" marB="0" anchor="ctr"/>
                </a:tc>
                <a:tc>
                  <a:txBody>
                    <a:bodyPr/>
                    <a:lstStyle/>
                    <a:p>
                      <a:pPr algn="l" fontAlgn="ctr">
                        <a:buNone/>
                      </a:pPr>
                      <a:r>
                        <a:rPr lang="en-US" sz="1100" b="0" i="0" u="none" strike="noStrike" dirty="0">
                          <a:solidFill>
                            <a:srgbClr val="172B4D"/>
                          </a:solidFill>
                          <a:effectLst/>
                          <a:latin typeface="Segoe UI" panose="020B0502040204020203" pitchFamily="34" charset="0"/>
                        </a:rPr>
                        <a:t>Deselected Daily RUC Recommendations</a:t>
                      </a:r>
                    </a:p>
                  </a:txBody>
                  <a:tcPr marL="9525" marR="9525" marT="9525" marB="0" anchor="ctr"/>
                </a:tc>
                <a:extLst>
                  <a:ext uri="{0D108BD9-81ED-4DB2-BD59-A6C34878D82A}">
                    <a16:rowId xmlns:a16="http://schemas.microsoft.com/office/drawing/2014/main" val="4122438678"/>
                  </a:ext>
                </a:extLst>
              </a:tr>
            </a:tbl>
          </a:graphicData>
        </a:graphic>
      </p:graphicFrame>
      <p:sp>
        <p:nvSpPr>
          <p:cNvPr id="3" name="TextBox 2">
            <a:extLst>
              <a:ext uri="{FF2B5EF4-FFF2-40B4-BE49-F238E27FC236}">
                <a16:creationId xmlns:a16="http://schemas.microsoft.com/office/drawing/2014/main" id="{E652919E-2782-ED42-21A5-1A0BF840509F}"/>
              </a:ext>
            </a:extLst>
          </p:cNvPr>
          <p:cNvSpPr txBox="1"/>
          <p:nvPr/>
        </p:nvSpPr>
        <p:spPr>
          <a:xfrm>
            <a:off x="152400" y="1295400"/>
            <a:ext cx="1828800" cy="1569660"/>
          </a:xfrm>
          <a:prstGeom prst="rect">
            <a:avLst/>
          </a:prstGeom>
          <a:noFill/>
        </p:spPr>
        <p:txBody>
          <a:bodyPr wrap="square" rtlCol="0">
            <a:spAutoFit/>
          </a:bodyPr>
          <a:lstStyle/>
          <a:p>
            <a:r>
              <a:rPr lang="en-US" sz="1600" dirty="0"/>
              <a:t>The reports listed here, for the first 12/5 posting interval, will be EXPIRED due to inaccurate </a:t>
            </a:r>
            <a:r>
              <a:rPr lang="en-US" sz="1600"/>
              <a:t>data.</a:t>
            </a:r>
            <a:endParaRPr lang="en-US" sz="1600" dirty="0"/>
          </a:p>
        </p:txBody>
      </p:sp>
    </p:spTree>
    <p:extLst>
      <p:ext uri="{BB962C8B-B14F-4D97-AF65-F5344CB8AC3E}">
        <p14:creationId xmlns:p14="http://schemas.microsoft.com/office/powerpoint/2010/main" val="959824937"/>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248F63C-08AC-4CDD-B36F-0851B11853CB}">
  <ds:schemaRefs>
    <ds:schemaRef ds:uri="http://purl.org/dc/terms/"/>
    <ds:schemaRef ds:uri="http://schemas.openxmlformats.org/package/2006/metadata/core-properties"/>
    <ds:schemaRef ds:uri="http://purl.org/dc/dcmitype/"/>
    <ds:schemaRef ds:uri="c34af464-7aa1-4edd-9be4-83dffc1cb926"/>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20884B7F-5407-4A7E-885F-D19D0E5ED7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283485</TotalTime>
  <Words>663</Words>
  <Application>Microsoft Office PowerPoint</Application>
  <PresentationFormat>On-screen Show (4:3)</PresentationFormat>
  <Paragraphs>141</Paragraphs>
  <Slides>4</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vt:i4>
      </vt:variant>
    </vt:vector>
  </HeadingPairs>
  <TitlesOfParts>
    <vt:vector size="10" baseType="lpstr">
      <vt:lpstr>Arial</vt:lpstr>
      <vt:lpstr>Calibri</vt:lpstr>
      <vt:lpstr>Segoe UI</vt:lpstr>
      <vt:lpstr>1_Custom Design</vt:lpstr>
      <vt:lpstr>Office Theme</vt:lpstr>
      <vt:lpstr>Custom Design</vt:lpstr>
      <vt:lpstr>PowerPoint Presentation</vt:lpstr>
      <vt:lpstr>RTC Cutover Information: CDR/Dashboard Reports</vt:lpstr>
      <vt:lpstr>RTC Cutover Information: Missed Reports</vt:lpstr>
      <vt:lpstr>RTC Cutover Information: Expired Reports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Mereness, Matt</cp:lastModifiedBy>
  <cp:revision>2768</cp:revision>
  <cp:lastPrinted>2020-02-05T17:47:59Z</cp:lastPrinted>
  <dcterms:created xsi:type="dcterms:W3CDTF">2016-01-21T15:20:31Z</dcterms:created>
  <dcterms:modified xsi:type="dcterms:W3CDTF">2025-12-08T15:52:22Z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2025-04-17T00:44:13Z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2a882c6f-0ca6-45a2-b14a-5c36bc8b6e36</vt:lpwstr>
  </property>
  <property fmtid="{D5CDD505-2E9C-101B-9397-08002B2CF9AE}" pid="9" name="MSIP_Label_7084cbda-52b8-46fb-a7b7-cb5bd465ed85_ContentBits">
    <vt:lpwstr>0</vt:lpwstr>
  </property>
  <property fmtid="{D5CDD505-2E9C-101B-9397-08002B2CF9AE}" pid="10" name="MSIP_Label_7084cbda-52b8-46fb-a7b7-cb5bd465ed85_Tag">
    <vt:lpwstr>10, 3, 0, 1</vt:lpwstr>
  </property>
</Properties>
</file>