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44"/>
  </p:notesMasterIdLst>
  <p:handoutMasterIdLst>
    <p:handoutMasterId r:id="rId45"/>
  </p:handoutMasterIdLst>
  <p:sldIdLst>
    <p:sldId id="542" r:id="rId6"/>
    <p:sldId id="563" r:id="rId7"/>
    <p:sldId id="592" r:id="rId8"/>
    <p:sldId id="580" r:id="rId9"/>
    <p:sldId id="3015" r:id="rId10"/>
    <p:sldId id="3121" r:id="rId11"/>
    <p:sldId id="3140" r:id="rId12"/>
    <p:sldId id="3151" r:id="rId13"/>
    <p:sldId id="3153" r:id="rId14"/>
    <p:sldId id="3155" r:id="rId15"/>
    <p:sldId id="3156" r:id="rId16"/>
    <p:sldId id="584" r:id="rId17"/>
    <p:sldId id="3154" r:id="rId18"/>
    <p:sldId id="2981" r:id="rId19"/>
    <p:sldId id="3010" r:id="rId20"/>
    <p:sldId id="3047" r:id="rId21"/>
    <p:sldId id="546" r:id="rId22"/>
    <p:sldId id="550" r:id="rId23"/>
    <p:sldId id="551" r:id="rId24"/>
    <p:sldId id="270" r:id="rId25"/>
    <p:sldId id="271" r:id="rId26"/>
    <p:sldId id="3048" r:id="rId27"/>
    <p:sldId id="331" r:id="rId28"/>
    <p:sldId id="332" r:id="rId29"/>
    <p:sldId id="2943" r:id="rId30"/>
    <p:sldId id="334" r:id="rId31"/>
    <p:sldId id="2952" r:id="rId32"/>
    <p:sldId id="3020" r:id="rId33"/>
    <p:sldId id="3021" r:id="rId34"/>
    <p:sldId id="2979" r:id="rId35"/>
    <p:sldId id="3009" r:id="rId36"/>
    <p:sldId id="2980" r:id="rId37"/>
    <p:sldId id="593" r:id="rId38"/>
    <p:sldId id="594" r:id="rId39"/>
    <p:sldId id="591" r:id="rId40"/>
    <p:sldId id="581" r:id="rId41"/>
    <p:sldId id="603" r:id="rId42"/>
    <p:sldId id="588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F0"/>
    <a:srgbClr val="26D07C"/>
    <a:srgbClr val="94E6D9"/>
    <a:srgbClr val="F6CD9F"/>
    <a:srgbClr val="0076C6"/>
    <a:srgbClr val="00AEC7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04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Desk@ercot.com" TargetMode="External"/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6_DayAheadMarket_06132025_FINAL.docx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/trainin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services/comm/mkt_notices/archiv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services/comm/mkt_notices/opsmessages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12052025-RTC_B-Support-Webex" TargetMode="External"/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Daily Market Call</a:t>
            </a:r>
          </a:p>
          <a:p>
            <a:r>
              <a:rPr lang="en-US" sz="2400" b="1" dirty="0"/>
              <a:t>RTC+B Cutover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December 5,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53794-C7AE-9DB6-AE76-50A6684D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9F99-8F54-0E5D-5D27-6737A12D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Support today and into weekend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2BFCD9-17F2-DADE-8888-FE2FC68A1A2E}"/>
              </a:ext>
            </a:extLst>
          </p:cNvPr>
          <p:cNvSpPr/>
          <p:nvPr/>
        </p:nvSpPr>
        <p:spPr>
          <a:xfrm>
            <a:off x="889655" y="1505102"/>
            <a:ext cx="1651815" cy="4621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Friday 12/5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787773-418C-D093-50E6-7C9D0FAC8659}"/>
              </a:ext>
            </a:extLst>
          </p:cNvPr>
          <p:cNvSpPr/>
          <p:nvPr/>
        </p:nvSpPr>
        <p:spPr>
          <a:xfrm>
            <a:off x="889655" y="3146323"/>
            <a:ext cx="6668346" cy="462116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RTCB@ERCOT.COM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(email 24 hours)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1A8B1F-D365-DAEF-13D8-0F12B14C5247}"/>
              </a:ext>
            </a:extLst>
          </p:cNvPr>
          <p:cNvSpPr/>
          <p:nvPr/>
        </p:nvSpPr>
        <p:spPr>
          <a:xfrm>
            <a:off x="850312" y="3790791"/>
            <a:ext cx="6668346" cy="848228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highlight>
                  <a:srgbClr val="E6EBF0"/>
                </a:highlight>
              </a:rPr>
              <a:t>Normal other support channels </a:t>
            </a:r>
          </a:p>
          <a:p>
            <a:pPr algn="ctr"/>
            <a:r>
              <a:rPr lang="en-US" dirty="0">
                <a:solidFill>
                  <a:srgbClr val="C00000"/>
                </a:solidFill>
                <a:highlight>
                  <a:srgbClr val="E6EBF0"/>
                </a:highlight>
              </a:rPr>
              <a:t>Service Desk and Client Services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68C032-69AB-3299-8864-70E13A62C418}"/>
              </a:ext>
            </a:extLst>
          </p:cNvPr>
          <p:cNvSpPr/>
          <p:nvPr/>
        </p:nvSpPr>
        <p:spPr>
          <a:xfrm>
            <a:off x="1088131" y="2218898"/>
            <a:ext cx="889819" cy="67351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Daily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Call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10-11am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D7403-0FB9-FC55-DA15-48F1E1CC766A}"/>
              </a:ext>
            </a:extLst>
          </p:cNvPr>
          <p:cNvSpPr/>
          <p:nvPr/>
        </p:nvSpPr>
        <p:spPr>
          <a:xfrm>
            <a:off x="2605383" y="1502866"/>
            <a:ext cx="1651815" cy="4621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Sat 12/6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9FD295-2721-D23D-93DB-FF5B5ACD3ABA}"/>
              </a:ext>
            </a:extLst>
          </p:cNvPr>
          <p:cNvSpPr/>
          <p:nvPr/>
        </p:nvSpPr>
        <p:spPr>
          <a:xfrm>
            <a:off x="4321112" y="1513920"/>
            <a:ext cx="1651815" cy="4621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Sun 12/7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FC5E92-BB86-D381-0AAA-3D291DAF4271}"/>
              </a:ext>
            </a:extLst>
          </p:cNvPr>
          <p:cNvSpPr/>
          <p:nvPr/>
        </p:nvSpPr>
        <p:spPr>
          <a:xfrm>
            <a:off x="6019421" y="1513225"/>
            <a:ext cx="1651815" cy="4621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Mon 12/8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D36A6F-4ED0-3AB2-16DF-FF6FAEDEA252}"/>
              </a:ext>
            </a:extLst>
          </p:cNvPr>
          <p:cNvSpPr/>
          <p:nvPr/>
        </p:nvSpPr>
        <p:spPr>
          <a:xfrm>
            <a:off x="6199989" y="2181817"/>
            <a:ext cx="889819" cy="67351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Weekly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Call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10-11am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4E3D39-283D-99FA-249E-430A205E45FB}"/>
              </a:ext>
            </a:extLst>
          </p:cNvPr>
          <p:cNvSpPr txBox="1"/>
          <p:nvPr/>
        </p:nvSpPr>
        <p:spPr>
          <a:xfrm>
            <a:off x="1088131" y="4778726"/>
            <a:ext cx="6820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Email the Service Desk:  </a:t>
            </a:r>
            <a:r>
              <a:rPr lang="en-US" dirty="0">
                <a:hlinkClick r:id="rId3"/>
              </a:rPr>
              <a:t>ServiceDesk@ercot.com</a:t>
            </a:r>
            <a:endParaRPr lang="en-US" dirty="0"/>
          </a:p>
          <a:p>
            <a:r>
              <a:rPr lang="en-US" dirty="0"/>
              <a:t>Call the Service Desk: 512-248-4101, Option 2 or 866-870-8124 </a:t>
            </a:r>
          </a:p>
        </p:txBody>
      </p:sp>
    </p:spTree>
    <p:extLst>
      <p:ext uri="{BB962C8B-B14F-4D97-AF65-F5344CB8AC3E}">
        <p14:creationId xmlns:p14="http://schemas.microsoft.com/office/powerpoint/2010/main" val="332230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07A9-575F-8C17-61E0-7A5C6B25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93" y="236538"/>
            <a:ext cx="8458200" cy="570951"/>
          </a:xfrm>
        </p:spPr>
        <p:txBody>
          <a:bodyPr/>
          <a:lstStyle/>
          <a:p>
            <a:r>
              <a:rPr lang="en-US" dirty="0"/>
              <a:t>Pre-RTC Telemetry deletions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F95A2-4F86-E4B5-3728-64A51ED37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Content Placeholder 9" descr="Table&#10;&#10;AI-generated content may be incorrect.">
            <a:extLst>
              <a:ext uri="{FF2B5EF4-FFF2-40B4-BE49-F238E27FC236}">
                <a16:creationId xmlns:a16="http://schemas.microsoft.com/office/drawing/2014/main" id="{C1F330BE-3F82-E003-4212-13DF17507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2" y="1308902"/>
            <a:ext cx="6873411" cy="4870130"/>
          </a:xfr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C5F78AC4-A772-2D8A-541E-FC4C83DA61C5}"/>
              </a:ext>
            </a:extLst>
          </p:cNvPr>
          <p:cNvSpPr txBox="1">
            <a:spLocks/>
          </p:cNvSpPr>
          <p:nvPr/>
        </p:nvSpPr>
        <p:spPr>
          <a:xfrm>
            <a:off x="400693" y="715895"/>
            <a:ext cx="8763857" cy="57095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1600" dirty="0"/>
              <a:t>Below telemetry points are deletions from the Pre-RTC model and will be removed from ERCOT ICCP system during </a:t>
            </a:r>
            <a:r>
              <a:rPr lang="en-US" sz="1600" b="1" dirty="0">
                <a:solidFill>
                  <a:srgbClr val="FF0000"/>
                </a:solidFill>
              </a:rPr>
              <a:t>DEC_ML2 Model on Operating Day 12/10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endParaRPr lang="en-US" sz="12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36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&amp;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48" y="1153110"/>
            <a:ext cx="8458200" cy="5282596"/>
          </a:xfrm>
        </p:spPr>
        <p:txBody>
          <a:bodyPr lIns="91440" tIns="45720" rIns="91440" bIns="45720" anchor="t"/>
          <a:lstStyle/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Remainder of meeting for Q&amp;A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 lvl="1"/>
            <a:endParaRPr lang="en-US" sz="1800" dirty="0">
              <a:solidFill>
                <a:schemeClr val="tx2"/>
              </a:solidFill>
            </a:endParaRPr>
          </a:p>
          <a:p>
            <a:endParaRPr lang="en-US" sz="12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E733-319F-DEF5-6A77-7BEBB955D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01C9F-6B7E-3580-B635-3ECD75673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 from Market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62896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SCED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SCED Analysis/Results for prior week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DAM and AS Self-Provision Education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67-167D-FE64-55B4-2C805A64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A24DA-746F-E921-CC1C-AB7CE6503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5D1F-C1A3-414B-1E65-943673A0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5088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2841"/>
            <a:ext cx="8534400" cy="549495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Testing strongly encouraged, but not required for all QSEs 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2"/>
              </a:rPr>
              <a:t>Handbook #6 Day-Ahead Market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The DAM will run on Tuesdays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DAM submission window closes at noon.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By 0600 QSEs can validate and confirm report posting: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Advisory AS Obligation: Available on Market Trials MMSUI</a:t>
            </a:r>
            <a:r>
              <a:rPr lang="en-US" dirty="0">
                <a:solidFill>
                  <a:schemeClr val="tx2"/>
                </a:solidFill>
              </a:rPr>
              <a:t> (5 significant digits after decimal point)</a:t>
            </a:r>
            <a:endParaRPr lang="en-US" b="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ASDCs: Available on Production MIS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Load Ratio Share and PSS/e files will change with RTC cutover, but will not be visible for OD 9/17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successful DAM completion, and meaningful results, market participants are strongly encouraged to submit various submission types, and not only submission types listed above (E.g., PTPs, EOOs, EBs, AS Self-Arrangement, non-ESR AS and non-ESR TPO submissions).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6545-8270-5703-081E-E0F5031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C5060-3011-502F-DA2A-E802441F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Pre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883-B0EC-7A81-9118-65D2366D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8" y="637640"/>
            <a:ext cx="8534400" cy="5771097"/>
          </a:xfrm>
        </p:spPr>
        <p:txBody>
          <a:bodyPr lIns="205740" tIns="205740" rIns="205740" bIns="205740" anchor="t"/>
          <a:lstStyle/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Key DAM Submission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Obligation – no self-arrangement will be allowed over QSE’s Advisory AS Obligation.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Example: RRS Advisory AS Obligation = 2.18368 -&gt; maximum Self-AS submission = 2.1</a:t>
            </a:r>
          </a:p>
          <a:p>
            <a:pPr lvl="1"/>
            <a:r>
              <a:rPr lang="en-US" sz="1600" b="0" dirty="0">
                <a:solidFill>
                  <a:schemeClr val="tx2"/>
                </a:solidFill>
              </a:rPr>
              <a:t>COP</a:t>
            </a:r>
            <a:r>
              <a:rPr lang="en-US" sz="1600" dirty="0">
                <a:solidFill>
                  <a:schemeClr val="tx2"/>
                </a:solidFill>
              </a:rPr>
              <a:t> – can submit negative LSL/HSL for ESR. Can submit values for AS Capability within the existing AS fields.</a:t>
            </a:r>
            <a:endParaRPr lang="en-US" sz="1600" b="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 (EB/OC) – negative MW quantity reflects ESR EB/OC. ESR startup and minimum energy costs are not allowed and ESRs are considered self-committed.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Resource-Specific AS Offers – FRRSUP and FRRSDN offers not allowed. Offers must be between $0 and DAM SWCAP. For ESRs, RRSUFR and ECRSM offers not allowed. All AS offers from ESRs are inclusive of EB/OCs.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Only Offers – Offers must be between $0 and DAM SWCAP. REGUP, REGDN, RRSPFR, Online NSPIN, and Online ECRS are allowed. Other AS types are not allowed. Multi-hour and fixed blocks are not allowed.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sz="1800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AEEE-2E84-22C7-7278-F62A9B83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7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6B63-711E-D1FE-73E2-7B64DE4F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585EA-F5DC-2A0B-2461-D22CBF1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Post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EBFB-DFA0-3EF8-3310-B5C2114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Post Publish Report Verification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AS-Only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ESR Resource-Specific AS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TPO(EB/OC)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QSEs with Advisory AS Obligations and AS awards can download/review their Final AS Obligations and ensure observe/handle values with up to 5 significant digits after the decimal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LMPs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MCPCs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Constraint Shadow Prices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Other DAM Awards</a:t>
            </a:r>
          </a:p>
          <a:p>
            <a:pPr marL="0" indent="0">
              <a:buNone/>
            </a:pPr>
            <a:endParaRPr lang="en-US" sz="1350" dirty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81CD-73F4-BD5C-2B9F-47E8321D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46440"/>
            <a:ext cx="8534400" cy="56065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Midnight Cutover Complete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Communications going into the weekend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Q&amp;A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Summary of SCED Functionality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accent2">
                    <a:lumMod val="50000"/>
                  </a:schemeClr>
                </a:solidFill>
              </a:rPr>
              <a:t>SCED Analysis/Results for prior week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DAM and AS Self-Provision Education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NPRR1290 Validation Changes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FAQ Updated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Connectivity and Configuration (digital certs)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3B9F-9116-8B16-B75D-3F08A0E9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40F-9B6F-0BC1-9EAB-133B8018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4F258-54D4-DD8A-28EA-512E4FA14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0DBEF2-565C-44BB-D9C0-92735128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53" y="3435818"/>
            <a:ext cx="2423373" cy="26345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C8736-5BB7-E302-FC72-774D86B0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03" y="2006846"/>
            <a:ext cx="3994799" cy="4317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C35DD-1D7F-9ECE-865F-F79CC445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02" y="931826"/>
            <a:ext cx="3797856" cy="24971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50203C-458D-D2AD-323E-3B7675C6B708}"/>
              </a:ext>
            </a:extLst>
          </p:cNvPr>
          <p:cNvSpPr/>
          <p:nvPr/>
        </p:nvSpPr>
        <p:spPr>
          <a:xfrm>
            <a:off x="733507" y="1236393"/>
            <a:ext cx="2739885" cy="188804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00490A-1D53-8469-5378-2B5C9AC74FB2}"/>
              </a:ext>
            </a:extLst>
          </p:cNvPr>
          <p:cNvSpPr/>
          <p:nvPr/>
        </p:nvSpPr>
        <p:spPr>
          <a:xfrm>
            <a:off x="3601985" y="1215147"/>
            <a:ext cx="425773" cy="1895643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88B8-3C2D-94D2-FCDE-B9F726A9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156" y="1113877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21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NSPIN MCPC : $38.52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2536.6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NSPIN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21 : 2339 MW</a:t>
            </a:r>
          </a:p>
        </p:txBody>
      </p:sp>
    </p:spTree>
    <p:extLst>
      <p:ext uri="{BB962C8B-B14F-4D97-AF65-F5344CB8AC3E}">
        <p14:creationId xmlns:p14="http://schemas.microsoft.com/office/powerpoint/2010/main" val="3143148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C5C5-6819-D9A3-3B10-9043997F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67D2-D80D-5D18-0761-089FCFB1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4757-C3EC-B312-C361-78A88355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A5289F-34D0-A2B7-8407-1900A0D8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2477314" cy="2693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A501B-E3C7-D393-A404-FCB40BCD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66" y="1905000"/>
            <a:ext cx="4114800" cy="4544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369DE-28A6-08A3-FD5E-C2A480A1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6" y="914400"/>
            <a:ext cx="352506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3F5B25-92DA-2EEA-4F20-4604649B16A6}"/>
              </a:ext>
            </a:extLst>
          </p:cNvPr>
          <p:cNvSpPr/>
          <p:nvPr/>
        </p:nvSpPr>
        <p:spPr>
          <a:xfrm>
            <a:off x="679664" y="1219200"/>
            <a:ext cx="2057400" cy="1863492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7B228-FBEC-E4FE-766C-D6CCA85876A2}"/>
              </a:ext>
            </a:extLst>
          </p:cNvPr>
          <p:cNvSpPr/>
          <p:nvPr/>
        </p:nvSpPr>
        <p:spPr>
          <a:xfrm>
            <a:off x="2877051" y="1219200"/>
            <a:ext cx="710486" cy="1849898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69C7-9F6B-6469-733B-0002B40B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6" y="958733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18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ECRS MCPC : $80.51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1888.6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ECRS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18 : 2877 MW</a:t>
            </a:r>
          </a:p>
        </p:txBody>
      </p:sp>
    </p:spTree>
    <p:extLst>
      <p:ext uri="{BB962C8B-B14F-4D97-AF65-F5344CB8AC3E}">
        <p14:creationId xmlns:p14="http://schemas.microsoft.com/office/powerpoint/2010/main" val="2127025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8235-94C1-EEA8-C8E6-C6994464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E412-B13A-92FF-959D-459C84BA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NCLR Self-Provision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Reminder: </a:t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AS Self-Provision is a special design to allow Non-Controllable Load Resources to self-provide their AS Responsibilities into/through  SCED/Real-Time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96B5-F1DB-94F8-A07D-560EFD98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2185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485-2331-5E1B-13B4-70A2AEF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NCLR Resource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E9DA-DE06-E395-1230-137C431F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Resource Status Codes (RST)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260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ONRL = 259</a:t>
            </a:r>
          </a:p>
          <a:p>
            <a:pPr lvl="1"/>
            <a:r>
              <a:rPr lang="en-US" sz="2000" dirty="0"/>
              <a:t>ONECL = 264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F9CE-C208-74BA-8C8D-2F3DF01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4C66-66DC-EA2F-B917-432F2964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3163D-D559-3860-C802-4776CF12F9F1}"/>
              </a:ext>
            </a:extLst>
          </p:cNvPr>
          <p:cNvSpPr txBox="1">
            <a:spLocks/>
          </p:cNvSpPr>
          <p:nvPr/>
        </p:nvSpPr>
        <p:spPr>
          <a:xfrm>
            <a:off x="5029200" y="990600"/>
            <a:ext cx="7315200" cy="505222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Updated Resource Status Codes (RSTR)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258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 = 257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3035AE-DBE3-0F54-E31F-1A955C81974D}"/>
              </a:ext>
            </a:extLst>
          </p:cNvPr>
          <p:cNvSpPr/>
          <p:nvPr/>
        </p:nvSpPr>
        <p:spPr>
          <a:xfrm>
            <a:off x="3924300" y="251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66E1A8-D676-DB0A-FFF3-480A93620F7D}"/>
              </a:ext>
            </a:extLst>
          </p:cNvPr>
          <p:cNvSpPr/>
          <p:nvPr/>
        </p:nvSpPr>
        <p:spPr>
          <a:xfrm>
            <a:off x="3924300" y="340597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6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C75E-4E1D-F655-5B6A-486D89E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A533-6267-378D-7423-F7300F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Rates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C53-7EC7-E948-EDCB-9EA048B4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AS Responsibility and Schedule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RRRS</a:t>
            </a:r>
          </a:p>
          <a:p>
            <a:pPr lvl="1"/>
            <a:r>
              <a:rPr lang="en-US" sz="2000" dirty="0"/>
              <a:t>RRSC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ECRS</a:t>
            </a:r>
          </a:p>
          <a:p>
            <a:pPr lvl="1"/>
            <a:r>
              <a:rPr lang="en-US" sz="2000" dirty="0"/>
              <a:t>ECSC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NSRS</a:t>
            </a:r>
          </a:p>
          <a:p>
            <a:pPr lvl="1"/>
            <a:r>
              <a:rPr lang="en-US" sz="2000" dirty="0"/>
              <a:t>NSSC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1DA-7C44-33F8-2DD8-793B6ABA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A069E-0873-72DC-2D47-A52AA45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12A00-3BBA-B14B-9006-DBCFC66E9A6B}"/>
              </a:ext>
            </a:extLst>
          </p:cNvPr>
          <p:cNvSpPr txBox="1">
            <a:spLocks/>
          </p:cNvSpPr>
          <p:nvPr/>
        </p:nvSpPr>
        <p:spPr>
          <a:xfrm>
            <a:off x="3810000" y="987287"/>
            <a:ext cx="9144000" cy="505222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Ramp Rates &amp; Awards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UFRC</a:t>
            </a:r>
            <a:r>
              <a:rPr lang="en-US" sz="2000" dirty="0">
                <a:solidFill>
                  <a:schemeClr val="accent3"/>
                </a:solidFill>
              </a:rPr>
              <a:t> (UFR Capability)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UFRA</a:t>
            </a:r>
            <a:r>
              <a:rPr lang="en-US" sz="2000" dirty="0">
                <a:solidFill>
                  <a:schemeClr val="accent1"/>
                </a:solidFill>
              </a:rPr>
              <a:t> (UFR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ECRR</a:t>
            </a:r>
            <a:r>
              <a:rPr lang="en-US" sz="2000" dirty="0">
                <a:solidFill>
                  <a:schemeClr val="accent3"/>
                </a:solidFill>
              </a:rPr>
              <a:t> (ECRS RR Capability *10 Min) 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ECRA (</a:t>
            </a:r>
            <a:r>
              <a:rPr lang="en-US" sz="2000" dirty="0">
                <a:solidFill>
                  <a:schemeClr val="accent1"/>
                </a:solidFill>
              </a:rPr>
              <a:t>ECRS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NSRR</a:t>
            </a:r>
            <a:r>
              <a:rPr lang="en-US" sz="2000" dirty="0">
                <a:solidFill>
                  <a:schemeClr val="accent3"/>
                </a:solidFill>
              </a:rPr>
              <a:t> (NSPIN RR Capability *30 Min)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NSRA</a:t>
            </a:r>
            <a:r>
              <a:rPr lang="en-US" sz="2000" dirty="0">
                <a:solidFill>
                  <a:schemeClr val="accent1"/>
                </a:solidFill>
              </a:rPr>
              <a:t> (NSPIN Award)</a:t>
            </a:r>
          </a:p>
          <a:p>
            <a:pPr lvl="1"/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FF9170-3414-BD8F-8AFF-0F341351DD51}"/>
              </a:ext>
            </a:extLst>
          </p:cNvPr>
          <p:cNvSpPr/>
          <p:nvPr/>
        </p:nvSpPr>
        <p:spPr>
          <a:xfrm>
            <a:off x="2743200" y="262890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694E19-5F47-FF5B-A5DA-1B35A3363C9A}"/>
              </a:ext>
            </a:extLst>
          </p:cNvPr>
          <p:cNvSpPr/>
          <p:nvPr/>
        </p:nvSpPr>
        <p:spPr>
          <a:xfrm>
            <a:off x="2743200" y="3733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89AB0A-3C4C-8A37-A60C-09EA5D11938B}"/>
              </a:ext>
            </a:extLst>
          </p:cNvPr>
          <p:cNvSpPr/>
          <p:nvPr/>
        </p:nvSpPr>
        <p:spPr>
          <a:xfrm>
            <a:off x="2743200" y="48998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76CF-0E49-F613-BD57-DCE92ED9ABA9}"/>
              </a:ext>
            </a:extLst>
          </p:cNvPr>
          <p:cNvSpPr txBox="1"/>
          <p:nvPr/>
        </p:nvSpPr>
        <p:spPr>
          <a:xfrm>
            <a:off x="4755874" y="5605790"/>
            <a:ext cx="2298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400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400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</p:spTree>
    <p:extLst>
      <p:ext uri="{BB962C8B-B14F-4D97-AF65-F5344CB8AC3E}">
        <p14:creationId xmlns:p14="http://schemas.microsoft.com/office/powerpoint/2010/main" val="511765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Self-Provision Achieved via Telemetry Points for NCLRs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8221"/>
            <a:ext cx="6629400" cy="400050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QSEs will be able to self-provide in real-time via telemetered ICCP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25C3F-5867-EE59-AA97-4DBC5EAB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" y="2169218"/>
            <a:ext cx="9140672" cy="3393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2B0E-129D-6FB0-2ADD-3797A1FC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6" y="1152494"/>
            <a:ext cx="1843252" cy="9247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FFDDD-4725-0B69-EB43-346BF83C2712}"/>
              </a:ext>
            </a:extLst>
          </p:cNvPr>
          <p:cNvSpPr txBox="1">
            <a:spLocks/>
          </p:cNvSpPr>
          <p:nvPr/>
        </p:nvSpPr>
        <p:spPr>
          <a:xfrm>
            <a:off x="7742506" y="907413"/>
            <a:ext cx="1096694" cy="62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i="1" dirty="0">
                <a:solidFill>
                  <a:prstClr val="black"/>
                </a:solidFill>
                <a:latin typeface="Arial" panose="020B0604020202020204"/>
              </a:rPr>
              <a:t>LEGEND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349F-9225-B7B2-50CB-0CEF453701F5}"/>
              </a:ext>
            </a:extLst>
          </p:cNvPr>
          <p:cNvSpPr/>
          <p:nvPr/>
        </p:nvSpPr>
        <p:spPr>
          <a:xfrm>
            <a:off x="-5315" y="4349939"/>
            <a:ext cx="9140672" cy="353615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7C8C06-E081-2E63-2FD6-4D0A1F7E0C74}"/>
              </a:ext>
            </a:extLst>
          </p:cNvPr>
          <p:cNvSpPr/>
          <p:nvPr/>
        </p:nvSpPr>
        <p:spPr>
          <a:xfrm rot="10800000">
            <a:off x="4800600" y="4439403"/>
            <a:ext cx="433478" cy="174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EF2EF-DAA0-2E57-F171-3AF87E19FB7C}"/>
              </a:ext>
            </a:extLst>
          </p:cNvPr>
          <p:cNvSpPr txBox="1"/>
          <p:nvPr/>
        </p:nvSpPr>
        <p:spPr>
          <a:xfrm>
            <a:off x="2149414" y="5854908"/>
            <a:ext cx="668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rial" panose="020B0604020202020204"/>
                <a:hlinkClick r:id="rId4"/>
              </a:rPr>
              <a:t>ICCP Change Request Example RTC+B V1.4 </a:t>
            </a:r>
            <a:r>
              <a:rPr lang="en-US" sz="1050" dirty="0">
                <a:solidFill>
                  <a:prstClr val="black"/>
                </a:solidFill>
                <a:latin typeface="Arial" panose="020B0604020202020204"/>
              </a:rPr>
              <a:t>on RTC ERCOT webpage</a:t>
            </a:r>
          </a:p>
        </p:txBody>
      </p:sp>
    </p:spTree>
    <p:extLst>
      <p:ext uri="{BB962C8B-B14F-4D97-AF65-F5344CB8AC3E}">
        <p14:creationId xmlns:p14="http://schemas.microsoft.com/office/powerpoint/2010/main" val="23220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1A6-E361-A810-1674-BB80927B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Self-Provision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4495-0AD5-301B-C8EF-1D4AEDFB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Scenario: My Load Resource was awarded 15 MW in the DAM, and I purchased 5 MW via a trade.</a:t>
            </a:r>
          </a:p>
          <a:p>
            <a:pPr marL="0" indent="0" algn="ctr">
              <a:buNone/>
            </a:pPr>
            <a:r>
              <a:rPr lang="en-US" sz="2000" b="1" dirty="0"/>
              <a:t>    My total RRS AS Position is 20 MW.   </a:t>
            </a:r>
          </a:p>
          <a:p>
            <a:endParaRPr lang="en-US" sz="2000" dirty="0"/>
          </a:p>
          <a:p>
            <a:r>
              <a:rPr lang="en-US" sz="2000" dirty="0"/>
              <a:t>How to correctly self-provide 20 MW:</a:t>
            </a:r>
          </a:p>
          <a:p>
            <a:pPr lvl="2"/>
            <a:r>
              <a:rPr lang="en-US" sz="2000" dirty="0"/>
              <a:t>Is my resource qualified?</a:t>
            </a:r>
          </a:p>
          <a:p>
            <a:pPr lvl="2"/>
            <a:r>
              <a:rPr lang="en-US" sz="2000" dirty="0"/>
              <a:t>Telemetry Points</a:t>
            </a:r>
          </a:p>
          <a:p>
            <a:pPr lvl="3"/>
            <a:r>
              <a:rPr lang="en-US" dirty="0"/>
              <a:t>RSTR set to ONL (257)</a:t>
            </a:r>
          </a:p>
          <a:p>
            <a:pPr lvl="3"/>
            <a:r>
              <a:rPr lang="en-US" dirty="0"/>
              <a:t>UFR must be Armed</a:t>
            </a:r>
          </a:p>
          <a:p>
            <a:pPr lvl="3"/>
            <a:r>
              <a:rPr lang="en-US" dirty="0"/>
              <a:t>Can I cover my obligation?</a:t>
            </a:r>
          </a:p>
          <a:p>
            <a:pPr lvl="4"/>
            <a:r>
              <a:rPr lang="en-US" dirty="0"/>
              <a:t>Qualified MW Amount       </a:t>
            </a: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NPF - LPC 		   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Capability to Provide AS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3"/>
            <a:r>
              <a:rPr lang="en-US" dirty="0"/>
              <a:t>Final Step: Telemeter Self-provision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“your offers explain your extra”</a:t>
            </a:r>
          </a:p>
          <a:p>
            <a:pPr lvl="3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C0DA-ED7E-BADB-D9F9-24296B59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5C45-63D0-A547-7D17-755A4FC51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8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FB8C-2637-B5DB-E46A-99BCE5F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ED47-4E79-711B-AEDA-9FB8134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E10-9FCC-7F5E-3E75-B6B3F06A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9E07E2-D25D-FC26-4A0A-CFA820D5E6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" y="1895693"/>
          <a:ext cx="8991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59">
                  <a:extLst>
                    <a:ext uri="{9D8B030D-6E8A-4147-A177-3AD203B41FA5}">
                      <a16:colId xmlns:a16="http://schemas.microsoft.com/office/drawing/2014/main" val="280312711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7663526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243603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4957033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34471892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15078135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16141738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7700116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696933908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5543039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73973821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92240271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448079698"/>
                    </a:ext>
                  </a:extLst>
                </a:gridCol>
              </a:tblGrid>
              <a:tr h="96028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Scenario ** </a:t>
                      </a:r>
                    </a:p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Assume AS qualified for All Headroom (NPF-LPC)</a:t>
                      </a:r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Net Power Flow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Low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Resource Status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Under Freq. Relay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RRS UFR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ECRS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Current Capability to provide UFR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(10min) Ramp Rate (MW/min)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RRS UFR 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9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8334"/>
                  </a:ext>
                </a:extLst>
              </a:tr>
              <a:tr h="193452">
                <a:tc>
                  <a:txBody>
                    <a:bodyPr/>
                    <a:lstStyle/>
                    <a:p>
                      <a:pPr lvl="1" algn="l" fontAlgn="ctr"/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NPF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RSTR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SPUF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SPEC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endParaRPr lang="en-US" sz="9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2991"/>
                  </a:ext>
                </a:extLst>
              </a:tr>
              <a:tr h="1665666">
                <a:tc>
                  <a:txBody>
                    <a:bodyPr/>
                    <a:lstStyle/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is qualified to provide 20 MW.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awards NCLR_1 with 15MW RRS.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QSE also has additional 5MW RRS Position via RRS Trades.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Arm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Telemetry needs to show: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= ONL,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MPC &gt;= NPF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NPF-LPC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capability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self-provided telemetry = 20 MW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SCED will respect the 20 MW self-provided RRS and award the resource 20 MW RRS UFR.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78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31025C-A552-C0B9-92F3-2BC1D518C113}"/>
              </a:ext>
            </a:extLst>
          </p:cNvPr>
          <p:cNvSpPr txBox="1"/>
          <p:nvPr/>
        </p:nvSpPr>
        <p:spPr>
          <a:xfrm>
            <a:off x="304800" y="5255402"/>
            <a:ext cx="1859797" cy="4385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125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125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4E98-9FB2-1094-098F-EA058AEF3C07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524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NCLR_1 has a 20 MW RRS AS Position, 15 MW from DAM award and 5 MW from RRS Trade  </a:t>
            </a:r>
          </a:p>
        </p:txBody>
      </p:sp>
    </p:spTree>
    <p:extLst>
      <p:ext uri="{BB962C8B-B14F-4D97-AF65-F5344CB8AC3E}">
        <p14:creationId xmlns:p14="http://schemas.microsoft.com/office/powerpoint/2010/main" val="3270047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D53AA-8463-ABF8-FFC1-558B2E5931FA}"/>
              </a:ext>
            </a:extLst>
          </p:cNvPr>
          <p:cNvSpPr/>
          <p:nvPr/>
        </p:nvSpPr>
        <p:spPr>
          <a:xfrm>
            <a:off x="304800" y="4963886"/>
            <a:ext cx="8435162" cy="639472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8270796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8082275" y="1479931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57F5F46D-3A3F-DAC3-C391-D778401E5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40" y="901934"/>
            <a:ext cx="7070298" cy="5184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and Transition through Go-Live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190860" y="3238080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7393952" y="4111166"/>
            <a:ext cx="177541" cy="178461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007390" y="3673098"/>
            <a:ext cx="6386562" cy="506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0B73D8-99D8-7119-4FA4-5B2844BFC055}"/>
              </a:ext>
            </a:extLst>
          </p:cNvPr>
          <p:cNvSpPr txBox="1"/>
          <p:nvPr/>
        </p:nvSpPr>
        <p:spPr>
          <a:xfrm>
            <a:off x="1182067" y="3011325"/>
            <a:ext cx="7872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RTC+B Systems are now Production for OD December 5 and onward….</a:t>
            </a:r>
          </a:p>
        </p:txBody>
      </p: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0297-5CA1-214B-C031-407345D2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2F11-5F0D-2458-26D2-EEBD47ED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(1-day notice later today)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5B46-444F-1922-551E-7B8BE9CB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1272359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30-day Market Notices sent November 5 across usual channels:</a:t>
            </a:r>
          </a:p>
          <a:p>
            <a:r>
              <a:rPr lang="en-US" sz="1600" dirty="0">
                <a:solidFill>
                  <a:schemeClr val="tx2"/>
                </a:solidFill>
              </a:rPr>
              <a:t>10-day Market Notices sent November 21 across usual channels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1-day Market Notices sent December 3 across usual channels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2"/>
              </a:rPr>
              <a:t>https://www.ercot.com/services/comm/mkt_notices/archives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A4D82-9F32-3A16-C42B-7927D012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610FCC13-D38A-DF4E-343B-B20B68F7A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9" y="2869340"/>
            <a:ext cx="8662945" cy="29316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D5737E-01A9-0D0E-5642-155DFE1D285D}"/>
              </a:ext>
            </a:extLst>
          </p:cNvPr>
          <p:cNvSpPr/>
          <p:nvPr/>
        </p:nvSpPr>
        <p:spPr>
          <a:xfrm>
            <a:off x="131522" y="4060723"/>
            <a:ext cx="8888111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C8790B-D4ED-5058-0B8E-F2402DB1676D}"/>
              </a:ext>
            </a:extLst>
          </p:cNvPr>
          <p:cNvSpPr/>
          <p:nvPr/>
        </p:nvSpPr>
        <p:spPr>
          <a:xfrm>
            <a:off x="127944" y="4554794"/>
            <a:ext cx="8888111" cy="12723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E5CD6-50F8-DC8B-E96F-234C1A30A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BA392D-745F-84AB-72CF-96B5D954E605}"/>
              </a:ext>
            </a:extLst>
          </p:cNvPr>
          <p:cNvSpPr/>
          <p:nvPr/>
        </p:nvSpPr>
        <p:spPr>
          <a:xfrm>
            <a:off x="2322872" y="1075095"/>
            <a:ext cx="6688393" cy="9070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A357BB-64FD-E789-4468-8957FEBA4595}"/>
              </a:ext>
            </a:extLst>
          </p:cNvPr>
          <p:cNvSpPr/>
          <p:nvPr/>
        </p:nvSpPr>
        <p:spPr>
          <a:xfrm>
            <a:off x="2322872" y="3612739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B1180-162C-1183-463A-007D6FA6EC60}"/>
              </a:ext>
            </a:extLst>
          </p:cNvPr>
          <p:cNvSpPr/>
          <p:nvPr/>
        </p:nvSpPr>
        <p:spPr>
          <a:xfrm>
            <a:off x="2440859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938B-8792-A25D-31BC-3593E180682F}"/>
              </a:ext>
            </a:extLst>
          </p:cNvPr>
          <p:cNvSpPr/>
          <p:nvPr/>
        </p:nvSpPr>
        <p:spPr>
          <a:xfrm>
            <a:off x="3521181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D4F603-98A7-2E87-FCD3-C210F2C586B4}"/>
              </a:ext>
            </a:extLst>
          </p:cNvPr>
          <p:cNvSpPr/>
          <p:nvPr/>
        </p:nvSpPr>
        <p:spPr>
          <a:xfrm>
            <a:off x="4601504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E4EBB-A201-7C19-563E-6938D324BC44}"/>
              </a:ext>
            </a:extLst>
          </p:cNvPr>
          <p:cNvSpPr/>
          <p:nvPr/>
        </p:nvSpPr>
        <p:spPr>
          <a:xfrm>
            <a:off x="5681826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5D727-1F59-C271-6B95-A0148121A535}"/>
              </a:ext>
            </a:extLst>
          </p:cNvPr>
          <p:cNvSpPr/>
          <p:nvPr/>
        </p:nvSpPr>
        <p:spPr>
          <a:xfrm>
            <a:off x="7842471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63AB58-3D71-F442-D1D9-0E3161DE8CE9}"/>
              </a:ext>
            </a:extLst>
          </p:cNvPr>
          <p:cNvSpPr/>
          <p:nvPr/>
        </p:nvSpPr>
        <p:spPr>
          <a:xfrm>
            <a:off x="6762149" y="156179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28EBCD-6142-D047-C752-6FF3D8746FE0}"/>
              </a:ext>
            </a:extLst>
          </p:cNvPr>
          <p:cNvSpPr/>
          <p:nvPr/>
        </p:nvSpPr>
        <p:spPr>
          <a:xfrm>
            <a:off x="2444549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3B12D1-BFC6-C3FE-4912-42F2FFF40D59}"/>
              </a:ext>
            </a:extLst>
          </p:cNvPr>
          <p:cNvSpPr/>
          <p:nvPr/>
        </p:nvSpPr>
        <p:spPr>
          <a:xfrm>
            <a:off x="3524871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ED750-7633-A0E1-E391-09BEBB18F136}"/>
              </a:ext>
            </a:extLst>
          </p:cNvPr>
          <p:cNvSpPr/>
          <p:nvPr/>
        </p:nvSpPr>
        <p:spPr>
          <a:xfrm>
            <a:off x="4605194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00D33C-F1E8-5BB6-9686-A9E87ED5F854}"/>
              </a:ext>
            </a:extLst>
          </p:cNvPr>
          <p:cNvSpPr/>
          <p:nvPr/>
        </p:nvSpPr>
        <p:spPr>
          <a:xfrm>
            <a:off x="5685516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E1C42E-280A-B6AF-2C4F-C08B857430B2}"/>
              </a:ext>
            </a:extLst>
          </p:cNvPr>
          <p:cNvSpPr/>
          <p:nvPr/>
        </p:nvSpPr>
        <p:spPr>
          <a:xfrm>
            <a:off x="7846161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BD3F31-053B-7A54-9863-F1A25EB5FCD8}"/>
              </a:ext>
            </a:extLst>
          </p:cNvPr>
          <p:cNvSpPr/>
          <p:nvPr/>
        </p:nvSpPr>
        <p:spPr>
          <a:xfrm>
            <a:off x="6765839" y="365237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8FE98E1-807D-6203-E762-F227BD3ED60B}"/>
              </a:ext>
            </a:extLst>
          </p:cNvPr>
          <p:cNvCxnSpPr>
            <a:cxnSpLocks/>
          </p:cNvCxnSpPr>
          <p:nvPr/>
        </p:nvCxnSpPr>
        <p:spPr>
          <a:xfrm>
            <a:off x="2403985" y="283430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5ABF677-8C40-8AE0-99F5-E44D07BFF3C0}"/>
              </a:ext>
            </a:extLst>
          </p:cNvPr>
          <p:cNvCxnSpPr>
            <a:cxnSpLocks/>
          </p:cNvCxnSpPr>
          <p:nvPr/>
        </p:nvCxnSpPr>
        <p:spPr>
          <a:xfrm>
            <a:off x="3395833" y="2830615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C33660D-C6E6-C778-CF21-93DDB7E778D0}"/>
              </a:ext>
            </a:extLst>
          </p:cNvPr>
          <p:cNvCxnSpPr>
            <a:cxnSpLocks/>
          </p:cNvCxnSpPr>
          <p:nvPr/>
        </p:nvCxnSpPr>
        <p:spPr>
          <a:xfrm>
            <a:off x="1308913" y="283307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FC47BF9-6AFA-3371-76C3-C9845C5E7BF8}"/>
              </a:ext>
            </a:extLst>
          </p:cNvPr>
          <p:cNvSpPr/>
          <p:nvPr/>
        </p:nvSpPr>
        <p:spPr>
          <a:xfrm>
            <a:off x="280221" y="2344377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482698BC-F086-E710-7EE3-6CAF5E761DBA}"/>
              </a:ext>
            </a:extLst>
          </p:cNvPr>
          <p:cNvSpPr/>
          <p:nvPr/>
        </p:nvSpPr>
        <p:spPr>
          <a:xfrm>
            <a:off x="6575948" y="1852150"/>
            <a:ext cx="339213" cy="29496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D2B99-4EEF-D07B-530C-A541D1BD7590}"/>
              </a:ext>
            </a:extLst>
          </p:cNvPr>
          <p:cNvSpPr txBox="1"/>
          <p:nvPr/>
        </p:nvSpPr>
        <p:spPr>
          <a:xfrm>
            <a:off x="6551998" y="2094908"/>
            <a:ext cx="2518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Midnight cutoff pre-RTC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304E0-3675-0334-27B7-91CC99E6821D}"/>
              </a:ext>
            </a:extLst>
          </p:cNvPr>
          <p:cNvSpPr txBox="1"/>
          <p:nvPr/>
        </p:nvSpPr>
        <p:spPr>
          <a:xfrm>
            <a:off x="5640011" y="2951321"/>
            <a:ext cx="9586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Energy Trades only*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18855D-EE47-CAAC-47D6-B5E35491DD24}"/>
              </a:ext>
            </a:extLst>
          </p:cNvPr>
          <p:cNvSpPr txBox="1"/>
          <p:nvPr/>
        </p:nvSpPr>
        <p:spPr>
          <a:xfrm>
            <a:off x="179582" y="326158"/>
            <a:ext cx="2143147" cy="17081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5</a:t>
            </a:r>
          </a:p>
          <a:p>
            <a:pPr algn="ctr"/>
            <a:r>
              <a:rPr lang="en-US" sz="2100" dirty="0">
                <a:solidFill>
                  <a:srgbClr val="FF0000"/>
                </a:solidFill>
              </a:rPr>
              <a:t>and going forward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70E7D-B784-173C-613C-CEA2BDC71238}"/>
              </a:ext>
            </a:extLst>
          </p:cNvPr>
          <p:cNvSpPr txBox="1"/>
          <p:nvPr/>
        </p:nvSpPr>
        <p:spPr>
          <a:xfrm>
            <a:off x="4139382" y="4831448"/>
            <a:ext cx="4930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 Energy Trades can be put in for prior OD 12/4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95C38A-46C1-4A0A-32E1-085480BA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308" y="5162186"/>
            <a:ext cx="5077534" cy="5620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683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C6751-938C-0C9F-C3F9-ABE00542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240A-544D-E917-4DF1-6DF2FDB7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of Interest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AA4A61-120E-1F59-E543-81C5A463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69043"/>
            <a:ext cx="8458200" cy="5312092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</a:rPr>
              <a:t>First RTC-SCED was at 00:00, and Control Room posted after stabilization at 1:53am in the </a:t>
            </a:r>
            <a:r>
              <a:rPr lang="en-US" sz="1800" dirty="0">
                <a:solidFill>
                  <a:schemeClr val="tx2"/>
                </a:solidFill>
                <a:hlinkClick r:id="rId2"/>
              </a:rPr>
              <a:t>Operations Messages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sz="1200" dirty="0">
              <a:solidFill>
                <a:schemeClr val="tx2"/>
              </a:solidFill>
            </a:endParaRPr>
          </a:p>
          <a:p>
            <a:endParaRPr lang="en-US" sz="1200" dirty="0">
              <a:solidFill>
                <a:schemeClr val="tx2"/>
              </a:solidFill>
            </a:endParaRPr>
          </a:p>
          <a:p>
            <a:endParaRPr lang="en-US" sz="12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Sidenote that ERCOT posted supporting Business Practice Manuals redlines for RTC+B changes on </a:t>
            </a:r>
            <a:r>
              <a:rPr lang="en-US" sz="1800" dirty="0">
                <a:solidFill>
                  <a:schemeClr val="tx2"/>
                </a:solidFill>
                <a:hlinkClick r:id="rId3"/>
              </a:rPr>
              <a:t>RTCBTF homepage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D2C4E-16B8-63D7-B7D9-32D20126D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48" y="4312150"/>
            <a:ext cx="8672052" cy="1245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8EDA53-BC0F-E3C7-DF67-7DB04FF90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89904"/>
            <a:ext cx="8458200" cy="7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74069-20AD-6B57-ABF9-131BB3CCF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EA7E-DF69-302B-43AE-CC093264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Support last 24-hours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83F9D2-D009-22D5-7C04-5CE08AE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" y="2698955"/>
            <a:ext cx="2654711" cy="89965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i="1" dirty="0">
                <a:solidFill>
                  <a:srgbClr val="C00000"/>
                </a:solidFill>
              </a:rPr>
              <a:t>Secure 9am-3am </a:t>
            </a:r>
            <a:r>
              <a:rPr lang="en-US" sz="1400" i="1" dirty="0" err="1">
                <a:solidFill>
                  <a:srgbClr val="C00000"/>
                </a:solidFill>
              </a:rPr>
              <a:t>WebEx</a:t>
            </a:r>
            <a:r>
              <a:rPr lang="en-US" sz="1400" i="1" dirty="0">
                <a:solidFill>
                  <a:srgbClr val="C00000"/>
                </a:solidFill>
              </a:rPr>
              <a:t> sent via email Monday evening to QSE AR, BAR, RTC AE, subset of TSPs 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2B52CE-2C4B-62A7-42EB-C573AB87850F}"/>
              </a:ext>
            </a:extLst>
          </p:cNvPr>
          <p:cNvSpPr/>
          <p:nvPr/>
        </p:nvSpPr>
        <p:spPr>
          <a:xfrm>
            <a:off x="88490" y="1317522"/>
            <a:ext cx="3765755" cy="363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C41728-7A25-BBCF-F6E7-0FEA7F4F6311}"/>
              </a:ext>
            </a:extLst>
          </p:cNvPr>
          <p:cNvSpPr/>
          <p:nvPr/>
        </p:nvSpPr>
        <p:spPr>
          <a:xfrm>
            <a:off x="3854244" y="1317522"/>
            <a:ext cx="4896465" cy="3637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7A58F-6256-F8B0-F3A2-CFA7F8127F14}"/>
              </a:ext>
            </a:extLst>
          </p:cNvPr>
          <p:cNvSpPr txBox="1"/>
          <p:nvPr/>
        </p:nvSpPr>
        <p:spPr>
          <a:xfrm>
            <a:off x="1238863" y="1317522"/>
            <a:ext cx="146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 4,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055BF-DAAF-CC4F-D9C0-CE3485001FD1}"/>
              </a:ext>
            </a:extLst>
          </p:cNvPr>
          <p:cNvSpPr txBox="1"/>
          <p:nvPr/>
        </p:nvSpPr>
        <p:spPr>
          <a:xfrm>
            <a:off x="5569972" y="1314753"/>
            <a:ext cx="146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 5,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AD847-1F6C-A661-8337-3BA72817AA71}"/>
              </a:ext>
            </a:extLst>
          </p:cNvPr>
          <p:cNvSpPr/>
          <p:nvPr/>
        </p:nvSpPr>
        <p:spPr>
          <a:xfrm>
            <a:off x="88490" y="2113935"/>
            <a:ext cx="8662219" cy="363794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RTCB@ERCOT.COM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(email 24 hours)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DBD21D-9771-CBBB-FD39-52F38630554C}"/>
              </a:ext>
            </a:extLst>
          </p:cNvPr>
          <p:cNvSpPr/>
          <p:nvPr/>
        </p:nvSpPr>
        <p:spPr>
          <a:xfrm>
            <a:off x="2635045" y="2812026"/>
            <a:ext cx="2399071" cy="67351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Secure Cutover </a:t>
            </a:r>
          </a:p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WebEx</a:t>
            </a:r>
            <a:r>
              <a:rPr lang="en-US" sz="1400" b="1" dirty="0">
                <a:solidFill>
                  <a:schemeClr val="tx2"/>
                </a:solidFill>
              </a:rPr>
              <a:t> Call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9pm-3am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E4EB08-E7BD-ACAB-2E80-6B81D30DA258}"/>
              </a:ext>
            </a:extLst>
          </p:cNvPr>
          <p:cNvSpPr/>
          <p:nvPr/>
        </p:nvSpPr>
        <p:spPr>
          <a:xfrm>
            <a:off x="5692877" y="3711677"/>
            <a:ext cx="2168013" cy="67351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  <a:hlinkClick r:id="rId3"/>
              </a:rPr>
              <a:t>Public Support </a:t>
            </a:r>
          </a:p>
          <a:p>
            <a:pPr algn="ctr"/>
            <a:r>
              <a:rPr lang="en-US" sz="1400" b="1" dirty="0" err="1">
                <a:solidFill>
                  <a:srgbClr val="C00000"/>
                </a:solidFill>
                <a:hlinkClick r:id="rId3"/>
              </a:rPr>
              <a:t>WebEx</a:t>
            </a:r>
            <a:r>
              <a:rPr lang="en-US" sz="1400" b="1" dirty="0">
                <a:solidFill>
                  <a:srgbClr val="C00000"/>
                </a:solidFill>
                <a:hlinkClick r:id="rId3"/>
              </a:rPr>
              <a:t> Call </a:t>
            </a:r>
            <a:endParaRPr lang="en-US" sz="1400" b="1" dirty="0">
              <a:solidFill>
                <a:srgbClr val="C00000"/>
              </a:solidFill>
            </a:endParaRP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6:30am-10am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3212C0-CFBA-A84F-E0F7-E3F17E70FD84}"/>
              </a:ext>
            </a:extLst>
          </p:cNvPr>
          <p:cNvSpPr/>
          <p:nvPr/>
        </p:nvSpPr>
        <p:spPr>
          <a:xfrm>
            <a:off x="240890" y="4694902"/>
            <a:ext cx="8662219" cy="363794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highlight>
                  <a:srgbClr val="E6EBF0"/>
                </a:highlight>
              </a:rPr>
              <a:t>Normal other support channels Service Desk and Client Services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F61ECA1A-3F74-613C-5AB4-42F89E1DE532}"/>
              </a:ext>
            </a:extLst>
          </p:cNvPr>
          <p:cNvSpPr txBox="1">
            <a:spLocks/>
          </p:cNvSpPr>
          <p:nvPr/>
        </p:nvSpPr>
        <p:spPr>
          <a:xfrm>
            <a:off x="3282744" y="3898489"/>
            <a:ext cx="2654711" cy="3637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rgbClr val="C00000"/>
                </a:solidFill>
              </a:rPr>
              <a:t>Posted on ERCOT calendar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871E94-1B07-733D-2715-02AD9DE35012}"/>
              </a:ext>
            </a:extLst>
          </p:cNvPr>
          <p:cNvSpPr/>
          <p:nvPr/>
        </p:nvSpPr>
        <p:spPr>
          <a:xfrm>
            <a:off x="7860890" y="3706762"/>
            <a:ext cx="889819" cy="67351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Daily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Call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10-11am</a:t>
            </a:r>
          </a:p>
        </p:txBody>
      </p:sp>
    </p:spTree>
    <p:extLst>
      <p:ext uri="{BB962C8B-B14F-4D97-AF65-F5344CB8AC3E}">
        <p14:creationId xmlns:p14="http://schemas.microsoft.com/office/powerpoint/2010/main" val="394698316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3468</TotalTime>
  <Words>2852</Words>
  <Application>Microsoft Office PowerPoint</Application>
  <PresentationFormat>On-screen Show (4:3)</PresentationFormat>
  <Paragraphs>529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Aptos</vt:lpstr>
      <vt:lpstr>Aptos Narrow</vt:lpstr>
      <vt:lpstr>Arial</vt:lpstr>
      <vt:lpstr>Calibri</vt:lpstr>
      <vt:lpstr>Courier New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Market Trials and Transition through Go-Live</vt:lpstr>
      <vt:lpstr>Market Notices sent (1-day notice later today)</vt:lpstr>
      <vt:lpstr>PowerPoint Presentation</vt:lpstr>
      <vt:lpstr>Updates of Interest</vt:lpstr>
      <vt:lpstr>Communications Support last 24-hours</vt:lpstr>
      <vt:lpstr>Communications Support today and into weekend</vt:lpstr>
      <vt:lpstr>Pre-RTC Telemetry deletions</vt:lpstr>
      <vt:lpstr>Wrap-Up &amp; Questions</vt:lpstr>
      <vt:lpstr>PowerPoint Presentation</vt:lpstr>
      <vt:lpstr>APPENDIX- Supporting Materials from Market Trials</vt:lpstr>
      <vt:lpstr>Summary of SCED functionality</vt:lpstr>
      <vt:lpstr>Day-Ahead Market </vt:lpstr>
      <vt:lpstr>DAM Operating Day (OD) Test</vt:lpstr>
      <vt:lpstr>DAM Operating Day (OD) Test – Pre DAM</vt:lpstr>
      <vt:lpstr>DAM Operating Day (OD) Test – Post DAM</vt:lpstr>
      <vt:lpstr>DAM ASDC Price Setting Example</vt:lpstr>
      <vt:lpstr>DAM ASDC Price Setting Example</vt:lpstr>
      <vt:lpstr>NCLR Self-Provision   Reminder:  AS Self-Provision is a special design to allow Non-Controllable Load Resources to self-provide their AS Responsibilities into/through  SCED/Real-Time Market </vt:lpstr>
      <vt:lpstr>NCLR Resource Status Codes</vt:lpstr>
      <vt:lpstr>Ramp Rates and Capabilities</vt:lpstr>
      <vt:lpstr>Self-Provision Achieved via Telemetry Points for NCLRs</vt:lpstr>
      <vt:lpstr>The Self-Provision Checklist</vt:lpstr>
      <vt:lpstr>Scenario 1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Reminder of RTC+B FAQ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Potluri, Tejaswi</cp:lastModifiedBy>
  <cp:revision>173</cp:revision>
  <cp:lastPrinted>2017-10-10T21:31:05Z</cp:lastPrinted>
  <dcterms:created xsi:type="dcterms:W3CDTF">2016-01-21T15:20:31Z</dcterms:created>
  <dcterms:modified xsi:type="dcterms:W3CDTF">2025-12-05T16:51:47Z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