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11"/>
  </p:notesMasterIdLst>
  <p:handoutMasterIdLst>
    <p:handoutMasterId r:id="rId12"/>
  </p:handoutMasterIdLst>
  <p:sldIdLst>
    <p:sldId id="3140" r:id="rId6"/>
    <p:sldId id="585" r:id="rId7"/>
    <p:sldId id="620" r:id="rId8"/>
    <p:sldId id="3095" r:id="rId9"/>
    <p:sldId id="3093"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D8819A-08DF-43DE-AEA8-2BAF1B2ED933}">
          <p14:sldIdLst>
            <p14:sldId id="3140"/>
            <p14:sldId id="585"/>
            <p14:sldId id="620"/>
            <p14:sldId id="3095"/>
            <p14:sldId id="309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DD624F-C1A0-818D-DA9E-F189AFCC5EE4}" name="Tirupati, Venkata" initials="VT" userId="S::Venkata.Tirupati@ercot.com::f158bf16-7c33-4cff-afb7-2f4396d4ca51" providerId="AD"/>
  <p188:author id="{6AED60BC-6DC8-9208-15EC-10DB2B0CE731}" name="Mereness, Matt" initials="MM" userId="S::matt.mereness@ercot.com::6db1126a-164e-4475-8d86-5dde160acd3b" providerId="AD"/>
  <p188:author id="{881B48C5-BB53-CDCD-4930-0451197F0D4A}" name="Urquhart, Ike" initials="UI" userId="S::Ike.Urquhart@ercot.com::730980f3-dc09-4cfe-ab83-a3f100637f33" providerId="AD"/>
  <p188:author id="{47B1B2D5-CBCE-C9A6-CDCE-5D057DF5C4EF}" name="Kersulis, Jonas" initials="KJ" userId="S::Jonas.Kersulis@ercot.com::38ec2a83-12fc-4093-8e16-3ee53b6e0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26D07C"/>
    <a:srgbClr val="0076C6"/>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930" y="28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12/5/2025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5:26:00.169"/>
    </inkml:context>
    <inkml:brush xml:id="br0">
      <inkml:brushProperty name="width" value="0.035" units="cm"/>
      <inkml:brushProperty name="height" value="0.035" units="cm"/>
      <inkml:brushProperty name="color" value="#008C3A"/>
    </inkml:brush>
  </inkml:definitions>
  <inkml:trace contextRef="#ctx0" brushRef="#br0">1 1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5:28:57.964"/>
    </inkml:context>
    <inkml:brush xml:id="br0">
      <inkml:brushProperty name="width" value="0.035" units="cm"/>
      <inkml:brushProperty name="height" value="0.035" units="cm"/>
      <inkml:brushProperty name="color" value="#E71224"/>
    </inkml:brush>
  </inkml:definitions>
  <inkml:trace contextRef="#ctx0" brushRef="#br0">1952 0 24575,'-13'2'0,"1"1"0,-1 0 0,1 0 0,0 1 0,0 1 0,0 0 0,1 0 0,-1 1 0,2 0 0,-1 0 0,-12 11 0,-33 16 0,-158 62 0,-404 127 0,176-71 0,258-70 83,126-53-807,-116 40 0,122-53-6102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5:28:59.374"/>
    </inkml:context>
    <inkml:brush xml:id="br0">
      <inkml:brushProperty name="width" value="0.035" units="cm"/>
      <inkml:brushProperty name="height" value="0.035" units="cm"/>
      <inkml:brushProperty name="color" value="#E71224"/>
    </inkml:brush>
  </inkml:definitions>
  <inkml:trace contextRef="#ctx0" brushRef="#br0">0 1 24575,'7'2'0,"-2"0"0,1 1 0,0-1 0,0 1 0,-1 0 0,0 0 0,0 0 0,0 1 0,0-1 0,0 1 0,-1 0 0,0 0 0,4 5 0,6 4 0,87 84 0,-4 3 0,101 141 0,-167-202 0,-2 2 0,-3 1 0,38 86 0,2 4 0,-46-96-195,2-1 0,1-1 0,2 0 0,3-2 0,0 0 0,38 31 0,-25-30-6631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8:23:25.682"/>
    </inkml:context>
    <inkml:brush xml:id="br0">
      <inkml:brushProperty name="width" value="0.035" units="cm"/>
      <inkml:brushProperty name="height" value="0.035" units="cm"/>
      <inkml:brushProperty name="color" value="#E71224"/>
    </inkml:brush>
  </inkml:definitions>
  <inkml:trace contextRef="#ctx0" brushRef="#br0">1952 0 24575,'-13'2'0,"1"1"0,-1 0 0,1 0 0,0 1 0,0 1 0,0 0 0,1 0 0,-1 1 0,2 0 0,-1 0 0,-12 11 0,-33 16 0,-158 62 0,-404 127 0,176-71 0,258-70 83,126-53-807,-116 40 0,122-53-6102</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8:23:25.683"/>
    </inkml:context>
    <inkml:brush xml:id="br0">
      <inkml:brushProperty name="width" value="0.035" units="cm"/>
      <inkml:brushProperty name="height" value="0.035" units="cm"/>
      <inkml:brushProperty name="color" value="#E71224"/>
    </inkml:brush>
  </inkml:definitions>
  <inkml:trace contextRef="#ctx0" brushRef="#br0">0 1 24575,'7'2'0,"-2"0"0,1 1 0,0-1 0,0 1 0,-1 0 0,0 0 0,0 0 0,0 1 0,0-1 0,0 1 0,-1 0 0,0 0 0,4 5 0,6 4 0,87 84 0,-4 3 0,101 141 0,-167-202 0,-2 2 0,-3 1 0,38 86 0,2 4 0,-46-96-195,2-1 0,1-1 0,2 0 0,3-2 0,0 0 0,38 31 0,-25-30-6631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1T18:33:46.319"/>
    </inkml:context>
    <inkml:brush xml:id="br0">
      <inkml:brushProperty name="width" value="0.035" units="cm"/>
      <inkml:brushProperty name="height" value="0.035" units="cm"/>
      <inkml:brushProperty name="color" value="#008C3A"/>
    </inkml:brush>
  </inkml:definitions>
  <inkml:trace contextRef="#ctx0" brushRef="#br0">0 1112 24575,'30'33'0,"-1"1"0,-2 1 0,-2 1 0,-1 2 0,31 64 0,73 214 0,-116-280 0,25 89 0,-27-84 0,30 75 0,-40-115 0,0-1 0,0 0 0,0 1 0,0-1 0,1 0 0,-1 1 0,0-1 0,0 0 0,0 1 0,1-1 0,-1 0 0,0 0 0,0 1 0,1-1 0,-1 0 0,0 0 0,1 0 0,-1 1 0,0-1 0,1 0 0,-1 0 0,0 0 0,1 0 0,-1 0 0,0 0 0,1 0 0,-1 1 0,0-1 0,1 0 0,-1 0 0,0 0 0,1-1 0,-1 1 0,1 0 0,0 0 0,14-11 0,14-28 0,-25 33 0,145-220 0,78-106 0,230-331 0,-92 162 0,-172 264-1365,-182 222-5461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12/5/2025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992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image" Target="../media/image2.png"/><Relationship Id="rId2" Type="http://schemas.openxmlformats.org/officeDocument/2006/relationships/slideLayout" Target="../slideLayouts/slideLayout3.xml"/><Relationship Id="rId16"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ercot.com/services/mdt/webservices" TargetMode="External"/><Relationship Id="rId3" Type="http://schemas.openxmlformats.org/officeDocument/2006/relationships/hyperlink" Target="https://markettrials.ercot.com/osrui/osrui/Summary.action" TargetMode="External"/><Relationship Id="rId7" Type="http://schemas.openxmlformats.org/officeDocument/2006/relationships/hyperlink" Target="https://api.wan.ercot.com/NodalAPI/EWS/" TargetMode="External"/><Relationship Id="rId2" Type="http://schemas.openxmlformats.org/officeDocument/2006/relationships/hyperlink" Target="https://itestmarkettrials.ercot.com/mmsui/mmsui/displayTradesLanding.action" TargetMode="External"/><Relationship Id="rId1" Type="http://schemas.openxmlformats.org/officeDocument/2006/relationships/slideLayout" Target="../slideLayouts/slideLayout5.xml"/><Relationship Id="rId6" Type="http://schemas.openxmlformats.org/officeDocument/2006/relationships/hyperlink" Target="https://misapi.ercot.com/NodalAPI/EWS/" TargetMode="External"/><Relationship Id="rId5" Type="http://schemas.openxmlformats.org/officeDocument/2006/relationships/hyperlink" Target="https://markettrialsapi.wan.ercot.com/NodalAPI/EWS/" TargetMode="External"/><Relationship Id="rId4" Type="http://schemas.openxmlformats.org/officeDocument/2006/relationships/hyperlink" Target="https://markettrialsapi.ercot.com/NodalAPI/EWS/"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ercot.com/services/comm/mkt_notices/M-B111325-01"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50.png"/><Relationship Id="rId7" Type="http://schemas.openxmlformats.org/officeDocument/2006/relationships/image" Target="../media/image70.png"/><Relationship Id="rId2" Type="http://schemas.openxmlformats.org/officeDocument/2006/relationships/customXml" Target="../ink/ink1.xml"/><Relationship Id="rId1" Type="http://schemas.openxmlformats.org/officeDocument/2006/relationships/slideLayout" Target="../slideLayouts/slideLayout5.xml"/><Relationship Id="rId6" Type="http://schemas.openxmlformats.org/officeDocument/2006/relationships/customXml" Target="../ink/ink3.xml"/><Relationship Id="rId11" Type="http://schemas.openxmlformats.org/officeDocument/2006/relationships/image" Target="../media/image8.png"/><Relationship Id="rId5" Type="http://schemas.openxmlformats.org/officeDocument/2006/relationships/image" Target="../media/image60.png"/><Relationship Id="rId10" Type="http://schemas.openxmlformats.org/officeDocument/2006/relationships/customXml" Target="../ink/ink6.xml"/><Relationship Id="rId4" Type="http://schemas.openxmlformats.org/officeDocument/2006/relationships/customXml" Target="../ink/ink2.xml"/><Relationship Id="rId9" Type="http://schemas.openxmlformats.org/officeDocument/2006/relationships/customXml" Target="../ink/ink5.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services/mdt/webservices"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E5CD6-50F8-DC8B-E96F-234C1A30AFF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ABA392D-745F-84AB-72CF-96B5D954E605}"/>
              </a:ext>
            </a:extLst>
          </p:cNvPr>
          <p:cNvSpPr/>
          <p:nvPr/>
        </p:nvSpPr>
        <p:spPr>
          <a:xfrm>
            <a:off x="2322872" y="1075095"/>
            <a:ext cx="6688393" cy="907026"/>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Pre-RTC System</a:t>
            </a:r>
          </a:p>
          <a:p>
            <a:pPr algn="ctr"/>
            <a:endParaRPr lang="en-US" sz="1350" dirty="0"/>
          </a:p>
        </p:txBody>
      </p:sp>
      <p:sp>
        <p:nvSpPr>
          <p:cNvPr id="6" name="Rectangle 5">
            <a:extLst>
              <a:ext uri="{FF2B5EF4-FFF2-40B4-BE49-F238E27FC236}">
                <a16:creationId xmlns:a16="http://schemas.microsoft.com/office/drawing/2014/main" id="{67A357BB-64FD-E789-4468-8957FEBA4595}"/>
              </a:ext>
            </a:extLst>
          </p:cNvPr>
          <p:cNvSpPr/>
          <p:nvPr/>
        </p:nvSpPr>
        <p:spPr>
          <a:xfrm>
            <a:off x="2322872" y="3612739"/>
            <a:ext cx="6688393" cy="907026"/>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a:p>
            <a:pPr algn="ctr"/>
            <a:endParaRPr lang="en-US" sz="1350" dirty="0"/>
          </a:p>
          <a:p>
            <a:pPr algn="ctr"/>
            <a:r>
              <a:rPr lang="en-US" sz="1350" dirty="0"/>
              <a:t>RTC System</a:t>
            </a:r>
          </a:p>
          <a:p>
            <a:pPr algn="ctr"/>
            <a:endParaRPr lang="en-US" sz="1350" dirty="0"/>
          </a:p>
        </p:txBody>
      </p:sp>
      <p:sp>
        <p:nvSpPr>
          <p:cNvPr id="10" name="Rectangle 9">
            <a:extLst>
              <a:ext uri="{FF2B5EF4-FFF2-40B4-BE49-F238E27FC236}">
                <a16:creationId xmlns:a16="http://schemas.microsoft.com/office/drawing/2014/main" id="{4F4B1180-162C-1183-463A-007D6FA6EC60}"/>
              </a:ext>
            </a:extLst>
          </p:cNvPr>
          <p:cNvSpPr/>
          <p:nvPr/>
        </p:nvSpPr>
        <p:spPr>
          <a:xfrm>
            <a:off x="2440859" y="1565939"/>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1</a:t>
            </a:r>
          </a:p>
        </p:txBody>
      </p:sp>
      <p:sp>
        <p:nvSpPr>
          <p:cNvPr id="11" name="Rectangle 10">
            <a:extLst>
              <a:ext uri="{FF2B5EF4-FFF2-40B4-BE49-F238E27FC236}">
                <a16:creationId xmlns:a16="http://schemas.microsoft.com/office/drawing/2014/main" id="{0017938B-8792-A25D-31BC-3593E180682F}"/>
              </a:ext>
            </a:extLst>
          </p:cNvPr>
          <p:cNvSpPr/>
          <p:nvPr/>
        </p:nvSpPr>
        <p:spPr>
          <a:xfrm>
            <a:off x="3521181" y="1565939"/>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2</a:t>
            </a:r>
          </a:p>
        </p:txBody>
      </p:sp>
      <p:sp>
        <p:nvSpPr>
          <p:cNvPr id="12" name="Rectangle 11">
            <a:extLst>
              <a:ext uri="{FF2B5EF4-FFF2-40B4-BE49-F238E27FC236}">
                <a16:creationId xmlns:a16="http://schemas.microsoft.com/office/drawing/2014/main" id="{38D4F603-98A7-2E87-FCD3-C210F2C586B4}"/>
              </a:ext>
            </a:extLst>
          </p:cNvPr>
          <p:cNvSpPr/>
          <p:nvPr/>
        </p:nvSpPr>
        <p:spPr>
          <a:xfrm>
            <a:off x="4601504" y="1565939"/>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3</a:t>
            </a:r>
          </a:p>
        </p:txBody>
      </p:sp>
      <p:sp>
        <p:nvSpPr>
          <p:cNvPr id="13" name="Rectangle 12">
            <a:extLst>
              <a:ext uri="{FF2B5EF4-FFF2-40B4-BE49-F238E27FC236}">
                <a16:creationId xmlns:a16="http://schemas.microsoft.com/office/drawing/2014/main" id="{683E4EBB-A201-7C19-563E-6938D324BC44}"/>
              </a:ext>
            </a:extLst>
          </p:cNvPr>
          <p:cNvSpPr/>
          <p:nvPr/>
        </p:nvSpPr>
        <p:spPr>
          <a:xfrm>
            <a:off x="5681826" y="1565939"/>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4</a:t>
            </a:r>
          </a:p>
        </p:txBody>
      </p:sp>
      <p:sp>
        <p:nvSpPr>
          <p:cNvPr id="14" name="Rectangle 13">
            <a:extLst>
              <a:ext uri="{FF2B5EF4-FFF2-40B4-BE49-F238E27FC236}">
                <a16:creationId xmlns:a16="http://schemas.microsoft.com/office/drawing/2014/main" id="{40A5D727-1F59-C271-6B95-A0148121A535}"/>
              </a:ext>
            </a:extLst>
          </p:cNvPr>
          <p:cNvSpPr/>
          <p:nvPr/>
        </p:nvSpPr>
        <p:spPr>
          <a:xfrm>
            <a:off x="7842471" y="1565939"/>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6</a:t>
            </a:r>
          </a:p>
        </p:txBody>
      </p:sp>
      <p:sp>
        <p:nvSpPr>
          <p:cNvPr id="15" name="Rectangle 14">
            <a:extLst>
              <a:ext uri="{FF2B5EF4-FFF2-40B4-BE49-F238E27FC236}">
                <a16:creationId xmlns:a16="http://schemas.microsoft.com/office/drawing/2014/main" id="{7D63AB58-3D71-F442-D1D9-0E3161DE8CE9}"/>
              </a:ext>
            </a:extLst>
          </p:cNvPr>
          <p:cNvSpPr/>
          <p:nvPr/>
        </p:nvSpPr>
        <p:spPr>
          <a:xfrm>
            <a:off x="6762149" y="1561791"/>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5</a:t>
            </a:r>
          </a:p>
        </p:txBody>
      </p:sp>
      <p:sp>
        <p:nvSpPr>
          <p:cNvPr id="16" name="Rectangle 15">
            <a:extLst>
              <a:ext uri="{FF2B5EF4-FFF2-40B4-BE49-F238E27FC236}">
                <a16:creationId xmlns:a16="http://schemas.microsoft.com/office/drawing/2014/main" id="{FC28EBCD-6142-D047-C752-6FF3D8746FE0}"/>
              </a:ext>
            </a:extLst>
          </p:cNvPr>
          <p:cNvSpPr/>
          <p:nvPr/>
        </p:nvSpPr>
        <p:spPr>
          <a:xfrm>
            <a:off x="2444549" y="3649148"/>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1</a:t>
            </a:r>
          </a:p>
        </p:txBody>
      </p:sp>
      <p:sp>
        <p:nvSpPr>
          <p:cNvPr id="17" name="Rectangle 16">
            <a:extLst>
              <a:ext uri="{FF2B5EF4-FFF2-40B4-BE49-F238E27FC236}">
                <a16:creationId xmlns:a16="http://schemas.microsoft.com/office/drawing/2014/main" id="{0A3B12D1-BFC6-C3FE-4912-42F2FFF40D59}"/>
              </a:ext>
            </a:extLst>
          </p:cNvPr>
          <p:cNvSpPr/>
          <p:nvPr/>
        </p:nvSpPr>
        <p:spPr>
          <a:xfrm>
            <a:off x="3524871" y="3649148"/>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2</a:t>
            </a:r>
          </a:p>
        </p:txBody>
      </p:sp>
      <p:sp>
        <p:nvSpPr>
          <p:cNvPr id="18" name="Rectangle 17">
            <a:extLst>
              <a:ext uri="{FF2B5EF4-FFF2-40B4-BE49-F238E27FC236}">
                <a16:creationId xmlns:a16="http://schemas.microsoft.com/office/drawing/2014/main" id="{2C9ED750-7633-A0E1-E391-09BEBB18F136}"/>
              </a:ext>
            </a:extLst>
          </p:cNvPr>
          <p:cNvSpPr/>
          <p:nvPr/>
        </p:nvSpPr>
        <p:spPr>
          <a:xfrm>
            <a:off x="4605194" y="3649148"/>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3</a:t>
            </a:r>
          </a:p>
        </p:txBody>
      </p:sp>
      <p:sp>
        <p:nvSpPr>
          <p:cNvPr id="19" name="Rectangle 18">
            <a:extLst>
              <a:ext uri="{FF2B5EF4-FFF2-40B4-BE49-F238E27FC236}">
                <a16:creationId xmlns:a16="http://schemas.microsoft.com/office/drawing/2014/main" id="{5900D33C-F1E8-5BB6-9686-A9E87ED5F854}"/>
              </a:ext>
            </a:extLst>
          </p:cNvPr>
          <p:cNvSpPr/>
          <p:nvPr/>
        </p:nvSpPr>
        <p:spPr>
          <a:xfrm>
            <a:off x="5685516" y="3649148"/>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4</a:t>
            </a:r>
          </a:p>
        </p:txBody>
      </p:sp>
      <p:sp>
        <p:nvSpPr>
          <p:cNvPr id="20" name="Rectangle 19">
            <a:extLst>
              <a:ext uri="{FF2B5EF4-FFF2-40B4-BE49-F238E27FC236}">
                <a16:creationId xmlns:a16="http://schemas.microsoft.com/office/drawing/2014/main" id="{2DE1C42E-280A-B6AF-2C4F-C08B857430B2}"/>
              </a:ext>
            </a:extLst>
          </p:cNvPr>
          <p:cNvSpPr/>
          <p:nvPr/>
        </p:nvSpPr>
        <p:spPr>
          <a:xfrm>
            <a:off x="7846161" y="3649148"/>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6</a:t>
            </a:r>
          </a:p>
        </p:txBody>
      </p:sp>
      <p:sp>
        <p:nvSpPr>
          <p:cNvPr id="21" name="Rectangle 20">
            <a:extLst>
              <a:ext uri="{FF2B5EF4-FFF2-40B4-BE49-F238E27FC236}">
                <a16:creationId xmlns:a16="http://schemas.microsoft.com/office/drawing/2014/main" id="{76BD3F31-053B-7A54-9863-F1A25EB5FCD8}"/>
              </a:ext>
            </a:extLst>
          </p:cNvPr>
          <p:cNvSpPr/>
          <p:nvPr/>
        </p:nvSpPr>
        <p:spPr>
          <a:xfrm>
            <a:off x="6765839" y="3652374"/>
            <a:ext cx="1047135" cy="398207"/>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Dec 5</a:t>
            </a:r>
          </a:p>
        </p:txBody>
      </p:sp>
      <p:cxnSp>
        <p:nvCxnSpPr>
          <p:cNvPr id="26" name="Connector: Elbow 25">
            <a:extLst>
              <a:ext uri="{FF2B5EF4-FFF2-40B4-BE49-F238E27FC236}">
                <a16:creationId xmlns:a16="http://schemas.microsoft.com/office/drawing/2014/main" id="{E8FE98E1-807D-6203-E762-F227BD3ED60B}"/>
              </a:ext>
            </a:extLst>
          </p:cNvPr>
          <p:cNvCxnSpPr>
            <a:cxnSpLocks/>
          </p:cNvCxnSpPr>
          <p:nvPr/>
        </p:nvCxnSpPr>
        <p:spPr>
          <a:xfrm>
            <a:off x="2403985" y="2834302"/>
            <a:ext cx="4962845" cy="760003"/>
          </a:xfrm>
          <a:prstGeom prst="bentConnector3">
            <a:avLst>
              <a:gd name="adj1" fmla="val 99926"/>
            </a:avLst>
          </a:prstGeom>
          <a:ln w="3810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42" name="Connector: Elbow 41">
            <a:extLst>
              <a:ext uri="{FF2B5EF4-FFF2-40B4-BE49-F238E27FC236}">
                <a16:creationId xmlns:a16="http://schemas.microsoft.com/office/drawing/2014/main" id="{C5ABF677-8C40-8AE0-99F5-E44D07BFF3C0}"/>
              </a:ext>
            </a:extLst>
          </p:cNvPr>
          <p:cNvCxnSpPr>
            <a:cxnSpLocks/>
          </p:cNvCxnSpPr>
          <p:nvPr/>
        </p:nvCxnSpPr>
        <p:spPr>
          <a:xfrm>
            <a:off x="3395833" y="2830615"/>
            <a:ext cx="4962845" cy="760003"/>
          </a:xfrm>
          <a:prstGeom prst="bentConnector3">
            <a:avLst>
              <a:gd name="adj1" fmla="val 99926"/>
            </a:avLst>
          </a:prstGeom>
          <a:ln w="3810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43" name="Connector: Elbow 42">
            <a:extLst>
              <a:ext uri="{FF2B5EF4-FFF2-40B4-BE49-F238E27FC236}">
                <a16:creationId xmlns:a16="http://schemas.microsoft.com/office/drawing/2014/main" id="{0C33660D-C6E6-C778-CF21-93DDB7E778D0}"/>
              </a:ext>
            </a:extLst>
          </p:cNvPr>
          <p:cNvCxnSpPr>
            <a:cxnSpLocks/>
          </p:cNvCxnSpPr>
          <p:nvPr/>
        </p:nvCxnSpPr>
        <p:spPr>
          <a:xfrm>
            <a:off x="1308913" y="2833072"/>
            <a:ext cx="4962845" cy="760003"/>
          </a:xfrm>
          <a:prstGeom prst="bentConnector3">
            <a:avLst>
              <a:gd name="adj1" fmla="val 99926"/>
            </a:avLst>
          </a:prstGeom>
          <a:ln w="38100">
            <a:solidFill>
              <a:srgbClr val="C00000"/>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4" name="Rectangle 3">
            <a:extLst>
              <a:ext uri="{FF2B5EF4-FFF2-40B4-BE49-F238E27FC236}">
                <a16:creationId xmlns:a16="http://schemas.microsoft.com/office/drawing/2014/main" id="{6FC47BF9-6AFA-3371-76C3-C9845C5E7BF8}"/>
              </a:ext>
            </a:extLst>
          </p:cNvPr>
          <p:cNvSpPr/>
          <p:nvPr/>
        </p:nvSpPr>
        <p:spPr>
          <a:xfrm>
            <a:off x="280221" y="2344377"/>
            <a:ext cx="2042651" cy="907026"/>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t>QSE Submitting during timeframe of </a:t>
            </a:r>
          </a:p>
          <a:p>
            <a:pPr algn="ctr"/>
            <a:r>
              <a:rPr lang="en-US" sz="1350" dirty="0"/>
              <a:t>Dec 5</a:t>
            </a:r>
          </a:p>
        </p:txBody>
      </p:sp>
      <p:sp>
        <p:nvSpPr>
          <p:cNvPr id="7" name="Multiplication Sign 6">
            <a:extLst>
              <a:ext uri="{FF2B5EF4-FFF2-40B4-BE49-F238E27FC236}">
                <a16:creationId xmlns:a16="http://schemas.microsoft.com/office/drawing/2014/main" id="{482698BC-F086-E710-7EE3-6CAF5E761DBA}"/>
              </a:ext>
            </a:extLst>
          </p:cNvPr>
          <p:cNvSpPr/>
          <p:nvPr/>
        </p:nvSpPr>
        <p:spPr>
          <a:xfrm>
            <a:off x="6575948" y="1852150"/>
            <a:ext cx="339213" cy="294966"/>
          </a:xfrm>
          <a:prstGeom prst="mathMultiply">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a:extLst>
              <a:ext uri="{FF2B5EF4-FFF2-40B4-BE49-F238E27FC236}">
                <a16:creationId xmlns:a16="http://schemas.microsoft.com/office/drawing/2014/main" id="{256D2B99-4EEF-D07B-530C-A541D1BD7590}"/>
              </a:ext>
            </a:extLst>
          </p:cNvPr>
          <p:cNvSpPr txBox="1"/>
          <p:nvPr/>
        </p:nvSpPr>
        <p:spPr>
          <a:xfrm>
            <a:off x="6551998" y="2094908"/>
            <a:ext cx="2518259" cy="507831"/>
          </a:xfrm>
          <a:prstGeom prst="rect">
            <a:avLst/>
          </a:prstGeom>
          <a:noFill/>
        </p:spPr>
        <p:txBody>
          <a:bodyPr wrap="square" rtlCol="0">
            <a:spAutoFit/>
          </a:bodyPr>
          <a:lstStyle/>
          <a:p>
            <a:r>
              <a:rPr lang="en-US" sz="1350" dirty="0"/>
              <a:t>Midnight cutoff pre-RTC system</a:t>
            </a:r>
          </a:p>
        </p:txBody>
      </p:sp>
      <p:sp>
        <p:nvSpPr>
          <p:cNvPr id="9" name="TextBox 8">
            <a:extLst>
              <a:ext uri="{FF2B5EF4-FFF2-40B4-BE49-F238E27FC236}">
                <a16:creationId xmlns:a16="http://schemas.microsoft.com/office/drawing/2014/main" id="{38B304E0-3675-0334-27B7-91CC99E6821D}"/>
              </a:ext>
            </a:extLst>
          </p:cNvPr>
          <p:cNvSpPr txBox="1"/>
          <p:nvPr/>
        </p:nvSpPr>
        <p:spPr>
          <a:xfrm>
            <a:off x="5640011" y="2951321"/>
            <a:ext cx="958691" cy="600164"/>
          </a:xfrm>
          <a:prstGeom prst="rect">
            <a:avLst/>
          </a:prstGeom>
          <a:noFill/>
        </p:spPr>
        <p:txBody>
          <a:bodyPr wrap="square" rtlCol="0">
            <a:spAutoFit/>
          </a:bodyPr>
          <a:lstStyle/>
          <a:p>
            <a:r>
              <a:rPr lang="en-US" sz="1100" dirty="0"/>
              <a:t>Energy Trades only*</a:t>
            </a:r>
          </a:p>
        </p:txBody>
      </p:sp>
      <p:sp>
        <p:nvSpPr>
          <p:cNvPr id="22" name="TextBox 21">
            <a:extLst>
              <a:ext uri="{FF2B5EF4-FFF2-40B4-BE49-F238E27FC236}">
                <a16:creationId xmlns:a16="http://schemas.microsoft.com/office/drawing/2014/main" id="{D218855D-EE47-CAAC-47D6-B5E35491DD24}"/>
              </a:ext>
            </a:extLst>
          </p:cNvPr>
          <p:cNvSpPr txBox="1"/>
          <p:nvPr/>
        </p:nvSpPr>
        <p:spPr>
          <a:xfrm>
            <a:off x="179582" y="326158"/>
            <a:ext cx="2143147" cy="1708160"/>
          </a:xfrm>
          <a:prstGeom prst="rect">
            <a:avLst/>
          </a:prstGeom>
          <a:noFill/>
          <a:ln>
            <a:solidFill>
              <a:schemeClr val="bg2">
                <a:lumMod val="75000"/>
              </a:schemeClr>
            </a:solidFill>
          </a:ln>
        </p:spPr>
        <p:txBody>
          <a:bodyPr wrap="square" rtlCol="0">
            <a:spAutoFit/>
          </a:bodyPr>
          <a:lstStyle/>
          <a:p>
            <a:pPr algn="ctr"/>
            <a:r>
              <a:rPr lang="en-US" sz="2100" dirty="0">
                <a:solidFill>
                  <a:srgbClr val="FF0000"/>
                </a:solidFill>
              </a:rPr>
              <a:t>Market Submissions December 5</a:t>
            </a:r>
          </a:p>
          <a:p>
            <a:pPr algn="ctr"/>
            <a:r>
              <a:rPr lang="en-US" sz="2100" dirty="0">
                <a:solidFill>
                  <a:srgbClr val="FF0000"/>
                </a:solidFill>
              </a:rPr>
              <a:t>and going forward</a:t>
            </a:r>
          </a:p>
        </p:txBody>
      </p:sp>
      <p:sp>
        <p:nvSpPr>
          <p:cNvPr id="23" name="TextBox 22">
            <a:extLst>
              <a:ext uri="{FF2B5EF4-FFF2-40B4-BE49-F238E27FC236}">
                <a16:creationId xmlns:a16="http://schemas.microsoft.com/office/drawing/2014/main" id="{9F870E7D-B784-173C-613C-CEA2BDC71238}"/>
              </a:ext>
            </a:extLst>
          </p:cNvPr>
          <p:cNvSpPr txBox="1"/>
          <p:nvPr/>
        </p:nvSpPr>
        <p:spPr>
          <a:xfrm>
            <a:off x="4139382" y="4831448"/>
            <a:ext cx="4930876" cy="300082"/>
          </a:xfrm>
          <a:prstGeom prst="rect">
            <a:avLst/>
          </a:prstGeom>
          <a:noFill/>
        </p:spPr>
        <p:txBody>
          <a:bodyPr wrap="square" rtlCol="0">
            <a:spAutoFit/>
          </a:bodyPr>
          <a:lstStyle/>
          <a:p>
            <a:r>
              <a:rPr lang="en-US" sz="1350" dirty="0"/>
              <a:t>* Energy Trades can be put in for prior OD 12/4</a:t>
            </a:r>
          </a:p>
        </p:txBody>
      </p:sp>
      <p:pic>
        <p:nvPicPr>
          <p:cNvPr id="2" name="Picture 1">
            <a:extLst>
              <a:ext uri="{FF2B5EF4-FFF2-40B4-BE49-F238E27FC236}">
                <a16:creationId xmlns:a16="http://schemas.microsoft.com/office/drawing/2014/main" id="{2695C38A-46C1-4A0A-32E1-085480BAE03C}"/>
              </a:ext>
            </a:extLst>
          </p:cNvPr>
          <p:cNvPicPr>
            <a:picLocks noChangeAspect="1"/>
          </p:cNvPicPr>
          <p:nvPr/>
        </p:nvPicPr>
        <p:blipFill>
          <a:blip r:embed="rId2"/>
          <a:stretch>
            <a:fillRect/>
          </a:stretch>
        </p:blipFill>
        <p:spPr>
          <a:xfrm>
            <a:off x="2954308" y="5162186"/>
            <a:ext cx="5077534" cy="562053"/>
          </a:xfrm>
          <a:prstGeom prst="rect">
            <a:avLst/>
          </a:prstGeom>
          <a:ln>
            <a:solidFill>
              <a:schemeClr val="tx1"/>
            </a:solidFill>
          </a:ln>
        </p:spPr>
      </p:pic>
    </p:spTree>
    <p:extLst>
      <p:ext uri="{BB962C8B-B14F-4D97-AF65-F5344CB8AC3E}">
        <p14:creationId xmlns:p14="http://schemas.microsoft.com/office/powerpoint/2010/main" val="1196834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sz="2000" dirty="0"/>
              <a:t>MMS/Outage Submissions – Go-Live Systems configurations</a:t>
            </a:r>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5" name="Table 4">
            <a:extLst>
              <a:ext uri="{FF2B5EF4-FFF2-40B4-BE49-F238E27FC236}">
                <a16:creationId xmlns:a16="http://schemas.microsoft.com/office/drawing/2014/main" id="{DB23D8E1-A798-DA80-FB01-371142EDE365}"/>
              </a:ext>
            </a:extLst>
          </p:cNvPr>
          <p:cNvGraphicFramePr>
            <a:graphicFrameLocks noGrp="1"/>
          </p:cNvGraphicFramePr>
          <p:nvPr>
            <p:extLst>
              <p:ext uri="{D42A27DB-BD31-4B8C-83A1-F6EECF244321}">
                <p14:modId xmlns:p14="http://schemas.microsoft.com/office/powerpoint/2010/main" val="1805087317"/>
              </p:ext>
            </p:extLst>
          </p:nvPr>
        </p:nvGraphicFramePr>
        <p:xfrm>
          <a:off x="304800" y="900077"/>
          <a:ext cx="8534400" cy="3561325"/>
        </p:xfrm>
        <a:graphic>
          <a:graphicData uri="http://schemas.openxmlformats.org/drawingml/2006/table">
            <a:tbl>
              <a:tblPr firstRow="1" bandRow="1">
                <a:tableStyleId>{69012ECD-51FC-41F1-AA8D-1B2483CD663E}</a:tableStyleId>
              </a:tblPr>
              <a:tblGrid>
                <a:gridCol w="1042219">
                  <a:extLst>
                    <a:ext uri="{9D8B030D-6E8A-4147-A177-3AD203B41FA5}">
                      <a16:colId xmlns:a16="http://schemas.microsoft.com/office/drawing/2014/main" val="1352801459"/>
                    </a:ext>
                  </a:extLst>
                </a:gridCol>
                <a:gridCol w="1245324">
                  <a:extLst>
                    <a:ext uri="{9D8B030D-6E8A-4147-A177-3AD203B41FA5}">
                      <a16:colId xmlns:a16="http://schemas.microsoft.com/office/drawing/2014/main" val="3618380293"/>
                    </a:ext>
                  </a:extLst>
                </a:gridCol>
                <a:gridCol w="1077913">
                  <a:extLst>
                    <a:ext uri="{9D8B030D-6E8A-4147-A177-3AD203B41FA5}">
                      <a16:colId xmlns:a16="http://schemas.microsoft.com/office/drawing/2014/main" val="790261420"/>
                    </a:ext>
                  </a:extLst>
                </a:gridCol>
                <a:gridCol w="2130776">
                  <a:extLst>
                    <a:ext uri="{9D8B030D-6E8A-4147-A177-3AD203B41FA5}">
                      <a16:colId xmlns:a16="http://schemas.microsoft.com/office/drawing/2014/main" val="2674858095"/>
                    </a:ext>
                  </a:extLst>
                </a:gridCol>
                <a:gridCol w="3038168">
                  <a:extLst>
                    <a:ext uri="{9D8B030D-6E8A-4147-A177-3AD203B41FA5}">
                      <a16:colId xmlns:a16="http://schemas.microsoft.com/office/drawing/2014/main" val="1447222574"/>
                    </a:ext>
                  </a:extLst>
                </a:gridCol>
              </a:tblGrid>
              <a:tr h="518018">
                <a:tc>
                  <a:txBody>
                    <a:bodyPr/>
                    <a:lstStyle/>
                    <a:p>
                      <a:pPr algn="ctr" fontAlgn="ctr"/>
                      <a:r>
                        <a:rPr lang="en-US" sz="1200" b="1" u="none" strike="noStrike" kern="1200" dirty="0">
                          <a:solidFill>
                            <a:schemeClr val="bg1"/>
                          </a:solidFill>
                          <a:effectLst/>
                          <a:latin typeface="+mn-lt"/>
                          <a:ea typeface="+mn-ea"/>
                          <a:cs typeface="+mn-cs"/>
                        </a:rPr>
                        <a:t>System/</a:t>
                      </a:r>
                    </a:p>
                    <a:p>
                      <a:pPr algn="ctr" fontAlgn="ctr"/>
                      <a:r>
                        <a:rPr lang="en-US" sz="1200" b="1" u="none" strike="noStrike" kern="1200" dirty="0">
                          <a:solidFill>
                            <a:schemeClr val="bg1"/>
                          </a:solidFill>
                          <a:effectLst/>
                          <a:latin typeface="+mn-lt"/>
                          <a:ea typeface="+mn-ea"/>
                          <a:cs typeface="+mn-cs"/>
                        </a:rPr>
                        <a:t>Environment</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kern="1200" dirty="0">
                          <a:solidFill>
                            <a:schemeClr val="bg1"/>
                          </a:solidFill>
                          <a:effectLst/>
                          <a:latin typeface="+mn-lt"/>
                          <a:ea typeface="+mn-ea"/>
                          <a:cs typeface="+mn-cs"/>
                        </a:rPr>
                        <a:t>Effective</a:t>
                      </a:r>
                    </a:p>
                    <a:p>
                      <a:pPr algn="ctr" fontAlgn="ctr"/>
                      <a:r>
                        <a:rPr lang="en-US" sz="1200" b="1" u="none" strike="noStrike" kern="1200" dirty="0">
                          <a:solidFill>
                            <a:schemeClr val="bg1"/>
                          </a:solidFill>
                          <a:effectLst/>
                          <a:latin typeface="+mn-lt"/>
                          <a:ea typeface="+mn-ea"/>
                          <a:cs typeface="+mn-cs"/>
                        </a:rPr>
                        <a:t>Dates</a:t>
                      </a:r>
                      <a:r>
                        <a:rPr lang="en-US" sz="1200" b="1" i="0" u="none" strike="noStrike" dirty="0">
                          <a:solidFill>
                            <a:srgbClr val="000000"/>
                          </a:solidFill>
                          <a:effectLst/>
                          <a:latin typeface="+mn-lt"/>
                        </a:rPr>
                        <a:t> </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Digital </a:t>
                      </a:r>
                    </a:p>
                    <a:p>
                      <a:pPr algn="ctr" fontAlgn="ctr"/>
                      <a:r>
                        <a:rPr lang="en-US" sz="1200" u="none" strike="noStrike" dirty="0">
                          <a:effectLst/>
                          <a:latin typeface="+mn-lt"/>
                        </a:rPr>
                        <a:t>Certificate</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MMSUI/</a:t>
                      </a:r>
                    </a:p>
                    <a:p>
                      <a:pPr algn="ctr" fontAlgn="ctr"/>
                      <a:r>
                        <a:rPr lang="en-US" sz="1200" u="none" strike="noStrike" dirty="0">
                          <a:effectLst/>
                          <a:latin typeface="+mn-lt"/>
                        </a:rPr>
                        <a:t>OSUI</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latin typeface="+mn-lt"/>
                        </a:rPr>
                        <a:t>API/WAN URL</a:t>
                      </a:r>
                      <a:endParaRPr lang="en-US" sz="1200" b="1"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9949176"/>
                  </a:ext>
                </a:extLst>
              </a:tr>
              <a:tr h="1110459">
                <a:tc>
                  <a:txBody>
                    <a:bodyPr/>
                    <a:lstStyle/>
                    <a:p>
                      <a:pPr lvl="0" algn="ctr" fontAlgn="ctr"/>
                      <a:r>
                        <a:rPr lang="en-US" sz="1100" u="none" strike="noStrike" dirty="0">
                          <a:effectLst/>
                          <a:latin typeface="+mn-lt"/>
                        </a:rPr>
                        <a:t>Current Prod (pre-RTC)</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FF0000"/>
                          </a:solidFill>
                          <a:effectLst/>
                          <a:latin typeface="+mn-lt"/>
                        </a:rPr>
                        <a:t>Till 12/4 23:56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100" u="sng" strike="noStrike" kern="1200" dirty="0">
                          <a:solidFill>
                            <a:schemeClr val="accent4">
                              <a:lumMod val="75000"/>
                              <a:lumOff val="25000"/>
                            </a:schemeClr>
                          </a:solidFill>
                          <a:effectLst/>
                          <a:latin typeface="+mn-lt"/>
                          <a:ea typeface="+mn-ea"/>
                          <a:cs typeface="+mn-cs"/>
                        </a:rPr>
                        <a:t>mis.ercot.com/mmsui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mis.ercot.com/osui</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1" indent="0" algn="l" defTabSz="914400" rtl="0" eaLnBrk="1" fontAlgn="ctr" latinLnBrk="0" hangingPunct="1">
                        <a:buNone/>
                      </a:pPr>
                      <a:r>
                        <a:rPr lang="en-US" sz="1100" u="sng" strike="noStrike" kern="1200" dirty="0">
                          <a:solidFill>
                            <a:schemeClr val="accent4">
                              <a:lumMod val="75000"/>
                              <a:lumOff val="25000"/>
                            </a:schemeClr>
                          </a:solidFill>
                          <a:effectLst/>
                          <a:latin typeface="+mn-lt"/>
                          <a:ea typeface="+mn-ea"/>
                          <a:cs typeface="+mn-cs"/>
                        </a:rPr>
                        <a:t>https://misapi.ercot.com/2007-08/Nodal/eEDS/EWS/</a:t>
                      </a:r>
                    </a:p>
                    <a:p>
                      <a:pPr marL="0" lvl="1" indent="0" algn="l" defTabSz="914400" rtl="0" eaLnBrk="1" fontAlgn="ctr" latinLnBrk="0" hangingPunct="1">
                        <a:buNone/>
                      </a:pP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https://api.wan.ercot.com:8443/2007-08/Nodal/eEDS/EWS/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32092"/>
                  </a:ext>
                </a:extLst>
              </a:tr>
              <a:tr h="1277789">
                <a:tc>
                  <a:txBody>
                    <a:bodyPr/>
                    <a:lstStyle/>
                    <a:p>
                      <a:pPr lvl="0" algn="ctr" fontAlgn="ctr"/>
                      <a:r>
                        <a:rPr lang="en-US" sz="1100" u="none" strike="noStrike" dirty="0">
                          <a:effectLst/>
                          <a:latin typeface="+mn-lt"/>
                        </a:rPr>
                        <a:t>RTC+B Market Trials and </a:t>
                      </a:r>
                      <a:r>
                        <a:rPr lang="en-US" sz="1100" b="1" u="none" strike="noStrike" dirty="0">
                          <a:effectLst/>
                          <a:highlight>
                            <a:srgbClr val="FFFF00"/>
                          </a:highlight>
                          <a:latin typeface="+mn-lt"/>
                        </a:rPr>
                        <a:t>Dual Submissions</a:t>
                      </a:r>
                      <a:endParaRPr lang="en-US" sz="1100" b="1" i="0" u="none" strike="noStrike" dirty="0">
                        <a:solidFill>
                          <a:srgbClr val="000000"/>
                        </a:solidFill>
                        <a:effectLst/>
                        <a:highlight>
                          <a:srgbClr val="FFFF00"/>
                        </a:highligh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FF0000"/>
                          </a:solidFill>
                          <a:effectLst/>
                          <a:latin typeface="+mn-lt"/>
                        </a:rPr>
                        <a:t>Till 12/4 23:56</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 </a:t>
                      </a:r>
                    </a:p>
                    <a:p>
                      <a:pPr algn="ctr" fontAlgn="ctr"/>
                      <a:r>
                        <a:rPr lang="en-US" sz="1100" u="none" strike="noStrike" dirty="0">
                          <a:effectLst/>
                          <a:latin typeface="+mn-lt"/>
                        </a:rPr>
                        <a:t>(no change)</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https://markettrials.ercot.com/mmsui/mmsui/displayTradesLanding.action</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endParaRPr lang="en-US" sz="1100" u="none" strike="noStrike" kern="1200" dirty="0">
                        <a:solidFill>
                          <a:schemeClr val="tx1"/>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https://markettrials.ercot.com/osrui/osrui/Summary.action</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4">
                            <a:extLst>
                              <a:ext uri="{A12FA001-AC4F-418D-AE19-62706E023703}">
                                <ahyp:hlinkClr xmlns:ahyp="http://schemas.microsoft.com/office/drawing/2018/hyperlinkcolor" val="tx"/>
                              </a:ext>
                            </a:extLst>
                          </a:hlinkClick>
                        </a:rPr>
                        <a:t>https://markettrialsapi.ercot.com/NodalAPI/EWS/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5">
                            <a:extLst>
                              <a:ext uri="{A12FA001-AC4F-418D-AE19-62706E023703}">
                                <ahyp:hlinkClr xmlns:ahyp="http://schemas.microsoft.com/office/drawing/2018/hyperlinkcolor" val="tx"/>
                              </a:ext>
                            </a:extLst>
                          </a:hlinkClick>
                        </a:rPr>
                        <a:t>https://markettrialsapi.wan.ercot.com/NodalAPI/EWS/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4987621"/>
                  </a:ext>
                </a:extLst>
              </a:tr>
              <a:tr h="650627">
                <a:tc>
                  <a:txBody>
                    <a:bodyPr/>
                    <a:lstStyle/>
                    <a:p>
                      <a:pPr lvl="0" algn="ctr" fontAlgn="ctr"/>
                      <a:r>
                        <a:rPr lang="en-US" sz="1100" b="0" i="0" u="none" strike="noStrike" dirty="0">
                          <a:solidFill>
                            <a:srgbClr val="000000"/>
                          </a:solidFill>
                          <a:effectLst/>
                          <a:latin typeface="+mn-lt"/>
                        </a:rPr>
                        <a:t>RTC+B Go-Live</a:t>
                      </a:r>
                    </a:p>
                    <a:p>
                      <a:pPr lvl="0" algn="ctr" fontAlgn="ctr"/>
                      <a:r>
                        <a:rPr lang="en-US" sz="1100" b="0" i="0" u="none" strike="noStrike" dirty="0">
                          <a:solidFill>
                            <a:srgbClr val="000000"/>
                          </a:solidFill>
                          <a:effectLst/>
                          <a:latin typeface="+mn-lt"/>
                        </a:rPr>
                        <a:t>Production</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1" i="0" u="none" strike="noStrike" dirty="0">
                          <a:solidFill>
                            <a:srgbClr val="26D07C"/>
                          </a:solidFill>
                          <a:effectLst/>
                          <a:latin typeface="+mn-lt"/>
                        </a:rPr>
                        <a:t>From 12/5 00:05</a:t>
                      </a: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latin typeface="+mn-lt"/>
                        </a:rPr>
                        <a:t>Current Prod </a:t>
                      </a:r>
                    </a:p>
                    <a:p>
                      <a:pPr algn="ctr" fontAlgn="ctr"/>
                      <a:r>
                        <a:rPr lang="en-US" sz="1100" u="none" strike="noStrike" dirty="0">
                          <a:effectLst/>
                          <a:latin typeface="+mn-lt"/>
                        </a:rPr>
                        <a:t>(no change)</a:t>
                      </a:r>
                      <a:endParaRPr lang="en-US" sz="1100" b="0" i="0" u="none" strike="noStrike" dirty="0">
                        <a:solidFill>
                          <a:srgbClr val="000000"/>
                        </a:solidFill>
                        <a:effectLst/>
                        <a:latin typeface="+mn-lt"/>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100" u="sng" strike="noStrike" kern="1200" dirty="0">
                          <a:solidFill>
                            <a:schemeClr val="accent4">
                              <a:lumMod val="75000"/>
                              <a:lumOff val="25000"/>
                            </a:schemeClr>
                          </a:solidFill>
                          <a:effectLst/>
                          <a:latin typeface="+mn-lt"/>
                          <a:ea typeface="+mn-ea"/>
                          <a:cs typeface="+mn-cs"/>
                        </a:rPr>
                        <a:t>mis.ercot.com/mmsui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mis.ercot.com/osui</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100" dirty="0">
                          <a:hlinkClick r:id="rId6" tooltip="https://misapi.ercot.com/nodalapi/ews/"/>
                        </a:rPr>
                        <a:t>https://misapi.ercot.com/NodalAPI/EWS/</a:t>
                      </a:r>
                      <a:br>
                        <a:rPr lang="sv-SE" sz="1100" dirty="0"/>
                      </a:br>
                      <a:r>
                        <a:rPr lang="sv-SE" sz="1100" dirty="0">
                          <a:hlinkClick r:id="rId7" tooltip="https://api.wan.ercot.com/nodalapi/ews/"/>
                        </a:rPr>
                        <a:t>https://api.wan.ercot.com/NodalAPI/EWS/</a:t>
                      </a:r>
                      <a:endParaRPr lang="en-US" sz="1100" b="1"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7520831"/>
                  </a:ext>
                </a:extLst>
              </a:tr>
            </a:tbl>
          </a:graphicData>
        </a:graphic>
      </p:graphicFrame>
      <p:sp>
        <p:nvSpPr>
          <p:cNvPr id="3" name="TextBox 2">
            <a:extLst>
              <a:ext uri="{FF2B5EF4-FFF2-40B4-BE49-F238E27FC236}">
                <a16:creationId xmlns:a16="http://schemas.microsoft.com/office/drawing/2014/main" id="{93A60815-2510-8904-D688-366C6D839C6C}"/>
              </a:ext>
            </a:extLst>
          </p:cNvPr>
          <p:cNvSpPr txBox="1"/>
          <p:nvPr/>
        </p:nvSpPr>
        <p:spPr>
          <a:xfrm>
            <a:off x="193705" y="4524221"/>
            <a:ext cx="8756589"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8"/>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endParaRPr lang="en-US" sz="1600" dirty="0"/>
          </a:p>
          <a:p>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Any Market submissions submitted into RTC+B Market Trials before December 1, 2025, will be deleted in preparation for Go-Live***</a:t>
            </a:r>
          </a:p>
        </p:txBody>
      </p:sp>
    </p:spTree>
    <p:extLst>
      <p:ext uri="{BB962C8B-B14F-4D97-AF65-F5344CB8AC3E}">
        <p14:creationId xmlns:p14="http://schemas.microsoft.com/office/powerpoint/2010/main" val="2411558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D5A4-0D0E-E637-67BB-920391F235C8}"/>
              </a:ext>
            </a:extLst>
          </p:cNvPr>
          <p:cNvSpPr>
            <a:spLocks noGrp="1"/>
          </p:cNvSpPr>
          <p:nvPr>
            <p:ph type="title"/>
          </p:nvPr>
        </p:nvSpPr>
        <p:spPr/>
        <p:txBody>
          <a:bodyPr/>
          <a:lstStyle/>
          <a:p>
            <a:r>
              <a:rPr lang="en-US" dirty="0"/>
              <a:t>RTC+B Go-Live - Listener Requests and Setup</a:t>
            </a:r>
            <a:br>
              <a:rPr lang="en-US" dirty="0"/>
            </a:br>
            <a:endParaRPr lang="en-US" dirty="0"/>
          </a:p>
        </p:txBody>
      </p:sp>
      <p:sp>
        <p:nvSpPr>
          <p:cNvPr id="3" name="Content Placeholder 2">
            <a:extLst>
              <a:ext uri="{FF2B5EF4-FFF2-40B4-BE49-F238E27FC236}">
                <a16:creationId xmlns:a16="http://schemas.microsoft.com/office/drawing/2014/main" id="{864EEBDC-60EB-234D-8ED3-E1C05B6CB75D}"/>
              </a:ext>
            </a:extLst>
          </p:cNvPr>
          <p:cNvSpPr>
            <a:spLocks noGrp="1"/>
          </p:cNvSpPr>
          <p:nvPr>
            <p:ph idx="1"/>
          </p:nvPr>
        </p:nvSpPr>
        <p:spPr>
          <a:xfrm>
            <a:off x="228600" y="502841"/>
            <a:ext cx="8534400" cy="5280822"/>
          </a:xfrm>
        </p:spPr>
        <p:txBody>
          <a:bodyPr/>
          <a:lstStyle/>
          <a:p>
            <a:pPr marL="0" indent="0">
              <a:buNone/>
            </a:pPr>
            <a:r>
              <a:rPr lang="en-US" dirty="0"/>
              <a:t>	ERCOT will not copy current prod listener URLs (pre- RTC) to RTCB environment where ERCOT is going to cutover on Dec 4-5</a:t>
            </a:r>
            <a:r>
              <a:rPr lang="en-US" baseline="30000" dirty="0"/>
              <a:t>th.</a:t>
            </a:r>
          </a:p>
          <a:p>
            <a:pPr marL="0" indent="0">
              <a:buNone/>
            </a:pPr>
            <a:endParaRPr lang="en-US" dirty="0"/>
          </a:p>
          <a:p>
            <a:pPr marL="0" indent="0">
              <a:buNone/>
            </a:pPr>
            <a:r>
              <a:rPr lang="en-US" b="1" u="sng" dirty="0"/>
              <a:t>Few Scenarios of Listener request form submission</a:t>
            </a:r>
            <a:r>
              <a:rPr lang="en-US" dirty="0"/>
              <a:t>:</a:t>
            </a:r>
          </a:p>
          <a:p>
            <a:pPr marL="0" indent="0">
              <a:buNone/>
            </a:pPr>
            <a:r>
              <a:rPr lang="en-US" dirty="0"/>
              <a:t> </a:t>
            </a:r>
          </a:p>
          <a:p>
            <a:r>
              <a:rPr lang="en-US" sz="1400" dirty="0"/>
              <a:t>If MPs don't have Listener Setup in RTCB environment, we request MPs to submit the Listener URLs Request form </a:t>
            </a:r>
            <a:r>
              <a:rPr lang="en-US" sz="1400" b="1" dirty="0">
                <a:highlight>
                  <a:srgbClr val="FFFF00"/>
                </a:highlight>
              </a:rPr>
              <a:t>by 12/01/2025</a:t>
            </a:r>
            <a:r>
              <a:rPr lang="en-US" sz="1400" dirty="0">
                <a:highlight>
                  <a:srgbClr val="FFFF00"/>
                </a:highlight>
              </a:rPr>
              <a:t>,</a:t>
            </a:r>
            <a:r>
              <a:rPr lang="en-US" sz="1400" dirty="0"/>
              <a:t> to configure listeners in RTCB environment.</a:t>
            </a:r>
          </a:p>
          <a:p>
            <a:r>
              <a:rPr lang="en-US" sz="1400" dirty="0"/>
              <a:t>If MPs already have listener URLs setup in RTCB environment and MPs want to continue to receive notification messages on same Listener URLs after go live, then MPs don’t have to submit listener URLs request form to configure in RTCB environment.</a:t>
            </a:r>
          </a:p>
          <a:p>
            <a:r>
              <a:rPr lang="en-US" sz="1400" dirty="0"/>
              <a:t>If MPs want to use current prod listener URLs (pre- RTC) after RTCB go live, we still want to request MPs to submit listener URLs request form </a:t>
            </a:r>
            <a:r>
              <a:rPr lang="en-US" sz="1400" b="1" dirty="0">
                <a:highlight>
                  <a:srgbClr val="FFFF00"/>
                </a:highlight>
              </a:rPr>
              <a:t>by 12/01/2025 </a:t>
            </a:r>
            <a:r>
              <a:rPr lang="en-US" sz="1400" dirty="0"/>
              <a:t>to configure into RTCB environment.</a:t>
            </a:r>
          </a:p>
          <a:p>
            <a:r>
              <a:rPr lang="en-US" sz="1400" b="1" dirty="0"/>
              <a:t>Once we configure listener URLs in RTCB environment, we will start sending notification messages from RTCB environment, if you don’t want receive notification messages from RTCB environment you can request us to DISABLE sending notification messages until go live. After go live we can ENABLE to send notification messages on configured listener URLs.</a:t>
            </a:r>
          </a:p>
          <a:p>
            <a:pPr marL="0" indent="0">
              <a:buNone/>
            </a:pPr>
            <a:endParaRPr lang="en-US" sz="1600" dirty="0"/>
          </a:p>
          <a:p>
            <a:pPr marL="0" indent="0">
              <a:buNone/>
            </a:pPr>
            <a:r>
              <a:rPr lang="en-US" sz="1600" dirty="0"/>
              <a:t>More details you can refer Market Notice: </a:t>
            </a:r>
            <a:r>
              <a:rPr lang="en-US" sz="1600" dirty="0">
                <a:hlinkClick r:id="rId2"/>
              </a:rPr>
              <a:t>M-B111325-01 RTC+B: ERCOT API/XML Interface Listener Setup for QSEs without Resources</a:t>
            </a:r>
            <a:endParaRPr lang="en-US" sz="1600" dirty="0"/>
          </a:p>
          <a:p>
            <a:endParaRPr lang="en-US" dirty="0"/>
          </a:p>
        </p:txBody>
      </p:sp>
      <p:sp>
        <p:nvSpPr>
          <p:cNvPr id="4" name="Slide Number Placeholder 3">
            <a:extLst>
              <a:ext uri="{FF2B5EF4-FFF2-40B4-BE49-F238E27FC236}">
                <a16:creationId xmlns:a16="http://schemas.microsoft.com/office/drawing/2014/main" id="{1FEB911E-C597-AB43-FF12-360D967C45E9}"/>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468819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76E32-D57D-A70E-C4CC-286CCE6830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5A0C4D-7F64-35D3-59C4-F9F3E0108119}"/>
              </a:ext>
            </a:extLst>
          </p:cNvPr>
          <p:cNvSpPr>
            <a:spLocks noGrp="1"/>
          </p:cNvSpPr>
          <p:nvPr>
            <p:ph type="title"/>
          </p:nvPr>
        </p:nvSpPr>
        <p:spPr>
          <a:xfrm>
            <a:off x="381000" y="243682"/>
            <a:ext cx="8458200" cy="704901"/>
          </a:xfrm>
        </p:spPr>
        <p:txBody>
          <a:bodyPr/>
          <a:lstStyle/>
          <a:p>
            <a:r>
              <a:rPr lang="en-US" sz="1800" dirty="0">
                <a:highlight>
                  <a:srgbClr val="FFFF00"/>
                </a:highlight>
              </a:rPr>
              <a:t>RTC+B Go-Live – Listener Configurations</a:t>
            </a:r>
          </a:p>
        </p:txBody>
      </p:sp>
      <p:sp>
        <p:nvSpPr>
          <p:cNvPr id="4" name="Slide Number Placeholder 3">
            <a:extLst>
              <a:ext uri="{FF2B5EF4-FFF2-40B4-BE49-F238E27FC236}">
                <a16:creationId xmlns:a16="http://schemas.microsoft.com/office/drawing/2014/main" id="{22FEB488-46D7-A205-EEAE-3DB7491946C1}"/>
              </a:ext>
            </a:extLst>
          </p:cNvPr>
          <p:cNvSpPr>
            <a:spLocks noGrp="1"/>
          </p:cNvSpPr>
          <p:nvPr>
            <p:ph type="sldNum" sz="quarter" idx="4"/>
          </p:nvPr>
        </p:nvSpPr>
        <p:spPr>
          <a:xfrm>
            <a:off x="8534402" y="6504600"/>
            <a:ext cx="485231" cy="220662"/>
          </a:xfrm>
        </p:spPr>
        <p:txBody>
          <a:bodyPr/>
          <a:lstStyle/>
          <a:p>
            <a:fld id="{1D93BD3E-1E9A-4970-A6F7-E7AC52762E0C}" type="slidenum">
              <a:rPr lang="en-US" smtClean="0"/>
              <a:pPr/>
              <a:t>4</a:t>
            </a:fld>
            <a:endParaRPr lang="en-US"/>
          </a:p>
        </p:txBody>
      </p:sp>
      <p:sp>
        <p:nvSpPr>
          <p:cNvPr id="34" name="Rectangle 33">
            <a:extLst>
              <a:ext uri="{FF2B5EF4-FFF2-40B4-BE49-F238E27FC236}">
                <a16:creationId xmlns:a16="http://schemas.microsoft.com/office/drawing/2014/main" id="{EE37477E-2DC7-C8BC-C2EC-0633F92B0673}"/>
              </a:ext>
            </a:extLst>
          </p:cNvPr>
          <p:cNvSpPr/>
          <p:nvPr/>
        </p:nvSpPr>
        <p:spPr>
          <a:xfrm>
            <a:off x="2023570" y="1091779"/>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b="1" dirty="0"/>
              <a:t>Active QSE Listeners URLs in Current Production</a:t>
            </a:r>
            <a:endParaRPr lang="en-US" sz="1000" dirty="0"/>
          </a:p>
        </p:txBody>
      </p:sp>
      <p:sp>
        <p:nvSpPr>
          <p:cNvPr id="35" name="TextBox 34">
            <a:extLst>
              <a:ext uri="{FF2B5EF4-FFF2-40B4-BE49-F238E27FC236}">
                <a16:creationId xmlns:a16="http://schemas.microsoft.com/office/drawing/2014/main" id="{E7076F08-FDDF-8B42-0631-878889062D73}"/>
              </a:ext>
            </a:extLst>
          </p:cNvPr>
          <p:cNvSpPr txBox="1"/>
          <p:nvPr/>
        </p:nvSpPr>
        <p:spPr>
          <a:xfrm>
            <a:off x="2300952" y="778368"/>
            <a:ext cx="1692407" cy="276999"/>
          </a:xfrm>
          <a:prstGeom prst="rect">
            <a:avLst/>
          </a:prstGeom>
          <a:noFill/>
        </p:spPr>
        <p:txBody>
          <a:bodyPr wrap="square" rtlCol="0">
            <a:spAutoFit/>
          </a:bodyPr>
          <a:lstStyle/>
          <a:p>
            <a:r>
              <a:rPr lang="en-US" sz="1200" b="1" dirty="0"/>
              <a:t>ERCOT</a:t>
            </a:r>
          </a:p>
        </p:txBody>
      </p:sp>
      <p:sp>
        <p:nvSpPr>
          <p:cNvPr id="36" name="TextBox 35">
            <a:extLst>
              <a:ext uri="{FF2B5EF4-FFF2-40B4-BE49-F238E27FC236}">
                <a16:creationId xmlns:a16="http://schemas.microsoft.com/office/drawing/2014/main" id="{0F56A356-4C9F-F21E-9AE9-E8F5B43692BD}"/>
              </a:ext>
            </a:extLst>
          </p:cNvPr>
          <p:cNvSpPr txBox="1"/>
          <p:nvPr/>
        </p:nvSpPr>
        <p:spPr>
          <a:xfrm>
            <a:off x="4928216" y="778368"/>
            <a:ext cx="1053774" cy="276999"/>
          </a:xfrm>
          <a:prstGeom prst="rect">
            <a:avLst/>
          </a:prstGeom>
          <a:noFill/>
        </p:spPr>
        <p:txBody>
          <a:bodyPr wrap="square" rtlCol="0">
            <a:spAutoFit/>
          </a:bodyPr>
          <a:lstStyle/>
          <a:p>
            <a:r>
              <a:rPr lang="en-US" sz="1200" b="1" dirty="0"/>
              <a:t>      QSE</a:t>
            </a:r>
          </a:p>
        </p:txBody>
      </p:sp>
      <p:sp>
        <p:nvSpPr>
          <p:cNvPr id="37" name="Arrow: Right 36">
            <a:extLst>
              <a:ext uri="{FF2B5EF4-FFF2-40B4-BE49-F238E27FC236}">
                <a16:creationId xmlns:a16="http://schemas.microsoft.com/office/drawing/2014/main" id="{08C3531B-D24F-26C2-AAEF-C2274E811C10}"/>
              </a:ext>
            </a:extLst>
          </p:cNvPr>
          <p:cNvSpPr/>
          <p:nvPr/>
        </p:nvSpPr>
        <p:spPr>
          <a:xfrm>
            <a:off x="3663692" y="1218172"/>
            <a:ext cx="1152154"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4418789-93D2-2AED-10C1-F3CC09974204}"/>
              </a:ext>
            </a:extLst>
          </p:cNvPr>
          <p:cNvSpPr/>
          <p:nvPr/>
        </p:nvSpPr>
        <p:spPr>
          <a:xfrm>
            <a:off x="2001448" y="3753722"/>
            <a:ext cx="16469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b="1" dirty="0"/>
              <a:t>QSE RTC+B Go-Live Listeners URLs submitted to ERCOT</a:t>
            </a:r>
            <a:endParaRPr lang="en-US" sz="1000" dirty="0"/>
          </a:p>
        </p:txBody>
      </p:sp>
      <p:sp>
        <p:nvSpPr>
          <p:cNvPr id="41" name="Arrow: Right 40">
            <a:extLst>
              <a:ext uri="{FF2B5EF4-FFF2-40B4-BE49-F238E27FC236}">
                <a16:creationId xmlns:a16="http://schemas.microsoft.com/office/drawing/2014/main" id="{A40D82C5-4F33-FB21-568C-22C26575D5DB}"/>
              </a:ext>
            </a:extLst>
          </p:cNvPr>
          <p:cNvSpPr/>
          <p:nvPr/>
        </p:nvSpPr>
        <p:spPr>
          <a:xfrm>
            <a:off x="3663103" y="3880115"/>
            <a:ext cx="1130621"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BCE28AAA-B7BA-3B29-9E6B-BEDC01449C15}"/>
              </a:ext>
            </a:extLst>
          </p:cNvPr>
          <p:cNvSpPr/>
          <p:nvPr/>
        </p:nvSpPr>
        <p:spPr>
          <a:xfrm>
            <a:off x="4783988" y="1118425"/>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 Listener</a:t>
            </a:r>
          </a:p>
        </p:txBody>
      </p:sp>
      <p:sp>
        <p:nvSpPr>
          <p:cNvPr id="43" name="Rectangle 42">
            <a:extLst>
              <a:ext uri="{FF2B5EF4-FFF2-40B4-BE49-F238E27FC236}">
                <a16:creationId xmlns:a16="http://schemas.microsoft.com/office/drawing/2014/main" id="{6E13E880-DDC9-ABAA-13FD-0CBA25301C96}"/>
              </a:ext>
            </a:extLst>
          </p:cNvPr>
          <p:cNvSpPr/>
          <p:nvPr/>
        </p:nvSpPr>
        <p:spPr>
          <a:xfrm>
            <a:off x="4810976" y="3741202"/>
            <a:ext cx="13096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RTC+B Go-Live Listener</a:t>
            </a:r>
          </a:p>
        </p:txBody>
      </p:sp>
      <p:sp>
        <p:nvSpPr>
          <p:cNvPr id="47" name="Rectangle 46">
            <a:extLst>
              <a:ext uri="{FF2B5EF4-FFF2-40B4-BE49-F238E27FC236}">
                <a16:creationId xmlns:a16="http://schemas.microsoft.com/office/drawing/2014/main" id="{2CCD018B-E64C-8B9C-289C-80E16F2A43FC}"/>
              </a:ext>
            </a:extLst>
          </p:cNvPr>
          <p:cNvSpPr/>
          <p:nvPr/>
        </p:nvSpPr>
        <p:spPr>
          <a:xfrm>
            <a:off x="2023141" y="2559967"/>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b="1" dirty="0">
                <a:solidFill>
                  <a:srgbClr val="FF0000"/>
                </a:solidFill>
              </a:rPr>
              <a:t>Active QSE RTC+B Market Trials Listeners URLs</a:t>
            </a:r>
          </a:p>
        </p:txBody>
      </p:sp>
      <mc:AlternateContent xmlns:mc="http://schemas.openxmlformats.org/markup-compatibility/2006" xmlns:p14="http://schemas.microsoft.com/office/powerpoint/2010/main">
        <mc:Choice Requires="p14">
          <p:contentPart p14:bwMode="auto" r:id="rId2">
            <p14:nvContentPartPr>
              <p14:cNvPr id="14" name="Ink 13">
                <a:extLst>
                  <a:ext uri="{FF2B5EF4-FFF2-40B4-BE49-F238E27FC236}">
                    <a16:creationId xmlns:a16="http://schemas.microsoft.com/office/drawing/2014/main" id="{C7910B1A-9633-FBA5-AE30-B3ED18DBE7A4}"/>
                  </a:ext>
                </a:extLst>
              </p14:cNvPr>
              <p14:cNvContentPartPr/>
              <p14:nvPr/>
            </p14:nvContentPartPr>
            <p14:xfrm>
              <a:off x="855161" y="899400"/>
              <a:ext cx="360" cy="360"/>
            </p14:xfrm>
          </p:contentPart>
        </mc:Choice>
        <mc:Fallback xmlns="">
          <p:pic>
            <p:nvPicPr>
              <p:cNvPr id="14" name="Ink 13">
                <a:extLst>
                  <a:ext uri="{FF2B5EF4-FFF2-40B4-BE49-F238E27FC236}">
                    <a16:creationId xmlns:a16="http://schemas.microsoft.com/office/drawing/2014/main" id="{C7910B1A-9633-FBA5-AE30-B3ED18DBE7A4}"/>
                  </a:ext>
                </a:extLst>
              </p:cNvPr>
              <p:cNvPicPr/>
              <p:nvPr/>
            </p:nvPicPr>
            <p:blipFill>
              <a:blip r:embed="rId3"/>
              <a:stretch>
                <a:fillRect/>
              </a:stretch>
            </p:blipFill>
            <p:spPr>
              <a:xfrm>
                <a:off x="849041" y="893280"/>
                <a:ext cx="12600" cy="12600"/>
              </a:xfrm>
              <a:prstGeom prst="rect">
                <a:avLst/>
              </a:prstGeom>
            </p:spPr>
          </p:pic>
        </mc:Fallback>
      </mc:AlternateContent>
      <p:sp>
        <p:nvSpPr>
          <p:cNvPr id="23" name="TextBox 22">
            <a:extLst>
              <a:ext uri="{FF2B5EF4-FFF2-40B4-BE49-F238E27FC236}">
                <a16:creationId xmlns:a16="http://schemas.microsoft.com/office/drawing/2014/main" id="{EB83A392-BF05-8268-BEDE-B3D64B4DBA37}"/>
              </a:ext>
            </a:extLst>
          </p:cNvPr>
          <p:cNvSpPr txBox="1"/>
          <p:nvPr/>
        </p:nvSpPr>
        <p:spPr>
          <a:xfrm>
            <a:off x="3877252" y="916435"/>
            <a:ext cx="875552" cy="369332"/>
          </a:xfrm>
          <a:prstGeom prst="rect">
            <a:avLst/>
          </a:prstGeom>
          <a:noFill/>
        </p:spPr>
        <p:txBody>
          <a:bodyPr wrap="square" rtlCol="0">
            <a:spAutoFit/>
          </a:bodyPr>
          <a:lstStyle/>
          <a:p>
            <a:r>
              <a:rPr lang="en-US" sz="900" b="1" dirty="0"/>
              <a:t>At 12/04 23:56</a:t>
            </a:r>
          </a:p>
        </p:txBody>
      </p:sp>
      <p:grpSp>
        <p:nvGrpSpPr>
          <p:cNvPr id="26" name="Group 25">
            <a:extLst>
              <a:ext uri="{FF2B5EF4-FFF2-40B4-BE49-F238E27FC236}">
                <a16:creationId xmlns:a16="http://schemas.microsoft.com/office/drawing/2014/main" id="{463A5057-EB3F-E995-F41E-8C6879698ABD}"/>
              </a:ext>
            </a:extLst>
          </p:cNvPr>
          <p:cNvGrpSpPr/>
          <p:nvPr/>
        </p:nvGrpSpPr>
        <p:grpSpPr>
          <a:xfrm>
            <a:off x="3802972" y="1275942"/>
            <a:ext cx="702875" cy="425214"/>
            <a:chOff x="6950299" y="3480178"/>
            <a:chExt cx="350280" cy="248400"/>
          </a:xfrm>
        </p:grpSpPr>
        <mc:AlternateContent xmlns:mc="http://schemas.openxmlformats.org/markup-compatibility/2006" xmlns:p14="http://schemas.microsoft.com/office/powerpoint/2010/main">
          <mc:Choice Requires="p14">
            <p:contentPart p14:bwMode="auto" r:id="rId4">
              <p14:nvContentPartPr>
                <p14:cNvPr id="24" name="Ink 23">
                  <a:extLst>
                    <a:ext uri="{FF2B5EF4-FFF2-40B4-BE49-F238E27FC236}">
                      <a16:creationId xmlns:a16="http://schemas.microsoft.com/office/drawing/2014/main" id="{9E6D39CA-9EF3-130A-35CA-233F6A87F94E}"/>
                    </a:ext>
                  </a:extLst>
                </p14:cNvPr>
                <p14:cNvContentPartPr/>
                <p14:nvPr/>
              </p14:nvContentPartPr>
              <p14:xfrm>
                <a:off x="6950299" y="3539578"/>
                <a:ext cx="350280" cy="159840"/>
              </p14:xfrm>
            </p:contentPart>
          </mc:Choice>
          <mc:Fallback xmlns="">
            <p:pic>
              <p:nvPicPr>
                <p:cNvPr id="24" name="Ink 23">
                  <a:extLst>
                    <a:ext uri="{FF2B5EF4-FFF2-40B4-BE49-F238E27FC236}">
                      <a16:creationId xmlns:a16="http://schemas.microsoft.com/office/drawing/2014/main" id="{9E6D39CA-9EF3-130A-35CA-233F6A87F94E}"/>
                    </a:ext>
                  </a:extLst>
                </p:cNvPr>
                <p:cNvPicPr/>
                <p:nvPr/>
              </p:nvPicPr>
              <p:blipFill>
                <a:blip r:embed="rId5"/>
                <a:stretch>
                  <a:fillRect/>
                </a:stretch>
              </p:blipFill>
              <p:spPr>
                <a:xfrm>
                  <a:off x="6947248" y="3535998"/>
                  <a:ext cx="356381" cy="167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5" name="Ink 24">
                  <a:extLst>
                    <a:ext uri="{FF2B5EF4-FFF2-40B4-BE49-F238E27FC236}">
                      <a16:creationId xmlns:a16="http://schemas.microsoft.com/office/drawing/2014/main" id="{D37C5134-09DD-F9ED-E74F-9BB876B210B5}"/>
                    </a:ext>
                  </a:extLst>
                </p14:cNvPr>
                <p14:cNvContentPartPr/>
                <p14:nvPr/>
              </p14:nvContentPartPr>
              <p14:xfrm>
                <a:off x="7064419" y="3480178"/>
                <a:ext cx="171720" cy="248400"/>
              </p14:xfrm>
            </p:contentPart>
          </mc:Choice>
          <mc:Fallback xmlns="">
            <p:pic>
              <p:nvPicPr>
                <p:cNvPr id="25" name="Ink 24">
                  <a:extLst>
                    <a:ext uri="{FF2B5EF4-FFF2-40B4-BE49-F238E27FC236}">
                      <a16:creationId xmlns:a16="http://schemas.microsoft.com/office/drawing/2014/main" id="{D37C5134-09DD-F9ED-E74F-9BB876B210B5}"/>
                    </a:ext>
                  </a:extLst>
                </p:cNvPr>
                <p:cNvPicPr/>
                <p:nvPr/>
              </p:nvPicPr>
              <p:blipFill>
                <a:blip r:embed="rId7"/>
                <a:stretch>
                  <a:fillRect/>
                </a:stretch>
              </p:blipFill>
              <p:spPr>
                <a:xfrm>
                  <a:off x="7061365" y="3476602"/>
                  <a:ext cx="177827" cy="255551"/>
                </a:xfrm>
                <a:prstGeom prst="rect">
                  <a:avLst/>
                </a:prstGeom>
              </p:spPr>
            </p:pic>
          </mc:Fallback>
        </mc:AlternateContent>
      </p:grpSp>
      <p:sp>
        <p:nvSpPr>
          <p:cNvPr id="6" name="Rectangle 5">
            <a:extLst>
              <a:ext uri="{FF2B5EF4-FFF2-40B4-BE49-F238E27FC236}">
                <a16:creationId xmlns:a16="http://schemas.microsoft.com/office/drawing/2014/main" id="{5CCA7EF0-1D15-9B67-03C6-A3F769F6484C}"/>
              </a:ext>
            </a:extLst>
          </p:cNvPr>
          <p:cNvSpPr/>
          <p:nvPr/>
        </p:nvSpPr>
        <p:spPr>
          <a:xfrm>
            <a:off x="4769309" y="2569302"/>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QSE RTC+B Market Trials Listener</a:t>
            </a:r>
          </a:p>
        </p:txBody>
      </p:sp>
      <p:sp>
        <p:nvSpPr>
          <p:cNvPr id="7" name="Arrow: Right 6">
            <a:extLst>
              <a:ext uri="{FF2B5EF4-FFF2-40B4-BE49-F238E27FC236}">
                <a16:creationId xmlns:a16="http://schemas.microsoft.com/office/drawing/2014/main" id="{149A891B-CAF0-E665-A414-8A515E954BE6}"/>
              </a:ext>
            </a:extLst>
          </p:cNvPr>
          <p:cNvSpPr/>
          <p:nvPr/>
        </p:nvSpPr>
        <p:spPr>
          <a:xfrm>
            <a:off x="3653367" y="2663566"/>
            <a:ext cx="1130621" cy="484633"/>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6C94709-EF3F-AF07-906D-A917EA928C05}"/>
              </a:ext>
            </a:extLst>
          </p:cNvPr>
          <p:cNvSpPr txBox="1"/>
          <p:nvPr/>
        </p:nvSpPr>
        <p:spPr>
          <a:xfrm>
            <a:off x="3738856" y="2483325"/>
            <a:ext cx="1013948" cy="230832"/>
          </a:xfrm>
          <a:prstGeom prst="rect">
            <a:avLst/>
          </a:prstGeom>
          <a:noFill/>
        </p:spPr>
        <p:txBody>
          <a:bodyPr wrap="square" rtlCol="0">
            <a:spAutoFit/>
          </a:bodyPr>
          <a:lstStyle/>
          <a:p>
            <a:r>
              <a:rPr lang="en-US" sz="900" b="1" dirty="0"/>
              <a:t> 12/01 -12/04</a:t>
            </a:r>
          </a:p>
        </p:txBody>
      </p:sp>
      <p:grpSp>
        <p:nvGrpSpPr>
          <p:cNvPr id="16" name="Group 15">
            <a:extLst>
              <a:ext uri="{FF2B5EF4-FFF2-40B4-BE49-F238E27FC236}">
                <a16:creationId xmlns:a16="http://schemas.microsoft.com/office/drawing/2014/main" id="{A2C15122-C46B-B02F-5585-0102F2B0531D}"/>
              </a:ext>
            </a:extLst>
          </p:cNvPr>
          <p:cNvGrpSpPr/>
          <p:nvPr/>
        </p:nvGrpSpPr>
        <p:grpSpPr>
          <a:xfrm>
            <a:off x="3764003" y="2725012"/>
            <a:ext cx="702875" cy="425214"/>
            <a:chOff x="6950299" y="3480178"/>
            <a:chExt cx="350280" cy="248400"/>
          </a:xfrm>
        </p:grpSpPr>
        <mc:AlternateContent xmlns:mc="http://schemas.openxmlformats.org/markup-compatibility/2006" xmlns:p14="http://schemas.microsoft.com/office/powerpoint/2010/main">
          <mc:Choice Requires="p14">
            <p:contentPart p14:bwMode="auto" r:id="rId8">
              <p14:nvContentPartPr>
                <p14:cNvPr id="19" name="Ink 18">
                  <a:extLst>
                    <a:ext uri="{FF2B5EF4-FFF2-40B4-BE49-F238E27FC236}">
                      <a16:creationId xmlns:a16="http://schemas.microsoft.com/office/drawing/2014/main" id="{6F35647C-F2E8-7264-4499-6B5080790E88}"/>
                    </a:ext>
                  </a:extLst>
                </p14:cNvPr>
                <p14:cNvContentPartPr/>
                <p14:nvPr/>
              </p14:nvContentPartPr>
              <p14:xfrm>
                <a:off x="6950299" y="3539578"/>
                <a:ext cx="350280" cy="159840"/>
              </p14:xfrm>
            </p:contentPart>
          </mc:Choice>
          <mc:Fallback xmlns="">
            <p:pic>
              <p:nvPicPr>
                <p:cNvPr id="19" name="Ink 18">
                  <a:extLst>
                    <a:ext uri="{FF2B5EF4-FFF2-40B4-BE49-F238E27FC236}">
                      <a16:creationId xmlns:a16="http://schemas.microsoft.com/office/drawing/2014/main" id="{6F35647C-F2E8-7264-4499-6B5080790E88}"/>
                    </a:ext>
                  </a:extLst>
                </p:cNvPr>
                <p:cNvPicPr/>
                <p:nvPr/>
              </p:nvPicPr>
              <p:blipFill>
                <a:blip r:embed="rId5"/>
                <a:stretch>
                  <a:fillRect/>
                </a:stretch>
              </p:blipFill>
              <p:spPr>
                <a:xfrm>
                  <a:off x="6947248" y="3535998"/>
                  <a:ext cx="356381" cy="167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31" name="Ink 30">
                  <a:extLst>
                    <a:ext uri="{FF2B5EF4-FFF2-40B4-BE49-F238E27FC236}">
                      <a16:creationId xmlns:a16="http://schemas.microsoft.com/office/drawing/2014/main" id="{87F9B343-CBF7-D91E-1CDB-E82E609D43E6}"/>
                    </a:ext>
                  </a:extLst>
                </p14:cNvPr>
                <p14:cNvContentPartPr/>
                <p14:nvPr/>
              </p14:nvContentPartPr>
              <p14:xfrm>
                <a:off x="7064419" y="3480178"/>
                <a:ext cx="171720" cy="248400"/>
              </p14:xfrm>
            </p:contentPart>
          </mc:Choice>
          <mc:Fallback xmlns="">
            <p:pic>
              <p:nvPicPr>
                <p:cNvPr id="31" name="Ink 30">
                  <a:extLst>
                    <a:ext uri="{FF2B5EF4-FFF2-40B4-BE49-F238E27FC236}">
                      <a16:creationId xmlns:a16="http://schemas.microsoft.com/office/drawing/2014/main" id="{87F9B343-CBF7-D91E-1CDB-E82E609D43E6}"/>
                    </a:ext>
                  </a:extLst>
                </p:cNvPr>
                <p:cNvPicPr/>
                <p:nvPr/>
              </p:nvPicPr>
              <p:blipFill>
                <a:blip r:embed="rId7"/>
                <a:stretch>
                  <a:fillRect/>
                </a:stretch>
              </p:blipFill>
              <p:spPr>
                <a:xfrm>
                  <a:off x="7061365" y="3476602"/>
                  <a:ext cx="177827" cy="255551"/>
                </a:xfrm>
                <a:prstGeom prst="rect">
                  <a:avLst/>
                </a:prstGeom>
              </p:spPr>
            </p:pic>
          </mc:Fallback>
        </mc:AlternateContent>
      </p:grpSp>
      <p:sp>
        <p:nvSpPr>
          <p:cNvPr id="52" name="TextBox 51">
            <a:extLst>
              <a:ext uri="{FF2B5EF4-FFF2-40B4-BE49-F238E27FC236}">
                <a16:creationId xmlns:a16="http://schemas.microsoft.com/office/drawing/2014/main" id="{8CBF6233-D701-EE22-9E24-11604CF3998B}"/>
              </a:ext>
            </a:extLst>
          </p:cNvPr>
          <p:cNvSpPr txBox="1"/>
          <p:nvPr/>
        </p:nvSpPr>
        <p:spPr>
          <a:xfrm>
            <a:off x="3877674" y="3651265"/>
            <a:ext cx="875552" cy="369332"/>
          </a:xfrm>
          <a:prstGeom prst="rect">
            <a:avLst/>
          </a:prstGeom>
          <a:noFill/>
        </p:spPr>
        <p:txBody>
          <a:bodyPr wrap="square" rtlCol="0">
            <a:spAutoFit/>
          </a:bodyPr>
          <a:lstStyle/>
          <a:p>
            <a:r>
              <a:rPr lang="en-US" sz="900" b="1" dirty="0"/>
              <a:t>At 12/05 00:05</a:t>
            </a:r>
          </a:p>
        </p:txBody>
      </p:sp>
      <mc:AlternateContent xmlns:mc="http://schemas.openxmlformats.org/markup-compatibility/2006" xmlns:p14="http://schemas.microsoft.com/office/powerpoint/2010/main">
        <mc:Choice Requires="p14">
          <p:contentPart p14:bwMode="auto" r:id="rId10">
            <p14:nvContentPartPr>
              <p14:cNvPr id="53" name="Ink 52">
                <a:extLst>
                  <a:ext uri="{FF2B5EF4-FFF2-40B4-BE49-F238E27FC236}">
                    <a16:creationId xmlns:a16="http://schemas.microsoft.com/office/drawing/2014/main" id="{8AAAB4FC-D855-7A64-80F2-7FBB49631E59}"/>
                  </a:ext>
                </a:extLst>
              </p14:cNvPr>
              <p14:cNvContentPartPr/>
              <p14:nvPr/>
            </p14:nvContentPartPr>
            <p14:xfrm>
              <a:off x="3812377" y="3714425"/>
              <a:ext cx="676440" cy="731160"/>
            </p14:xfrm>
          </p:contentPart>
        </mc:Choice>
        <mc:Fallback xmlns="">
          <p:pic>
            <p:nvPicPr>
              <p:cNvPr id="53" name="Ink 52">
                <a:extLst>
                  <a:ext uri="{FF2B5EF4-FFF2-40B4-BE49-F238E27FC236}">
                    <a16:creationId xmlns:a16="http://schemas.microsoft.com/office/drawing/2014/main" id="{8AAAB4FC-D855-7A64-80F2-7FBB49631E59}"/>
                  </a:ext>
                </a:extLst>
              </p:cNvPr>
              <p:cNvPicPr/>
              <p:nvPr/>
            </p:nvPicPr>
            <p:blipFill>
              <a:blip r:embed="rId11"/>
              <a:stretch>
                <a:fillRect/>
              </a:stretch>
            </p:blipFill>
            <p:spPr>
              <a:xfrm>
                <a:off x="3806257" y="3708305"/>
                <a:ext cx="688680" cy="743400"/>
              </a:xfrm>
              <a:prstGeom prst="rect">
                <a:avLst/>
              </a:prstGeom>
            </p:spPr>
          </p:pic>
        </mc:Fallback>
      </mc:AlternateContent>
      <p:sp>
        <p:nvSpPr>
          <p:cNvPr id="54" name="TextBox 53">
            <a:extLst>
              <a:ext uri="{FF2B5EF4-FFF2-40B4-BE49-F238E27FC236}">
                <a16:creationId xmlns:a16="http://schemas.microsoft.com/office/drawing/2014/main" id="{FEBD0503-0B9E-F093-F124-D3E52FBBDCC0}"/>
              </a:ext>
            </a:extLst>
          </p:cNvPr>
          <p:cNvSpPr txBox="1"/>
          <p:nvPr/>
        </p:nvSpPr>
        <p:spPr>
          <a:xfrm>
            <a:off x="330734" y="1331482"/>
            <a:ext cx="1692407" cy="276999"/>
          </a:xfrm>
          <a:prstGeom prst="rect">
            <a:avLst/>
          </a:prstGeom>
          <a:noFill/>
        </p:spPr>
        <p:txBody>
          <a:bodyPr wrap="square" rtlCol="0">
            <a:spAutoFit/>
          </a:bodyPr>
          <a:lstStyle/>
          <a:p>
            <a:r>
              <a:rPr lang="en-US" sz="1200" b="1" dirty="0"/>
              <a:t>Current Production</a:t>
            </a:r>
          </a:p>
        </p:txBody>
      </p:sp>
      <p:sp>
        <p:nvSpPr>
          <p:cNvPr id="55" name="TextBox 54">
            <a:extLst>
              <a:ext uri="{FF2B5EF4-FFF2-40B4-BE49-F238E27FC236}">
                <a16:creationId xmlns:a16="http://schemas.microsoft.com/office/drawing/2014/main" id="{A0E3912E-17EE-14BC-7C56-11B3C60DB283}"/>
              </a:ext>
            </a:extLst>
          </p:cNvPr>
          <p:cNvSpPr txBox="1"/>
          <p:nvPr/>
        </p:nvSpPr>
        <p:spPr>
          <a:xfrm>
            <a:off x="330734" y="2721640"/>
            <a:ext cx="1692407" cy="276999"/>
          </a:xfrm>
          <a:prstGeom prst="rect">
            <a:avLst/>
          </a:prstGeom>
          <a:noFill/>
        </p:spPr>
        <p:txBody>
          <a:bodyPr wrap="square" rtlCol="0">
            <a:spAutoFit/>
          </a:bodyPr>
          <a:lstStyle/>
          <a:p>
            <a:r>
              <a:rPr lang="en-US" sz="1200" b="1" dirty="0"/>
              <a:t>RTC+B Market Trials</a:t>
            </a:r>
          </a:p>
        </p:txBody>
      </p:sp>
      <p:sp>
        <p:nvSpPr>
          <p:cNvPr id="56" name="TextBox 55">
            <a:extLst>
              <a:ext uri="{FF2B5EF4-FFF2-40B4-BE49-F238E27FC236}">
                <a16:creationId xmlns:a16="http://schemas.microsoft.com/office/drawing/2014/main" id="{7712C7EB-329B-1B8E-EC49-F3FEC89E969B}"/>
              </a:ext>
            </a:extLst>
          </p:cNvPr>
          <p:cNvSpPr txBox="1"/>
          <p:nvPr/>
        </p:nvSpPr>
        <p:spPr>
          <a:xfrm>
            <a:off x="317297" y="3953581"/>
            <a:ext cx="1692407" cy="276999"/>
          </a:xfrm>
          <a:prstGeom prst="rect">
            <a:avLst/>
          </a:prstGeom>
          <a:noFill/>
        </p:spPr>
        <p:txBody>
          <a:bodyPr wrap="square" rtlCol="0">
            <a:spAutoFit/>
          </a:bodyPr>
          <a:lstStyle/>
          <a:p>
            <a:r>
              <a:rPr lang="en-US" sz="1200" b="1" dirty="0"/>
              <a:t>RTC+B Go-Live</a:t>
            </a:r>
          </a:p>
        </p:txBody>
      </p:sp>
      <p:cxnSp>
        <p:nvCxnSpPr>
          <p:cNvPr id="58" name="Straight Connector 57">
            <a:extLst>
              <a:ext uri="{FF2B5EF4-FFF2-40B4-BE49-F238E27FC236}">
                <a16:creationId xmlns:a16="http://schemas.microsoft.com/office/drawing/2014/main" id="{D27B43B3-65B2-67CC-4ACF-E19AAB6C8159}"/>
              </a:ext>
            </a:extLst>
          </p:cNvPr>
          <p:cNvCxnSpPr>
            <a:cxnSpLocks/>
          </p:cNvCxnSpPr>
          <p:nvPr/>
        </p:nvCxnSpPr>
        <p:spPr>
          <a:xfrm flipV="1">
            <a:off x="339419" y="2205850"/>
            <a:ext cx="6828297" cy="53760"/>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3" name="TextBox 62">
            <a:extLst>
              <a:ext uri="{FF2B5EF4-FFF2-40B4-BE49-F238E27FC236}">
                <a16:creationId xmlns:a16="http://schemas.microsoft.com/office/drawing/2014/main" id="{FE42ECD4-4634-0274-2BA8-7151973A779A}"/>
              </a:ext>
            </a:extLst>
          </p:cNvPr>
          <p:cNvSpPr txBox="1"/>
          <p:nvPr/>
        </p:nvSpPr>
        <p:spPr>
          <a:xfrm>
            <a:off x="317297" y="4746800"/>
            <a:ext cx="7253471" cy="1892826"/>
          </a:xfrm>
          <a:prstGeom prst="rect">
            <a:avLst/>
          </a:prstGeom>
          <a:noFill/>
        </p:spPr>
        <p:txBody>
          <a:bodyPr wrap="square" rtlCol="0">
            <a:spAutoFit/>
          </a:bodyPr>
          <a:lstStyle/>
          <a:p>
            <a:r>
              <a:rPr lang="en-US" sz="900" b="1" u="sng" dirty="0"/>
              <a:t>RTC+B Go-Live Listener URLs:</a:t>
            </a:r>
          </a:p>
          <a:p>
            <a:pPr marL="171450" indent="-171450">
              <a:buFont typeface="Wingdings" panose="05000000000000000000" pitchFamily="2" charset="2"/>
              <a:buChar char="§"/>
            </a:pPr>
            <a:r>
              <a:rPr lang="en-US" sz="900" dirty="0"/>
              <a:t>If QSE uses RTC+B Market Trials Listener URL for Go-Live, Notifications will continue to be sent out from ERCOT RTC+B to QSE except during 12/4 23:56-12/5 00:05 due to cutover.</a:t>
            </a:r>
          </a:p>
          <a:p>
            <a:pPr marL="171450" indent="-171450">
              <a:buFont typeface="Wingdings" panose="05000000000000000000" pitchFamily="2" charset="2"/>
              <a:buChar char="§"/>
            </a:pPr>
            <a:endParaRPr lang="en-US" sz="900" dirty="0"/>
          </a:p>
          <a:p>
            <a:pPr marL="171450" indent="-171450">
              <a:buFont typeface="Wingdings" panose="05000000000000000000" pitchFamily="2" charset="2"/>
              <a:buChar char="§"/>
            </a:pPr>
            <a:r>
              <a:rPr lang="en-US" sz="900" dirty="0"/>
              <a:t>If QSE uses current Production Listener URL for Go-Live, Notifications will be sent out from ERCOT RTC+B to QSE from 12/5 00:05 (after cutover) or even before Go-Live depending on the information in the Notification Listener URL form submitted by QSEs.</a:t>
            </a:r>
          </a:p>
          <a:p>
            <a:pPr marL="171450" indent="-171450">
              <a:buFont typeface="Wingdings" panose="05000000000000000000" pitchFamily="2" charset="2"/>
              <a:buChar char="§"/>
            </a:pPr>
            <a:endParaRPr lang="en-US" sz="900" dirty="0"/>
          </a:p>
          <a:p>
            <a:pPr marL="171450" indent="-171450">
              <a:buFont typeface="Wingdings" panose="05000000000000000000" pitchFamily="2" charset="2"/>
              <a:buChar char="§"/>
            </a:pPr>
            <a:r>
              <a:rPr lang="en-US" sz="900" dirty="0"/>
              <a:t>If QSE uses NEW Listener URL than what is being used currently in RTC+B market trials for Go-Live, Notifications will be sent out to QSE from the time listener URLs are configured in RTC+B system except during 12/4 23:56-12/5 00:05 due to cutover.</a:t>
            </a:r>
          </a:p>
          <a:p>
            <a:pPr marL="171450" indent="-171450">
              <a:buFont typeface="Wingdings" panose="05000000000000000000" pitchFamily="2" charset="2"/>
              <a:buChar char="§"/>
            </a:pPr>
            <a:endParaRPr lang="en-US" sz="1200" dirty="0"/>
          </a:p>
          <a:p>
            <a:pPr marL="171450" indent="-171450">
              <a:buFont typeface="Wingdings" panose="05000000000000000000" pitchFamily="2" charset="2"/>
              <a:buChar char="v"/>
            </a:pPr>
            <a:endParaRPr lang="en-US" sz="1200" dirty="0"/>
          </a:p>
          <a:p>
            <a:pPr marL="171450" indent="-171450">
              <a:buFont typeface="Wingdings" panose="05000000000000000000" pitchFamily="2" charset="2"/>
              <a:buChar char="v"/>
            </a:pPr>
            <a:endParaRPr lang="en-US" sz="1200" dirty="0"/>
          </a:p>
        </p:txBody>
      </p:sp>
    </p:spTree>
    <p:extLst>
      <p:ext uri="{BB962C8B-B14F-4D97-AF65-F5344CB8AC3E}">
        <p14:creationId xmlns:p14="http://schemas.microsoft.com/office/powerpoint/2010/main" val="1847521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767AC-5724-E3D6-BFA4-A18550D17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AD189-1898-601E-3308-9522F2481856}"/>
              </a:ext>
            </a:extLst>
          </p:cNvPr>
          <p:cNvSpPr>
            <a:spLocks noGrp="1"/>
          </p:cNvSpPr>
          <p:nvPr>
            <p:ph type="title"/>
          </p:nvPr>
        </p:nvSpPr>
        <p:spPr>
          <a:xfrm>
            <a:off x="381000" y="243682"/>
            <a:ext cx="8458200" cy="962818"/>
          </a:xfrm>
        </p:spPr>
        <p:txBody>
          <a:bodyPr/>
          <a:lstStyle/>
          <a:p>
            <a:r>
              <a:rPr lang="en-US" sz="2000" dirty="0"/>
              <a:t>RTC+B – Go-Live API URL changes - FAQ</a:t>
            </a:r>
          </a:p>
        </p:txBody>
      </p:sp>
      <p:sp>
        <p:nvSpPr>
          <p:cNvPr id="4" name="Slide Number Placeholder 3">
            <a:extLst>
              <a:ext uri="{FF2B5EF4-FFF2-40B4-BE49-F238E27FC236}">
                <a16:creationId xmlns:a16="http://schemas.microsoft.com/office/drawing/2014/main" id="{30659D5A-78B0-A11B-B9A0-4BF33CEDF2A2}"/>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srgbClr val="7C858C"/>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7C858C"/>
              </a:solidFill>
              <a:effectLst/>
              <a:uLnTx/>
              <a:uFillTx/>
              <a:latin typeface="Arial"/>
              <a:ea typeface="+mn-ea"/>
              <a:cs typeface="+mn-cs"/>
            </a:endParaRPr>
          </a:p>
        </p:txBody>
      </p:sp>
      <p:sp>
        <p:nvSpPr>
          <p:cNvPr id="6" name="Content Placeholder 5">
            <a:extLst>
              <a:ext uri="{FF2B5EF4-FFF2-40B4-BE49-F238E27FC236}">
                <a16:creationId xmlns:a16="http://schemas.microsoft.com/office/drawing/2014/main" id="{60A753B2-CD3B-CF55-296E-B6999059202F}"/>
              </a:ext>
            </a:extLst>
          </p:cNvPr>
          <p:cNvSpPr>
            <a:spLocks noGrp="1"/>
          </p:cNvSpPr>
          <p:nvPr>
            <p:ph idx="1"/>
          </p:nvPr>
        </p:nvSpPr>
        <p:spPr/>
        <p:txBody>
          <a:bodyPr/>
          <a:lstStyle/>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API URLs port numbers are not changed but we do support WAN API end point URL on default port 443. ERCOT encourages QSEs to use default port for WAN API end point URL.</a:t>
            </a: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DNS and IP Addresses remain same as Pre-RTC.</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3"/>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dirty="0"/>
          </a:p>
          <a:p>
            <a:pPr marL="0" indent="0">
              <a:buNone/>
            </a:pPr>
            <a:r>
              <a:rPr lang="en-US" dirty="0"/>
              <a:t> </a:t>
            </a:r>
          </a:p>
        </p:txBody>
      </p:sp>
      <p:pic>
        <p:nvPicPr>
          <p:cNvPr id="8" name="Picture 7">
            <a:extLst>
              <a:ext uri="{FF2B5EF4-FFF2-40B4-BE49-F238E27FC236}">
                <a16:creationId xmlns:a16="http://schemas.microsoft.com/office/drawing/2014/main" id="{C8D6090F-CA57-7483-7604-F941D74B9A90}"/>
              </a:ext>
            </a:extLst>
          </p:cNvPr>
          <p:cNvPicPr>
            <a:picLocks noChangeAspect="1"/>
          </p:cNvPicPr>
          <p:nvPr/>
        </p:nvPicPr>
        <p:blipFill>
          <a:blip r:embed="rId4"/>
          <a:stretch>
            <a:fillRect/>
          </a:stretch>
        </p:blipFill>
        <p:spPr>
          <a:xfrm>
            <a:off x="560437" y="3991897"/>
            <a:ext cx="8023125" cy="1944286"/>
          </a:xfrm>
          <a:prstGeom prst="rect">
            <a:avLst/>
          </a:prstGeom>
        </p:spPr>
      </p:pic>
    </p:spTree>
    <p:extLst>
      <p:ext uri="{BB962C8B-B14F-4D97-AF65-F5344CB8AC3E}">
        <p14:creationId xmlns:p14="http://schemas.microsoft.com/office/powerpoint/2010/main" val="2705491665"/>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5B39F2F4-47B2-4966-9217-61E5C243B270}">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A526C54-2038-4DDB-9077-84C80FF069E0}">
  <ds:schemaRefs>
    <ds:schemaRef ds:uri="5f527160-b6a2-448e-b210-55bbe2178a90"/>
    <ds:schemaRef ds:uri="8d5ee879-813f-4fb9-b7c2-a59846c21aeb"/>
    <ds:schemaRef ds:uri="c34af464-7aa1-4edd-9be4-83dffc1cb926"/>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12996</TotalTime>
  <Words>888</Words>
  <Application>Microsoft Office PowerPoint</Application>
  <PresentationFormat>On-screen Show (4:3)</PresentationFormat>
  <Paragraphs>107</Paragraphs>
  <Slides>5</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Symbol</vt:lpstr>
      <vt:lpstr>Wingdings</vt:lpstr>
      <vt:lpstr>Cover Slide</vt:lpstr>
      <vt:lpstr>Horizontal Theme</vt:lpstr>
      <vt:lpstr>PowerPoint Presentation</vt:lpstr>
      <vt:lpstr>MMS/Outage Submissions – Go-Live Systems configurations</vt:lpstr>
      <vt:lpstr>RTC+B Go-Live - Listener Requests and Setup </vt:lpstr>
      <vt:lpstr>RTC+B Go-Live – Listener Configurations</vt:lpstr>
      <vt:lpstr>RTC+B – Go-Live API URL changes - FAQ</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51</cp:revision>
  <cp:lastPrinted>2017-10-10T21:31:05Z</cp:lastPrinted>
  <dcterms:created xsi:type="dcterms:W3CDTF">2016-01-21T15:20:31Z</dcterms:created>
  <dcterms:modified xsi:type="dcterms:W3CDTF">2025-12-05T13:13:34Z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ActionId">
    <vt:lpwstr>c62e7908-7660-43a6-b1c8-5c5c95dc1f11</vt:lpwstr>
  </property>
  <property fmtid="{D5CDD505-2E9C-101B-9397-08002B2CF9AE}" pid="4" name="MSIP_Label_7084cbda-52b8-46fb-a7b7-cb5bd465ed85_SetDate">
    <vt:lpwstr>2023-05-09T20:19:39Z</vt:lpwstr>
  </property>
  <property fmtid="{D5CDD505-2E9C-101B-9397-08002B2CF9AE}" pid="5" name="MSIP_Label_7084cbda-52b8-46fb-a7b7-cb5bd465ed85_Name">
    <vt:lpwstr>Internal</vt:lpwstr>
  </property>
  <property fmtid="{D5CDD505-2E9C-101B-9397-08002B2CF9AE}" pid="6" name="MSIP_Label_7084cbda-52b8-46fb-a7b7-cb5bd465ed85_ContentBits">
    <vt:lpwstr>0</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Method">
    <vt:lpwstr>Standard</vt:lpwstr>
  </property>
  <property fmtid="{D5CDD505-2E9C-101B-9397-08002B2CF9AE}" pid="9" name="ContentTypeId">
    <vt:lpwstr>0x0101009AF51A5998F0944EA03AB587B5B58FD3</vt:lpwstr>
  </property>
  <property fmtid="{D5CDD505-2E9C-101B-9397-08002B2CF9AE}" pid="10" name="MediaServiceImageTags">
    <vt:lpwstr/>
  </property>
</Properties>
</file>